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8F3DD-A5B7-422B-8FEB-C2FAE067A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2BA5F3-2029-461F-8809-A9FA787D4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7B2A37-7A27-4811-AFD8-173F152AB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5B26C2-86CF-4F3A-A3ED-80009A38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D5D764-D187-47BB-9237-95E0C71C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62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4C964-947B-410E-8F5B-042C4509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FB3AE-D102-4292-963A-3FE886B54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6DEC9-5AF1-4750-9606-5A639996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E03AEA-FD3C-481F-BDA1-5DE259E36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6CC3F-CC4D-446A-8CA7-0844E211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81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1D6D40-03E3-49F5-9A27-34098F752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C1FADD-D395-4130-A5B1-F26C5D127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ADFF70-33DA-4C3A-A01E-737DBD68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C1CA2D-8B95-4980-A700-66A3AF21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C12699-7CB9-4012-BAD0-6C4C1E2B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64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5D71E-D99E-48CF-B1C3-B783DF010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92BBAE-CD5D-4874-8835-098F81424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070E0-E49A-4613-AFF6-A88AD016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7704C1-C0B3-4BB1-A8C8-E4A1304D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37D859-4677-4324-92A0-6438F2AB8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53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388FA-1EC4-4C72-91B0-99FC3DB0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EDD1F31-97D6-49A5-831E-4608F77FB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E50D3-DA5A-45FE-A58D-A7FA4EED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399B1F-1CE9-4944-B651-FF39AF63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E46361-3155-4739-9961-460511FDE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4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2F73C-2817-4A9D-B508-C10A49CD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34590-B43B-4E28-A64A-06F875D8B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271554-3E18-49E3-A9E0-D601D1BEF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DFC6AD-7DA6-4A6E-BC43-28A8539A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F72564-414F-44E1-B262-2407ED8A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EEE2E4-2E59-4185-AE60-97173F36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7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C8C03-ADD6-4271-9215-B5B5B673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8D3DC56-6866-45BF-AB9B-775B874A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307A6E3-EA5A-4E2F-B271-769C75FB5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60114EE-A7CD-452A-912C-3687D1562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1048751-B12F-4232-8E2D-CE8B4FADD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DDCC99-5077-4FD1-BC8D-97209FDD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E1D14A-2857-4794-B602-6A6578A31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6FE633-9D41-4474-B616-50C2E8D6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29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B7B00-E396-4BAB-88A6-C9ABFDFE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67393F-ED1B-44E3-B81F-BB3C5224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40CF3B-9CFE-43D2-85EE-299F5CC5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A8DBE0-66B5-4B25-9716-9793CF3A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2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91A935-49BD-4EB3-A2C0-F73DA69C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D76488-C9EC-4C00-B0BB-62B46CBF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8027BF-AE39-45E3-83C5-5AFDCBDC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56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9EFA0-1C4E-4EA4-8F83-6B9ADF3FF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89ACA9-1E47-4A2A-95A2-9405A6BF2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889C3F-358C-49D8-B916-FDE8ECDA8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68FD2E-96A2-4D7A-AB89-C60967D5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DCBB6F-6A77-4E0E-BB29-07DAD8E4A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516602-99E2-4A2C-9D27-A739141A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5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77BB2-1B08-4252-B1F3-0C39A9726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30ED97C-1C0A-4AD0-85B4-275B9B6D2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7551E0-906C-4A29-A137-2128D2126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D9F196-44C6-404D-93AB-C6601F38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93483-DC02-47A7-BC00-A872D5258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C46239-F71F-41C0-81AF-20224069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C2FA36D-C32A-42E7-B562-8378EA3A3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ABF9CA-3BBD-4493-915C-344304DD1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FEB44-D0C2-44AD-A80B-47045CF6A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1374-31A0-4354-B684-73B144165F62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2EC216-BF50-4DD2-9626-4EC2041B3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047CC8-EF71-40B8-A12C-59C5CBB4D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488EE-6A78-4F71-A8BF-81EBC7BB7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6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63274-F874-4902-BCD3-C5D932D79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92312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solidFill>
                  <a:srgbClr val="0070C0"/>
                </a:solidFill>
              </a:rPr>
              <a:t>Specification of Agents’ Activities in Past, Present and Future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A05F8-6D07-4F09-B0AE-524308CB3C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Marie Duží</a:t>
            </a:r>
          </a:p>
          <a:p>
            <a:r>
              <a:rPr lang="cs-CZ" sz="3200" dirty="0" err="1"/>
              <a:t>Lesson</a:t>
            </a:r>
            <a:r>
              <a:rPr lang="cs-CZ" sz="3200" dirty="0"/>
              <a:t> 1</a:t>
            </a:r>
            <a:r>
              <a:rPr lang="en-US" sz="3200"/>
              <a:t>2</a:t>
            </a:r>
          </a:p>
          <a:p>
            <a:r>
              <a:rPr lang="en-US" sz="3200"/>
              <a:t>additional material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0063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EFE49-7937-4E37-9077-CF276631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Agents‘ learning new concepts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CE37E-F1B2-446F-9CE0-2B4F4665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9700"/>
            <a:ext cx="10725150" cy="4767263"/>
          </a:xfrm>
        </p:spPr>
        <p:txBody>
          <a:bodyPr>
            <a:normAutofit/>
          </a:bodyPr>
          <a:lstStyle/>
          <a:p>
            <a:r>
              <a:rPr lang="en-GB" dirty="0" err="1"/>
              <a:t>Khipu</a:t>
            </a:r>
            <a:r>
              <a:rPr lang="en-GB" dirty="0"/>
              <a:t> had been used by a number of cultures in the region of Andean South America, in particular by the Incan people, but also by the ancient Chinese, Tibetans and Japanese. </a:t>
            </a:r>
            <a:endParaRPr lang="cs-CZ" dirty="0"/>
          </a:p>
          <a:p>
            <a:r>
              <a:rPr lang="en-GB" dirty="0"/>
              <a:t>“</a:t>
            </a:r>
            <a:r>
              <a:rPr lang="en-GB" i="1" dirty="0">
                <a:solidFill>
                  <a:srgbClr val="0070C0"/>
                </a:solidFill>
              </a:rPr>
              <a:t>There were Incan people who did the activity of recording pieces of knowledge by means of </a:t>
            </a:r>
            <a:r>
              <a:rPr lang="en-GB" i="1" dirty="0" err="1">
                <a:solidFill>
                  <a:srgbClr val="0070C0"/>
                </a:solidFill>
              </a:rPr>
              <a:t>khipu</a:t>
            </a:r>
            <a:r>
              <a:rPr lang="en-GB" dirty="0"/>
              <a:t>.” </a:t>
            </a:r>
          </a:p>
          <a:p>
            <a:pPr marL="0" indent="0" algn="ctr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[[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 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[[[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Incan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GB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</a:t>
            </a:r>
            <a:r>
              <a:rPr lang="en-GB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</a:t>
            </a:r>
            <a:r>
              <a:rPr lang="en-GB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Khipu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</a:t>
            </a:r>
            <a:r>
              <a:rPr lang="en-GB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</a:t>
            </a:r>
            <a:r>
              <a:rPr lang="en-GB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/>
              <a:t>Types. </a:t>
            </a:r>
            <a:r>
              <a:rPr lang="en-GB" i="1" dirty="0" err="1"/>
              <a:t>t,u</a:t>
            </a:r>
            <a:r>
              <a:rPr lang="en-GB" i="1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</a:t>
            </a:r>
            <a:r>
              <a:rPr lang="en-GB" dirty="0"/>
              <a:t>; </a:t>
            </a:r>
            <a:r>
              <a:rPr lang="en-GB" i="1" dirty="0"/>
              <a:t>x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</a:t>
            </a:r>
            <a:r>
              <a:rPr lang="en-GB" dirty="0"/>
              <a:t>; </a:t>
            </a:r>
            <a:r>
              <a:rPr lang="en-US" i="1" dirty="0"/>
              <a:t>Incan</a:t>
            </a:r>
            <a:r>
              <a:rPr lang="en-US" dirty="0"/>
              <a:t>/((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): property modifier; </a:t>
            </a:r>
            <a:r>
              <a:rPr lang="en-GB" i="1" dirty="0"/>
              <a:t>People, </a:t>
            </a:r>
            <a:r>
              <a:rPr lang="en-GB" i="1" dirty="0" err="1"/>
              <a:t>Khipu</a:t>
            </a:r>
            <a:r>
              <a:rPr lang="en-US" dirty="0"/>
              <a:t>/(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; </a:t>
            </a:r>
            <a:r>
              <a:rPr lang="en-US" i="1" dirty="0"/>
              <a:t>Record(</a:t>
            </a:r>
            <a:r>
              <a:rPr lang="en-US" i="1" dirty="0" err="1"/>
              <a:t>ing</a:t>
            </a:r>
            <a:r>
              <a:rPr lang="en-US" i="1" dirty="0"/>
              <a:t>)</a:t>
            </a:r>
            <a:r>
              <a:rPr lang="en-US" dirty="0"/>
              <a:t>/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dirty="0"/>
              <a:t>: activity; </a:t>
            </a:r>
            <a:r>
              <a:rPr lang="en-GB" i="1" dirty="0"/>
              <a:t>(pieces of</a:t>
            </a:r>
            <a:r>
              <a:rPr lang="en-GB" dirty="0"/>
              <a:t>) </a:t>
            </a:r>
            <a:r>
              <a:rPr lang="en-GB" i="1" dirty="0"/>
              <a:t>Knowledge</a:t>
            </a:r>
            <a:r>
              <a:rPr lang="en-GB" dirty="0"/>
              <a:t>/(</a:t>
            </a:r>
            <a:r>
              <a:rPr lang="en-GB" dirty="0">
                <a:sym typeface="Symbol" panose="05050102010706020507" pitchFamily="18" charset="2"/>
              </a:rPr>
              <a:t></a:t>
            </a:r>
            <a:r>
              <a:rPr lang="en-GB" i="1" baseline="-25000" dirty="0"/>
              <a:t>n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2917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EFE49-7937-4E37-9077-CF276631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Agents‘ learning new concepts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CE37E-F1B2-446F-9CE0-2B4F4665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9700"/>
            <a:ext cx="10725150" cy="508317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Agent (</a:t>
            </a:r>
            <a:r>
              <a:rPr lang="en-GB" b="1" dirty="0"/>
              <a:t>b</a:t>
            </a:r>
            <a:r>
              <a:rPr lang="en-GB" dirty="0"/>
              <a:t>) asks for a definition or refinement of the </a:t>
            </a:r>
            <a:r>
              <a:rPr lang="en-GB" i="1" dirty="0" err="1">
                <a:solidFill>
                  <a:srgbClr val="0070C0"/>
                </a:solidFill>
              </a:rPr>
              <a:t>khipu</a:t>
            </a:r>
            <a:r>
              <a:rPr lang="en-GB" i="1" dirty="0">
                <a:solidFill>
                  <a:srgbClr val="0070C0"/>
                </a:solidFill>
              </a:rPr>
              <a:t> concept</a:t>
            </a:r>
            <a:r>
              <a:rPr lang="en-GB" dirty="0">
                <a:solidFill>
                  <a:srgbClr val="0070C0"/>
                </a:solidFill>
              </a:rPr>
              <a:t>:</a:t>
            </a:r>
            <a:endParaRPr lang="cs-CZ" dirty="0"/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w</a:t>
            </a:r>
            <a:r>
              <a:rPr lang="en-GB" dirty="0" err="1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t</a:t>
            </a:r>
            <a:r>
              <a:rPr lang="en-GB" i="1" dirty="0">
                <a:solidFill>
                  <a:srgbClr val="0070C0"/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Unrecognized</a:t>
            </a:r>
            <a:r>
              <a:rPr lang="en-GB" i="1" baseline="-25000" dirty="0">
                <a:solidFill>
                  <a:srgbClr val="0070C0"/>
                </a:solidFill>
              </a:rPr>
              <a:t>wt</a:t>
            </a:r>
            <a:r>
              <a:rPr lang="en-GB" i="1" dirty="0">
                <a:solidFill>
                  <a:srgbClr val="0070C0"/>
                </a:solidFill>
              </a:rPr>
              <a:t> </a:t>
            </a:r>
            <a:r>
              <a:rPr lang="en-GB" baseline="30000" dirty="0">
                <a:solidFill>
                  <a:srgbClr val="0070C0"/>
                </a:solidFill>
              </a:rPr>
              <a:t>00</a:t>
            </a:r>
            <a:r>
              <a:rPr lang="en-GB" i="1" dirty="0">
                <a:solidFill>
                  <a:srgbClr val="0070C0"/>
                </a:solidFill>
              </a:rPr>
              <a:t>Khipu</a:t>
            </a:r>
            <a:r>
              <a:rPr lang="en-GB" dirty="0">
                <a:solidFill>
                  <a:srgbClr val="0070C0"/>
                </a:solidFill>
              </a:rPr>
              <a:t>]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en-GB" dirty="0"/>
              <a:t>Gloss. The atomic concept </a:t>
            </a:r>
            <a:r>
              <a:rPr lang="en-GB" baseline="30000" dirty="0"/>
              <a:t>0</a:t>
            </a:r>
            <a:r>
              <a:rPr lang="en-GB" i="1" dirty="0"/>
              <a:t>Khipu </a:t>
            </a:r>
            <a:r>
              <a:rPr lang="en-GB" dirty="0"/>
              <a:t>has not been recognised; therefore, this very construction must be supplied by another Trivialisation. </a:t>
            </a:r>
            <a:endParaRPr lang="cs-CZ" dirty="0"/>
          </a:p>
          <a:p>
            <a:r>
              <a:rPr lang="en-GB" dirty="0"/>
              <a:t>Agent’s (</a:t>
            </a:r>
            <a:r>
              <a:rPr lang="en-GB" b="1" dirty="0"/>
              <a:t>a</a:t>
            </a:r>
            <a:r>
              <a:rPr lang="en-GB" dirty="0"/>
              <a:t>) answer: </a:t>
            </a:r>
            <a:r>
              <a:rPr lang="en-GB" i="1" dirty="0" err="1"/>
              <a:t>Khipu</a:t>
            </a:r>
            <a:r>
              <a:rPr lang="en-GB" i="1" dirty="0"/>
              <a:t> </a:t>
            </a:r>
            <a:r>
              <a:rPr lang="en-GB" dirty="0"/>
              <a:t>is a property of individuals </a:t>
            </a:r>
            <a:r>
              <a:rPr lang="en-GB" i="1" dirty="0"/>
              <a:t>x </a:t>
            </a:r>
            <a:r>
              <a:rPr lang="en-GB" dirty="0"/>
              <a:t>such that </a:t>
            </a:r>
            <a:r>
              <a:rPr lang="en-GB" i="1" dirty="0"/>
              <a:t>x </a:t>
            </a:r>
            <a:r>
              <a:rPr lang="en-GB" dirty="0"/>
              <a:t>is a recording device and there are individuals </a:t>
            </a:r>
            <a:r>
              <a:rPr lang="en-GB" i="1" dirty="0"/>
              <a:t>y</a:t>
            </a:r>
            <a:r>
              <a:rPr lang="en-GB" dirty="0"/>
              <a:t> such that they are knotted strings and </a:t>
            </a:r>
            <a:r>
              <a:rPr lang="en-GB" i="1" dirty="0"/>
              <a:t>x</a:t>
            </a:r>
            <a:r>
              <a:rPr lang="en-GB" dirty="0"/>
              <a:t> is fashioned from </a:t>
            </a:r>
            <a:r>
              <a:rPr lang="en-GB" i="1" dirty="0"/>
              <a:t>y.</a:t>
            </a:r>
            <a:endParaRPr lang="cs-CZ" dirty="0"/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w</a:t>
            </a:r>
            <a:r>
              <a:rPr lang="en-GB" dirty="0" err="1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t</a:t>
            </a:r>
            <a:r>
              <a:rPr lang="en-GB" dirty="0">
                <a:solidFill>
                  <a:srgbClr val="0070C0"/>
                </a:solidFill>
              </a:rPr>
              <a:t> [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Refine</a:t>
            </a:r>
            <a:r>
              <a:rPr lang="en-GB" i="1" baseline="-25000" dirty="0">
                <a:solidFill>
                  <a:srgbClr val="0070C0"/>
                </a:solidFill>
              </a:rPr>
              <a:t>wt</a:t>
            </a:r>
            <a:r>
              <a:rPr lang="en-GB" i="1" dirty="0">
                <a:solidFill>
                  <a:srgbClr val="0070C0"/>
                </a:solidFill>
              </a:rPr>
              <a:t> </a:t>
            </a:r>
            <a:r>
              <a:rPr lang="en-GB" baseline="30000" dirty="0">
                <a:solidFill>
                  <a:srgbClr val="0070C0"/>
                </a:solidFill>
              </a:rPr>
              <a:t>00</a:t>
            </a:r>
            <a:r>
              <a:rPr lang="en-GB" i="1" dirty="0">
                <a:solidFill>
                  <a:srgbClr val="0070C0"/>
                </a:solidFill>
              </a:rPr>
              <a:t>Khipu</a:t>
            </a:r>
            <a:r>
              <a:rPr lang="en-GB" dirty="0">
                <a:solidFill>
                  <a:srgbClr val="0070C0"/>
                </a:solidFill>
              </a:rPr>
              <a:t>] =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w</a:t>
            </a:r>
            <a:r>
              <a:rPr lang="en-GB" dirty="0" err="1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</a:rPr>
              <a:t>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</a:t>
            </a:r>
            <a:r>
              <a:rPr lang="en-GB" i="1" dirty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[[[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Recording 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Device</a:t>
            </a:r>
            <a:r>
              <a:rPr lang="en-GB" dirty="0">
                <a:solidFill>
                  <a:srgbClr val="0070C0"/>
                </a:solidFill>
              </a:rPr>
              <a:t>]</a:t>
            </a:r>
            <a:r>
              <a:rPr lang="en-GB" i="1" baseline="-25000" dirty="0" err="1">
                <a:solidFill>
                  <a:srgbClr val="0070C0"/>
                </a:solidFill>
              </a:rPr>
              <a:t>wt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i="1" dirty="0">
                <a:solidFill>
                  <a:srgbClr val="0070C0"/>
                </a:solidFill>
              </a:rPr>
              <a:t>x</a:t>
            </a:r>
            <a:r>
              <a:rPr lang="en-GB" dirty="0">
                <a:solidFill>
                  <a:srgbClr val="0070C0"/>
                </a:solidFill>
              </a:rPr>
              <a:t>] </a:t>
            </a: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</a:rPr>
              <a:t> 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</a:t>
            </a:r>
            <a:r>
              <a:rPr lang="en-GB" i="1" dirty="0">
                <a:solidFill>
                  <a:srgbClr val="0070C0"/>
                </a:solidFill>
              </a:rPr>
              <a:t>y </a:t>
            </a:r>
            <a:r>
              <a:rPr lang="en-GB" dirty="0">
                <a:solidFill>
                  <a:srgbClr val="0070C0"/>
                </a:solidFill>
              </a:rPr>
              <a:t>[[[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Knotted 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String</a:t>
            </a:r>
            <a:r>
              <a:rPr lang="en-GB" dirty="0">
                <a:solidFill>
                  <a:srgbClr val="0070C0"/>
                </a:solidFill>
              </a:rPr>
              <a:t>]</a:t>
            </a:r>
            <a:r>
              <a:rPr lang="en-GB" i="1" baseline="-25000" dirty="0" err="1">
                <a:solidFill>
                  <a:srgbClr val="0070C0"/>
                </a:solidFill>
              </a:rPr>
              <a:t>wt</a:t>
            </a:r>
            <a:r>
              <a:rPr lang="en-GB" i="1" baseline="-25000" dirty="0">
                <a:solidFill>
                  <a:srgbClr val="0070C0"/>
                </a:solidFill>
              </a:rPr>
              <a:t> </a:t>
            </a:r>
            <a:r>
              <a:rPr lang="en-GB" i="1" dirty="0">
                <a:solidFill>
                  <a:srgbClr val="0070C0"/>
                </a:solidFill>
              </a:rPr>
              <a:t>y</a:t>
            </a:r>
            <a:r>
              <a:rPr lang="en-GB" dirty="0">
                <a:solidFill>
                  <a:srgbClr val="0070C0"/>
                </a:solidFill>
              </a:rPr>
              <a:t>] </a:t>
            </a:r>
            <a:r>
              <a:rPr lang="en-GB" dirty="0">
                <a:solidFill>
                  <a:srgbClr val="0070C0"/>
                </a:solidFill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</a:rPr>
              <a:t> [</a:t>
            </a:r>
            <a:r>
              <a:rPr lang="en-GB" baseline="30000" dirty="0">
                <a:solidFill>
                  <a:srgbClr val="0070C0"/>
                </a:solidFill>
              </a:rPr>
              <a:t>0</a:t>
            </a:r>
            <a:r>
              <a:rPr lang="en-GB" i="1" dirty="0">
                <a:solidFill>
                  <a:srgbClr val="0070C0"/>
                </a:solidFill>
              </a:rPr>
              <a:t>Fashioned-from</a:t>
            </a:r>
            <a:r>
              <a:rPr lang="en-GB" i="1" baseline="-25000" dirty="0">
                <a:solidFill>
                  <a:srgbClr val="0070C0"/>
                </a:solidFill>
              </a:rPr>
              <a:t>wt</a:t>
            </a:r>
            <a:r>
              <a:rPr lang="en-GB" i="1" dirty="0">
                <a:solidFill>
                  <a:srgbClr val="0070C0"/>
                </a:solidFill>
              </a:rPr>
              <a:t> x y</a:t>
            </a:r>
            <a:r>
              <a:rPr lang="en-GB" dirty="0">
                <a:solidFill>
                  <a:srgbClr val="0070C0"/>
                </a:solidFill>
              </a:rPr>
              <a:t>]]]]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en-GB" dirty="0"/>
              <a:t>Additional types. </a:t>
            </a:r>
            <a:r>
              <a:rPr lang="en-GB" i="1" dirty="0"/>
              <a:t>x</a:t>
            </a:r>
            <a:r>
              <a:rPr lang="en-GB" dirty="0"/>
              <a:t>, </a:t>
            </a:r>
            <a:r>
              <a:rPr lang="en-GB" i="1" dirty="0"/>
              <a:t>y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</a:t>
            </a:r>
            <a:r>
              <a:rPr lang="en-GB" dirty="0"/>
              <a:t>; </a:t>
            </a:r>
            <a:r>
              <a:rPr lang="en-US" i="1" dirty="0"/>
              <a:t>Recording, Knotted</a:t>
            </a:r>
            <a:r>
              <a:rPr lang="en-US" dirty="0"/>
              <a:t>/((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): property modifiers; </a:t>
            </a:r>
            <a:r>
              <a:rPr lang="en-GB" i="1" dirty="0"/>
              <a:t>Device, String</a:t>
            </a:r>
            <a:r>
              <a:rPr lang="en-US" dirty="0"/>
              <a:t>/(</a:t>
            </a:r>
            <a:r>
              <a:rPr lang="en-US" dirty="0">
                <a:sym typeface="Symbol" panose="05050102010706020507" pitchFamily="18" charset="2"/>
              </a:rPr>
              <a:t></a:t>
            </a:r>
            <a:r>
              <a:rPr lang="en-US" dirty="0"/>
              <a:t>)</a:t>
            </a:r>
            <a:r>
              <a:rPr lang="en-US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; </a:t>
            </a:r>
            <a:r>
              <a:rPr lang="en-US" i="1" dirty="0"/>
              <a:t>Fashioned-from</a:t>
            </a:r>
            <a:r>
              <a:rPr lang="en-US" dirty="0"/>
              <a:t>/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</a:t>
            </a:r>
            <a:r>
              <a:rPr lang="en-GB" dirty="0"/>
              <a:t>)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GB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19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DAF62-EC9E-45BD-8A53-7CD35AD7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-agent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791C52-71E0-42A0-BE88-437DD0EF3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485900"/>
            <a:ext cx="10601325" cy="46910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behaviour of a multi-agent system is driven by messaging. </a:t>
            </a:r>
          </a:p>
          <a:p>
            <a:r>
              <a:rPr lang="en-GB" dirty="0"/>
              <a:t>Usually, there is no central dispatcher and each autonomous agent, though resource-bounded, can make less or more rational decisions to meet its own and collective goals. </a:t>
            </a:r>
          </a:p>
          <a:p>
            <a:r>
              <a:rPr lang="en-GB" dirty="0"/>
              <a:t>Agents must communicate with their fellow agents and account for the signals from their environment. </a:t>
            </a:r>
          </a:p>
          <a:p>
            <a:r>
              <a:rPr lang="en-GB" dirty="0"/>
              <a:t>In the dynamic, permanently changing world, agents’ behaviour, i.e. their activities, must also be dynamic. </a:t>
            </a:r>
          </a:p>
          <a:p>
            <a:r>
              <a:rPr lang="en-GB" dirty="0"/>
              <a:t>By communicating with other fellow agents and with their environment, agents should be able to learn new concepts and enrich their knowledge base. </a:t>
            </a:r>
          </a:p>
          <a:p>
            <a:r>
              <a:rPr lang="en-GB" dirty="0"/>
              <a:t>Processes and events that happened in the past may be irrelevant in the present or have a significant impact in the future, and vice versa.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18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C2713-1675-4B30-9E97-6FE99009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00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Agents’ dynamic activities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D27AF-DB08-4D28-BB49-F364B7EB1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514475"/>
            <a:ext cx="10658475" cy="4662488"/>
          </a:xfrm>
        </p:spPr>
        <p:txBody>
          <a:bodyPr>
            <a:normAutofit fontScale="92500"/>
          </a:bodyPr>
          <a:lstStyle/>
          <a:p>
            <a:r>
              <a:rPr lang="en-GB" dirty="0" err="1"/>
              <a:t>Tichý</a:t>
            </a:r>
            <a:r>
              <a:rPr lang="en-GB" dirty="0"/>
              <a:t>, P. (1980). The semantics of episodic verbs. </a:t>
            </a:r>
            <a:r>
              <a:rPr lang="en-GB" i="1" dirty="0"/>
              <a:t>Theoretical Linguistics</a:t>
            </a:r>
            <a:r>
              <a:rPr lang="en-GB" dirty="0"/>
              <a:t>, vol. 7, pp. 263-296.</a:t>
            </a: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Attributive verbs</a:t>
            </a:r>
            <a:r>
              <a:rPr lang="en-GB" dirty="0"/>
              <a:t> ascribe a property to an individual; </a:t>
            </a:r>
            <a:br>
              <a:rPr lang="en-GB" dirty="0"/>
            </a:br>
            <a:r>
              <a:rPr lang="en-GB" dirty="0"/>
              <a:t>“John is a student”</a:t>
            </a: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Episodic verbs</a:t>
            </a:r>
            <a:r>
              <a:rPr lang="en-GB" dirty="0"/>
              <a:t> express actions performed by agents; </a:t>
            </a:r>
            <a:br>
              <a:rPr lang="en-GB" dirty="0"/>
            </a:br>
            <a:r>
              <a:rPr lang="en-GB" dirty="0"/>
              <a:t>“John is going to Prague”</a:t>
            </a:r>
          </a:p>
          <a:p>
            <a:pPr marL="457200" lvl="1" indent="0">
              <a:buNone/>
            </a:pPr>
            <a:r>
              <a:rPr lang="en-GB" dirty="0"/>
              <a:t>a time-consuming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GB" i="1" dirty="0"/>
              <a:t> </a:t>
            </a:r>
            <a:r>
              <a:rPr lang="en-GB" dirty="0"/>
              <a:t>consisting of a series of </a:t>
            </a:r>
            <a:r>
              <a:rPr lang="en-GB" i="1" dirty="0"/>
              <a:t>actions </a:t>
            </a:r>
            <a:r>
              <a:rPr lang="en-GB" dirty="0"/>
              <a:t>and </a:t>
            </a:r>
            <a:r>
              <a:rPr lang="en-GB" i="1" dirty="0"/>
              <a:t>events</a:t>
            </a:r>
          </a:p>
          <a:p>
            <a:r>
              <a:rPr lang="en-GB" i="1" dirty="0"/>
              <a:t>Qs: “From where is he going?”; “By what is he going?”; “In what average speed is he going?”, etc.</a:t>
            </a:r>
          </a:p>
          <a:p>
            <a:r>
              <a:rPr lang="en-GB" dirty="0"/>
              <a:t>General form of analysis:</a:t>
            </a:r>
            <a:r>
              <a:rPr lang="en-GB" i="1" dirty="0"/>
              <a:t> </a:t>
            </a:r>
            <a:br>
              <a:rPr lang="en-GB" i="1" dirty="0"/>
            </a:br>
            <a:r>
              <a:rPr lang="en-GB" i="1" dirty="0"/>
              <a:t>The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 does</a:t>
            </a:r>
            <a:r>
              <a:rPr lang="en-GB" i="1" dirty="0"/>
              <a:t> the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  <a:r>
              <a:rPr lang="en-GB" i="1" dirty="0"/>
              <a:t> that has assigned attributes, i.e.</a:t>
            </a:r>
            <a:r>
              <a:rPr lang="cs-CZ" i="1" dirty="0"/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participants</a:t>
            </a:r>
            <a:r>
              <a:rPr lang="en-GB" i="1" dirty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0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C2713-1675-4B30-9E97-6FE99009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90500"/>
            <a:ext cx="10553700" cy="781050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Agents’ dynamic activities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D27AF-DB08-4D28-BB49-F364B7EB1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1228725"/>
            <a:ext cx="10829925" cy="53721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</a:t>
            </a:r>
            <a:r>
              <a:rPr lang="en-GB" i="1" dirty="0"/>
              <a:t>general pattern</a:t>
            </a:r>
            <a:r>
              <a:rPr lang="en-GB" dirty="0"/>
              <a:t> for the analysis of an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i="1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 with the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i="1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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participants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</a:t>
            </a:r>
            <a:r>
              <a:rPr lang="en-GB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/(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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GB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</a:t>
            </a:r>
            <a:r>
              <a:rPr lang="en-GB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that assign attributes </a:t>
            </a:r>
            <a:r>
              <a:rPr lang="en-GB" i="1" dirty="0"/>
              <a:t>X</a:t>
            </a:r>
            <a:r>
              <a:rPr lang="en-GB" baseline="-25000" dirty="0"/>
              <a:t>i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</a:t>
            </a:r>
            <a:r>
              <a:rPr lang="en-GB" baseline="-25000" dirty="0" err="1"/>
              <a:t>i</a:t>
            </a:r>
            <a:r>
              <a:rPr lang="en-GB" dirty="0"/>
              <a:t> to </a:t>
            </a:r>
            <a:r>
              <a:rPr lang="en-GB" i="1" dirty="0"/>
              <a:t>P </a:t>
            </a:r>
            <a:r>
              <a:rPr lang="en-GB" dirty="0"/>
              <a:t>is this: </a:t>
            </a:r>
            <a:endParaRPr lang="cs-CZ" dirty="0"/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P-1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P-2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P-n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dirty="0"/>
              <a:t>Type: </a:t>
            </a:r>
            <a:r>
              <a:rPr lang="en-GB" i="1" dirty="0"/>
              <a:t>Do</a:t>
            </a:r>
            <a:r>
              <a:rPr lang="en-GB" dirty="0"/>
              <a:t>/(</a:t>
            </a:r>
            <a:r>
              <a:rPr lang="en-GB" dirty="0">
                <a:sym typeface="Symbol" panose="05050102010706020507" pitchFamily="18" charset="2"/>
              </a:rPr>
              <a:t></a:t>
            </a:r>
            <a:r>
              <a:rPr lang="en-GB" dirty="0"/>
              <a:t>)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GB" dirty="0"/>
              <a:t>.</a:t>
            </a:r>
            <a:endParaRPr lang="en-GB" i="1" dirty="0"/>
          </a:p>
          <a:p>
            <a:pPr marL="0" indent="0">
              <a:spcBef>
                <a:spcPts val="1200"/>
              </a:spcBef>
              <a:buNone/>
            </a:pP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Participants</a:t>
            </a:r>
            <a:r>
              <a:rPr lang="en-GB" dirty="0"/>
              <a:t> (attributes of the activity)</a:t>
            </a:r>
          </a:p>
          <a:p>
            <a:r>
              <a:rPr lang="en-GB" dirty="0"/>
              <a:t>Pat – object affected by the activity</a:t>
            </a:r>
            <a:endParaRPr lang="cs-CZ" sz="1800" dirty="0"/>
          </a:p>
          <a:p>
            <a:r>
              <a:rPr lang="en-GB" dirty="0"/>
              <a:t>Ben – </a:t>
            </a:r>
            <a:r>
              <a:rPr lang="en-GB" dirty="0" err="1"/>
              <a:t>benefitient</a:t>
            </a:r>
            <a:r>
              <a:rPr lang="en-GB" dirty="0"/>
              <a:t> (somebody who has benefited from the activity) </a:t>
            </a:r>
            <a:endParaRPr lang="cs-CZ" sz="1800" dirty="0"/>
          </a:p>
          <a:p>
            <a:r>
              <a:rPr lang="en-GB" dirty="0"/>
              <a:t>Man – the manner of the activity execution (measure, speed etc.) </a:t>
            </a:r>
            <a:endParaRPr lang="cs-CZ" sz="1800" dirty="0"/>
          </a:p>
          <a:p>
            <a:r>
              <a:rPr lang="en-GB" dirty="0"/>
              <a:t>Inst – instrument</a:t>
            </a:r>
            <a:endParaRPr lang="cs-CZ" sz="1800" dirty="0"/>
          </a:p>
          <a:p>
            <a:r>
              <a:rPr lang="en-GB" dirty="0"/>
              <a:t>Time – when</a:t>
            </a:r>
            <a:endParaRPr lang="cs-CZ" sz="1800" dirty="0"/>
          </a:p>
          <a:p>
            <a:r>
              <a:rPr lang="en-GB" dirty="0" err="1"/>
              <a:t>Loc</a:t>
            </a:r>
            <a:r>
              <a:rPr lang="en-GB" dirty="0"/>
              <a:t> – the place of activity</a:t>
            </a:r>
            <a:endParaRPr lang="cs-CZ" sz="1800" dirty="0"/>
          </a:p>
          <a:p>
            <a:r>
              <a:rPr lang="en-GB" dirty="0"/>
              <a:t>Dir1 – the direction of activity – </a:t>
            </a:r>
            <a:r>
              <a:rPr lang="en-GB" i="1" dirty="0"/>
              <a:t>from</a:t>
            </a:r>
            <a:r>
              <a:rPr lang="en-GB" dirty="0"/>
              <a:t> </a:t>
            </a:r>
            <a:r>
              <a:rPr lang="en-GB" i="1" dirty="0"/>
              <a:t>where</a:t>
            </a:r>
            <a:r>
              <a:rPr lang="en-GB" dirty="0"/>
              <a:t> </a:t>
            </a:r>
            <a:endParaRPr lang="cs-CZ" sz="1800" dirty="0"/>
          </a:p>
          <a:p>
            <a:r>
              <a:rPr lang="en-GB" dirty="0"/>
              <a:t>Dir2 – the direction of activity – </a:t>
            </a:r>
            <a:r>
              <a:rPr lang="en-GB" i="1" dirty="0"/>
              <a:t>which way</a:t>
            </a:r>
            <a:endParaRPr lang="cs-CZ" sz="1800" dirty="0"/>
          </a:p>
          <a:p>
            <a:r>
              <a:rPr lang="en-GB" dirty="0"/>
              <a:t>Dir3 – the direction of activity – </a:t>
            </a:r>
            <a:r>
              <a:rPr lang="en-GB" i="1" dirty="0"/>
              <a:t>where to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59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348EB-77ED-43F7-A563-4EE0C668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375"/>
          </a:xfrm>
        </p:spPr>
        <p:txBody>
          <a:bodyPr/>
          <a:lstStyle/>
          <a:p>
            <a:r>
              <a:rPr lang="en-GB" dirty="0"/>
              <a:t>“</a:t>
            </a:r>
            <a:r>
              <a:rPr lang="en-GB" i="1" dirty="0"/>
              <a:t>John goes to Brussels by train</a:t>
            </a:r>
            <a:r>
              <a:rPr lang="en-GB" dirty="0"/>
              <a:t>”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1880B-5142-49CE-9986-AA8A7406C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66850"/>
            <a:ext cx="10677525" cy="47101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Dir3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Brussels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</a:t>
            </a:r>
          </a:p>
          <a:p>
            <a:pPr>
              <a:spcBef>
                <a:spcPts val="1800"/>
              </a:spcBef>
            </a:pPr>
            <a:r>
              <a:rPr lang="en-GB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-questions</a:t>
            </a:r>
            <a:r>
              <a:rPr lang="en-GB" dirty="0"/>
              <a:t> about John’s activities would be, for instance: </a:t>
            </a:r>
            <a:r>
              <a:rPr lang="en-GB" i="1" dirty="0"/>
              <a:t>What</a:t>
            </a:r>
            <a:r>
              <a:rPr lang="en-GB" dirty="0"/>
              <a:t> does John do?</a:t>
            </a:r>
            <a:r>
              <a:rPr lang="en-GB" i="1" dirty="0"/>
              <a:t> Where </a:t>
            </a:r>
            <a:r>
              <a:rPr lang="en-GB" dirty="0"/>
              <a:t>does John go? The content of these questions transforms into constructions with </a:t>
            </a:r>
            <a:r>
              <a:rPr lang="en-GB" dirty="0">
                <a:sym typeface="Symbol" panose="05050102010706020507" pitchFamily="18" charset="2"/>
              </a:rPr>
              <a:t>-bound </a:t>
            </a:r>
            <a:r>
              <a:rPr lang="en-GB" dirty="0"/>
              <a:t>variables </a:t>
            </a:r>
            <a:r>
              <a:rPr lang="en-GB" i="1" dirty="0"/>
              <a:t>what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</a:t>
            </a:r>
            <a:r>
              <a:rPr lang="en-GB" dirty="0"/>
              <a:t>, </a:t>
            </a:r>
            <a:r>
              <a:rPr lang="en-GB" i="1" dirty="0"/>
              <a:t>where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, etc.</a:t>
            </a:r>
            <a:endParaRPr lang="cs-CZ" dirty="0"/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what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Dir3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where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</a:t>
            </a:r>
          </a:p>
          <a:p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r>
              <a:rPr lang="en-GB" dirty="0"/>
              <a:t> to such </a:t>
            </a:r>
            <a:r>
              <a:rPr lang="en-GB" dirty="0" err="1"/>
              <a:t>Wh</a:t>
            </a:r>
            <a:r>
              <a:rPr lang="en-GB" dirty="0"/>
              <a:t>-questions are derived by unifying matching terms by means of substituting the values for variables like </a:t>
            </a:r>
            <a:r>
              <a:rPr lang="en-GB" i="1" dirty="0"/>
              <a:t>what</a:t>
            </a:r>
            <a:r>
              <a:rPr lang="en-GB" dirty="0"/>
              <a:t>, </a:t>
            </a:r>
            <a:r>
              <a:rPr lang="en-GB" i="1" dirty="0"/>
              <a:t>where</a:t>
            </a:r>
            <a:r>
              <a:rPr lang="en-GB" dirty="0"/>
              <a:t>. </a:t>
            </a:r>
          </a:p>
          <a:p>
            <a:r>
              <a:rPr lang="en-GB" dirty="0"/>
              <a:t>In the above example, the answers would be </a:t>
            </a:r>
            <a:br>
              <a:rPr lang="en-GB" dirty="0"/>
            </a:b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=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Brussels</a:t>
            </a:r>
            <a:r>
              <a:rPr lang="en-GB" i="1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1285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CFE00-A106-4519-BC68-BEE625E5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650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Agents‘ activities in past or future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41D9A8-0E45-4C61-B12B-5CB2B8A54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47800"/>
            <a:ext cx="10629900" cy="4729163"/>
          </a:xfrm>
        </p:spPr>
        <p:txBody>
          <a:bodyPr/>
          <a:lstStyle/>
          <a:p>
            <a:r>
              <a:rPr lang="en-GB" dirty="0"/>
              <a:t>“</a:t>
            </a:r>
            <a:r>
              <a:rPr lang="en-GB" i="1" dirty="0"/>
              <a:t>John will go to Brussels by plane in 2023</a:t>
            </a:r>
            <a:r>
              <a:rPr lang="en-GB" dirty="0"/>
              <a:t>”</a:t>
            </a:r>
            <a:endParaRPr lang="cs-CZ" dirty="0"/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[[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wt’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t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’]]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Plain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Dir3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Brussels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en-GB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fail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/>
              <a:t>The general analytic schema for sentences </a:t>
            </a:r>
            <a:r>
              <a:rPr lang="en-GB" i="1" dirty="0"/>
              <a:t>S</a:t>
            </a:r>
            <a:r>
              <a:rPr lang="en-GB" dirty="0"/>
              <a:t> in future tenses is this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GB" dirty="0">
                <a:sym typeface="Symbol" panose="05050102010706020507" pitchFamily="18" charset="2"/>
              </a:rPr>
              <a:t></a:t>
            </a:r>
            <a:r>
              <a:rPr lang="en-GB" i="1" dirty="0" err="1"/>
              <a:t>w</a:t>
            </a:r>
            <a:r>
              <a:rPr lang="en-GB" dirty="0" err="1">
                <a:sym typeface="Symbol" panose="05050102010706020507" pitchFamily="18" charset="2"/>
              </a:rPr>
              <a:t></a:t>
            </a:r>
            <a:r>
              <a:rPr lang="en-GB" i="1" dirty="0" err="1"/>
              <a:t>t</a:t>
            </a:r>
            <a:r>
              <a:rPr lang="en-GB" dirty="0"/>
              <a:t> [</a:t>
            </a:r>
            <a:r>
              <a:rPr lang="en-GB" baseline="30000" dirty="0"/>
              <a:t>0</a:t>
            </a:r>
            <a:r>
              <a:rPr lang="en-GB" i="1" dirty="0"/>
              <a:t>Future</a:t>
            </a:r>
            <a:r>
              <a:rPr lang="en-GB" i="1" baseline="-25000" dirty="0"/>
              <a:t>t</a:t>
            </a:r>
            <a:r>
              <a:rPr lang="en-GB" i="1" dirty="0"/>
              <a:t> </a:t>
            </a:r>
            <a:r>
              <a:rPr lang="en-GB" dirty="0"/>
              <a:t>[</a:t>
            </a:r>
            <a:r>
              <a:rPr lang="en-GB" baseline="30000" dirty="0"/>
              <a:t>0</a:t>
            </a:r>
            <a:r>
              <a:rPr lang="en-GB" i="1" dirty="0"/>
              <a:t>Frequency</a:t>
            </a:r>
            <a:r>
              <a:rPr lang="en-GB" i="1" baseline="-25000" dirty="0"/>
              <a:t>w </a:t>
            </a:r>
            <a:r>
              <a:rPr lang="en-GB" i="1" dirty="0"/>
              <a:t>S</a:t>
            </a:r>
            <a:r>
              <a:rPr lang="en-GB" dirty="0"/>
              <a:t>]</a:t>
            </a:r>
            <a:r>
              <a:rPr lang="en-GB" i="1" baseline="-25000" dirty="0"/>
              <a:t> </a:t>
            </a:r>
            <a:r>
              <a:rPr lang="en-GB" baseline="30000" dirty="0"/>
              <a:t>0</a:t>
            </a:r>
            <a:r>
              <a:rPr lang="en-GB" i="1" dirty="0"/>
              <a:t>In-Time</a:t>
            </a:r>
            <a:r>
              <a:rPr lang="en-GB" dirty="0"/>
              <a:t>] =</a:t>
            </a:r>
            <a:endParaRPr lang="cs-CZ" dirty="0"/>
          </a:p>
          <a:p>
            <a:pPr marL="0" indent="0">
              <a:buNone/>
            </a:pPr>
            <a:r>
              <a:rPr lang="en-GB" dirty="0">
                <a:sym typeface="Symbol" panose="05050102010706020507" pitchFamily="18" charset="2"/>
              </a:rPr>
              <a:t></a:t>
            </a:r>
            <a:r>
              <a:rPr lang="en-GB" i="1" dirty="0" err="1"/>
              <a:t>w</a:t>
            </a:r>
            <a:r>
              <a:rPr lang="en-GB" dirty="0" err="1">
                <a:sym typeface="Symbol" panose="05050102010706020507" pitchFamily="18" charset="2"/>
              </a:rPr>
              <a:t></a:t>
            </a:r>
            <a:r>
              <a:rPr lang="en-GB" i="1" dirty="0" err="1"/>
              <a:t>t</a:t>
            </a:r>
            <a:r>
              <a:rPr lang="en-GB" dirty="0"/>
              <a:t> [</a:t>
            </a:r>
            <a:r>
              <a:rPr lang="en-GB" i="1" dirty="0"/>
              <a:t>If</a:t>
            </a:r>
            <a:r>
              <a:rPr lang="en-GB" b="1" i="1" dirty="0"/>
              <a:t> </a:t>
            </a:r>
            <a:r>
              <a:rPr lang="en-GB" dirty="0"/>
              <a:t>[</a:t>
            </a:r>
            <a:r>
              <a:rPr lang="en-GB" baseline="30000" dirty="0"/>
              <a:t>0</a:t>
            </a:r>
            <a:r>
              <a:rPr lang="en-GB" i="1" dirty="0"/>
              <a:t>In-Time </a:t>
            </a:r>
            <a:r>
              <a:rPr lang="en-GB" dirty="0"/>
              <a:t>&gt;</a:t>
            </a:r>
            <a:r>
              <a:rPr lang="en-GB" baseline="-25000" dirty="0">
                <a:sym typeface="Symbol" panose="05050102010706020507" pitchFamily="18" charset="2"/>
              </a:rPr>
              <a:t></a:t>
            </a:r>
            <a:r>
              <a:rPr lang="en-GB" i="1" dirty="0"/>
              <a:t> t</a:t>
            </a:r>
            <a:r>
              <a:rPr lang="en-GB" dirty="0"/>
              <a:t>] </a:t>
            </a:r>
            <a:r>
              <a:rPr lang="en-GB" i="1" dirty="0"/>
              <a:t>then</a:t>
            </a:r>
            <a:r>
              <a:rPr lang="en-GB" b="1" i="1" dirty="0"/>
              <a:t> </a:t>
            </a:r>
            <a:r>
              <a:rPr lang="en-GB" dirty="0"/>
              <a:t>[[</a:t>
            </a:r>
            <a:r>
              <a:rPr lang="en-GB" baseline="30000" dirty="0"/>
              <a:t>0</a:t>
            </a:r>
            <a:r>
              <a:rPr lang="en-GB" i="1" dirty="0"/>
              <a:t>Frequency</a:t>
            </a:r>
            <a:r>
              <a:rPr lang="en-GB" i="1" baseline="-25000" dirty="0"/>
              <a:t>w </a:t>
            </a:r>
            <a:r>
              <a:rPr lang="en-GB" i="1" dirty="0"/>
              <a:t>S</a:t>
            </a:r>
            <a:r>
              <a:rPr lang="en-GB" dirty="0"/>
              <a:t>]</a:t>
            </a:r>
            <a:r>
              <a:rPr lang="en-GB" i="1" baseline="-25000" dirty="0"/>
              <a:t> </a:t>
            </a:r>
            <a:r>
              <a:rPr lang="en-GB" baseline="30000" dirty="0"/>
              <a:t>0</a:t>
            </a:r>
            <a:r>
              <a:rPr lang="en-GB" i="1" dirty="0"/>
              <a:t>In-Time</a:t>
            </a:r>
            <a:r>
              <a:rPr lang="en-GB" dirty="0"/>
              <a:t>] </a:t>
            </a:r>
            <a:r>
              <a:rPr lang="en-GB" i="1" dirty="0"/>
              <a:t>else</a:t>
            </a:r>
            <a:r>
              <a:rPr lang="en-GB" b="1" i="1" dirty="0"/>
              <a:t> </a:t>
            </a:r>
            <a:r>
              <a:rPr lang="en-GB" i="1" dirty="0"/>
              <a:t>fail</a:t>
            </a:r>
            <a:r>
              <a:rPr lang="en-GB" dirty="0"/>
              <a:t>]</a:t>
            </a:r>
            <a:r>
              <a:rPr lang="en-GB" i="1" dirty="0"/>
              <a:t>.</a:t>
            </a:r>
          </a:p>
          <a:p>
            <a:pPr marL="0" indent="0">
              <a:buNone/>
            </a:pPr>
            <a:r>
              <a:rPr lang="en-GB" i="1" dirty="0"/>
              <a:t>Types. </a:t>
            </a:r>
            <a:r>
              <a:rPr lang="en-GB" i="1" dirty="0">
                <a:solidFill>
                  <a:srgbClr val="0070C0"/>
                </a:solidFill>
              </a:rPr>
              <a:t>Frequency</a:t>
            </a:r>
            <a:r>
              <a:rPr lang="en-GB" dirty="0">
                <a:solidFill>
                  <a:srgbClr val="0070C0"/>
                </a:solidFill>
              </a:rPr>
              <a:t>/</a:t>
            </a:r>
            <a:r>
              <a:rPr lang="en-GB" dirty="0"/>
              <a:t>((</a:t>
            </a:r>
            <a:r>
              <a:rPr lang="en-GB" dirty="0">
                <a:sym typeface="Symbol" panose="05050102010706020507" pitchFamily="18" charset="2"/>
              </a:rPr>
              <a:t>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</a:t>
            </a:r>
            <a:r>
              <a:rPr lang="en-GB" dirty="0"/>
              <a:t>))</a:t>
            </a:r>
            <a:r>
              <a:rPr lang="en-GB" dirty="0">
                <a:sym typeface="Symbol" panose="05050102010706020507" pitchFamily="18" charset="2"/>
              </a:rPr>
              <a:t>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GB" dirty="0"/>
              <a:t>)</a:t>
            </a:r>
            <a:r>
              <a:rPr lang="en-GB" baseline="-25000" dirty="0">
                <a:sym typeface="Symbol" panose="05050102010706020507" pitchFamily="18" charset="2"/>
              </a:rPr>
              <a:t></a:t>
            </a:r>
            <a:r>
              <a:rPr lang="en-GB" dirty="0"/>
              <a:t>; </a:t>
            </a:r>
            <a:r>
              <a:rPr lang="en-GB" i="1" dirty="0">
                <a:solidFill>
                  <a:srgbClr val="0070C0"/>
                </a:solidFill>
              </a:rPr>
              <a:t>In-Time</a:t>
            </a:r>
            <a:r>
              <a:rPr lang="en-GB" dirty="0"/>
              <a:t>/(</a:t>
            </a:r>
            <a:r>
              <a:rPr lang="en-GB" dirty="0">
                <a:sym typeface="Symbol" panose="05050102010706020507" pitchFamily="18" charset="2"/>
              </a:rPr>
              <a:t></a:t>
            </a:r>
            <a:r>
              <a:rPr lang="en-GB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27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3F9DE-CF6A-45E7-B633-D1CB45DD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“</a:t>
            </a:r>
            <a:r>
              <a:rPr lang="en-GB" i="1" dirty="0">
                <a:solidFill>
                  <a:srgbClr val="0070C0"/>
                </a:solidFill>
              </a:rPr>
              <a:t>John will go to Brussels by plane in 2023 twice a month</a:t>
            </a:r>
            <a:r>
              <a:rPr lang="en-GB" dirty="0">
                <a:solidFill>
                  <a:srgbClr val="0070C0"/>
                </a:solidFill>
              </a:rPr>
              <a:t>”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277EE7-7C43-43A8-B6EB-5C30AAFEC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0725"/>
            <a:ext cx="10515600" cy="41862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sym typeface="Symbol" panose="05050102010706020507" pitchFamily="18" charset="2"/>
              </a:rPr>
              <a:t></a:t>
            </a:r>
            <a:r>
              <a:rPr lang="en-GB" i="1" dirty="0" err="1"/>
              <a:t>w</a:t>
            </a:r>
            <a:r>
              <a:rPr lang="en-GB" dirty="0" err="1">
                <a:sym typeface="Symbol" panose="05050102010706020507" pitchFamily="18" charset="2"/>
              </a:rPr>
              <a:t></a:t>
            </a:r>
            <a:r>
              <a:rPr lang="en-GB" i="1" dirty="0" err="1"/>
              <a:t>t</a:t>
            </a:r>
            <a:r>
              <a:rPr lang="en-GB" dirty="0"/>
              <a:t> [</a:t>
            </a:r>
            <a:r>
              <a:rPr lang="en-GB" i="1" dirty="0"/>
              <a:t>If </a:t>
            </a:r>
            <a:r>
              <a:rPr lang="en-GB" dirty="0"/>
              <a:t>[</a:t>
            </a:r>
            <a:r>
              <a:rPr lang="en-GB" baseline="30000" dirty="0"/>
              <a:t>0</a:t>
            </a:r>
            <a:r>
              <a:rPr lang="en-GB" i="1" dirty="0"/>
              <a:t>2023 </a:t>
            </a:r>
            <a:r>
              <a:rPr lang="en-GB" dirty="0"/>
              <a:t>&gt;</a:t>
            </a:r>
            <a:r>
              <a:rPr lang="en-GB" baseline="-25000" dirty="0">
                <a:sym typeface="Symbol" panose="05050102010706020507" pitchFamily="18" charset="2"/>
              </a:rPr>
              <a:t></a:t>
            </a:r>
            <a:r>
              <a:rPr lang="en-GB" i="1" dirty="0"/>
              <a:t> t</a:t>
            </a:r>
            <a:r>
              <a:rPr lang="en-GB" dirty="0"/>
              <a:t>] </a:t>
            </a:r>
            <a:r>
              <a:rPr lang="en-GB" i="1" dirty="0"/>
              <a:t>then</a:t>
            </a:r>
            <a:r>
              <a:rPr lang="en-GB" dirty="0"/>
              <a:t> [[</a:t>
            </a:r>
            <a:r>
              <a:rPr lang="en-GB" baseline="30000" dirty="0"/>
              <a:t>0</a:t>
            </a:r>
            <a:r>
              <a:rPr lang="en-GB" i="1" dirty="0"/>
              <a:t>Twice-month</a:t>
            </a:r>
            <a:r>
              <a:rPr lang="en-GB" i="1" baseline="-25000" dirty="0"/>
              <a:t>w </a:t>
            </a:r>
            <a:r>
              <a:rPr lang="en-GB" dirty="0">
                <a:sym typeface="Symbol" panose="05050102010706020507" pitchFamily="18" charset="2"/>
              </a:rPr>
              <a:t></a:t>
            </a:r>
            <a:r>
              <a:rPr lang="en-GB" i="1" dirty="0" err="1"/>
              <a:t>w</a:t>
            </a:r>
            <a:r>
              <a:rPr lang="en-GB" dirty="0" err="1">
                <a:sym typeface="Symbol" panose="05050102010706020507" pitchFamily="18" charset="2"/>
              </a:rPr>
              <a:t></a:t>
            </a:r>
            <a:r>
              <a:rPr lang="en-GB" i="1" dirty="0" err="1"/>
              <a:t>t</a:t>
            </a:r>
            <a:r>
              <a:rPr lang="en-GB" i="1" dirty="0"/>
              <a:t> </a:t>
            </a:r>
            <a:r>
              <a:rPr lang="en-GB" dirty="0"/>
              <a:t>[[</a:t>
            </a:r>
            <a:r>
              <a:rPr lang="en-GB" baseline="30000" dirty="0"/>
              <a:t>0</a:t>
            </a:r>
            <a:r>
              <a:rPr lang="en-GB" i="1" dirty="0"/>
              <a:t>Do</a:t>
            </a:r>
            <a:r>
              <a:rPr lang="en-GB" i="1" baseline="-25000" dirty="0"/>
              <a:t>wt</a:t>
            </a:r>
            <a:r>
              <a:rPr lang="en-GB" baseline="30000" dirty="0"/>
              <a:t> 0</a:t>
            </a:r>
            <a:r>
              <a:rPr lang="en-GB" i="1" dirty="0"/>
              <a:t>John </a:t>
            </a:r>
            <a:r>
              <a:rPr lang="en-GB" baseline="30000" dirty="0"/>
              <a:t>0</a:t>
            </a:r>
            <a:r>
              <a:rPr lang="en-GB" i="1" dirty="0"/>
              <a:t>Go</a:t>
            </a:r>
            <a:r>
              <a:rPr lang="en-GB" dirty="0"/>
              <a:t>] </a:t>
            </a:r>
            <a:r>
              <a:rPr lang="en-GB" dirty="0">
                <a:sym typeface="Symbol" panose="05050102010706020507" pitchFamily="18" charset="2"/>
              </a:rPr>
              <a:t></a:t>
            </a:r>
            <a:endParaRPr lang="cs-CZ" dirty="0"/>
          </a:p>
          <a:p>
            <a:pPr marL="0" indent="0" algn="ctr">
              <a:buNone/>
            </a:pPr>
            <a:r>
              <a:rPr lang="en-GB" dirty="0"/>
              <a:t>[</a:t>
            </a:r>
            <a:r>
              <a:rPr lang="en-GB" baseline="30000" dirty="0"/>
              <a:t>0</a:t>
            </a:r>
            <a:r>
              <a:rPr lang="en-GB" i="1" dirty="0"/>
              <a:t>Inst</a:t>
            </a:r>
            <a:r>
              <a:rPr lang="en-GB" i="1" baseline="-25000" dirty="0"/>
              <a:t>wt</a:t>
            </a:r>
            <a:r>
              <a:rPr lang="en-GB" i="1" dirty="0"/>
              <a:t> </a:t>
            </a:r>
            <a:r>
              <a:rPr lang="en-GB" baseline="30000" dirty="0"/>
              <a:t>0</a:t>
            </a:r>
            <a:r>
              <a:rPr lang="en-GB" i="1" dirty="0"/>
              <a:t>Plain </a:t>
            </a:r>
            <a:r>
              <a:rPr lang="en-GB" baseline="30000" dirty="0"/>
              <a:t>0</a:t>
            </a:r>
            <a:r>
              <a:rPr lang="en-GB" i="1" dirty="0"/>
              <a:t>Go</a:t>
            </a:r>
            <a:r>
              <a:rPr lang="en-GB" dirty="0"/>
              <a:t>] </a:t>
            </a:r>
            <a:r>
              <a:rPr lang="en-GB" dirty="0">
                <a:sym typeface="Symbol" panose="05050102010706020507" pitchFamily="18" charset="2"/>
              </a:rPr>
              <a:t></a:t>
            </a:r>
            <a:r>
              <a:rPr lang="en-GB" dirty="0"/>
              <a:t> [</a:t>
            </a:r>
            <a:r>
              <a:rPr lang="en-GB" baseline="30000" dirty="0"/>
              <a:t>0</a:t>
            </a:r>
            <a:r>
              <a:rPr lang="en-GB" i="1" dirty="0"/>
              <a:t>Dir3</a:t>
            </a:r>
            <a:r>
              <a:rPr lang="en-GB" i="1" baseline="-25000" dirty="0"/>
              <a:t>wt</a:t>
            </a:r>
            <a:r>
              <a:rPr lang="en-GB" i="1" dirty="0"/>
              <a:t> </a:t>
            </a:r>
            <a:r>
              <a:rPr lang="en-GB" baseline="30000" dirty="0"/>
              <a:t>0</a:t>
            </a:r>
            <a:r>
              <a:rPr lang="en-GB" i="1" dirty="0"/>
              <a:t>Brussels </a:t>
            </a:r>
            <a:r>
              <a:rPr lang="en-GB" baseline="30000" dirty="0"/>
              <a:t>0</a:t>
            </a:r>
            <a:r>
              <a:rPr lang="en-GB" i="1" dirty="0"/>
              <a:t>Go</a:t>
            </a:r>
            <a:r>
              <a:rPr lang="en-GB" dirty="0"/>
              <a:t>]]]</a:t>
            </a:r>
            <a:r>
              <a:rPr lang="en-GB" i="1" baseline="-25000" dirty="0"/>
              <a:t> </a:t>
            </a:r>
            <a:r>
              <a:rPr lang="en-GB" baseline="30000" dirty="0"/>
              <a:t>0</a:t>
            </a:r>
            <a:r>
              <a:rPr lang="en-GB" i="1" dirty="0"/>
              <a:t>2023</a:t>
            </a:r>
            <a:r>
              <a:rPr lang="en-GB" dirty="0"/>
              <a:t>]</a:t>
            </a:r>
            <a:endParaRPr lang="cs-CZ" dirty="0"/>
          </a:p>
          <a:p>
            <a:pPr marL="0" indent="0" algn="ctr">
              <a:buNone/>
            </a:pPr>
            <a:r>
              <a:rPr lang="en-GB" dirty="0"/>
              <a:t>e</a:t>
            </a:r>
            <a:r>
              <a:rPr lang="en-GB" i="1" dirty="0"/>
              <a:t>lse fail</a:t>
            </a:r>
            <a:r>
              <a:rPr lang="en-GB" dirty="0"/>
              <a:t>]</a:t>
            </a:r>
            <a:endParaRPr lang="cs-CZ" dirty="0"/>
          </a:p>
          <a:p>
            <a:r>
              <a:rPr lang="en-US" dirty="0"/>
              <a:t>The specification of </a:t>
            </a:r>
            <a:r>
              <a:rPr lang="en-US" i="1" dirty="0"/>
              <a:t>Twice-month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1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EFE49-7937-4E37-9077-CF276631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Agents‘ learning new concepts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CE37E-F1B2-446F-9CE0-2B4F4665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150"/>
            <a:ext cx="10515600" cy="4595813"/>
          </a:xfrm>
        </p:spPr>
        <p:txBody>
          <a:bodyPr>
            <a:normAutofit/>
          </a:bodyPr>
          <a:lstStyle/>
          <a:p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Concepts</a:t>
            </a:r>
            <a:r>
              <a:rPr lang="en-GB" dirty="0"/>
              <a:t> are defined in TIL as closed constructions in their normal form. (</a:t>
            </a:r>
            <a:r>
              <a:rPr lang="cs-CZ" dirty="0"/>
              <a:t>Duží et al. 2010, §2.2).</a:t>
            </a:r>
            <a:endParaRPr lang="en-GB" dirty="0"/>
          </a:p>
          <a:p>
            <a:r>
              <a:rPr lang="en-GB" dirty="0"/>
              <a:t>Agents are “born” with a minimal ontology of concepts, which is gradually extended during the agents’ life cycle. </a:t>
            </a:r>
          </a:p>
          <a:p>
            <a:r>
              <a:rPr lang="en-GB" dirty="0"/>
              <a:t>When an agent </a:t>
            </a:r>
            <a:r>
              <a:rPr lang="en-GB" i="1" dirty="0"/>
              <a:t>a </a:t>
            </a:r>
            <a:r>
              <a:rPr lang="en-GB" dirty="0"/>
              <a:t>receives a message from agent </a:t>
            </a:r>
            <a:r>
              <a:rPr lang="en-GB" i="1" dirty="0"/>
              <a:t>b </a:t>
            </a:r>
            <a:r>
              <a:rPr lang="en-GB" dirty="0"/>
              <a:t>containing a concept </a:t>
            </a:r>
            <a:r>
              <a:rPr lang="en-GB" i="1" dirty="0"/>
              <a:t>C </a:t>
            </a:r>
            <a:r>
              <a:rPr lang="en-GB" dirty="0"/>
              <a:t>not contained in </a:t>
            </a:r>
            <a:r>
              <a:rPr lang="en-GB" i="1" dirty="0"/>
              <a:t>a</a:t>
            </a:r>
            <a:r>
              <a:rPr lang="en-GB" dirty="0"/>
              <a:t>’s ontology, </a:t>
            </a:r>
            <a:r>
              <a:rPr lang="en-GB" i="1" dirty="0"/>
              <a:t>a </a:t>
            </a:r>
            <a:r>
              <a:rPr lang="en-GB" dirty="0"/>
              <a:t>does not understand the message. </a:t>
            </a:r>
          </a:p>
          <a:p>
            <a:r>
              <a:rPr lang="en-GB" dirty="0"/>
              <a:t>In such a case, agent </a:t>
            </a:r>
            <a:r>
              <a:rPr lang="en-GB" i="1" dirty="0"/>
              <a:t>a </a:t>
            </a:r>
            <a:r>
              <a:rPr lang="en-GB" dirty="0"/>
              <a:t>answers to </a:t>
            </a:r>
            <a:r>
              <a:rPr lang="en-GB" i="1" dirty="0"/>
              <a:t>b</a:t>
            </a:r>
            <a:r>
              <a:rPr lang="en-GB" dirty="0"/>
              <a:t> by sending a query message asking for a </a:t>
            </a:r>
            <a:r>
              <a:rPr lang="en-GB" i="1" dirty="0">
                <a:solidFill>
                  <a:srgbClr val="0070C0"/>
                </a:solidFill>
              </a:rPr>
              <a:t>refinement</a:t>
            </a:r>
            <a:r>
              <a:rPr lang="en-GB" i="1" dirty="0"/>
              <a:t> </a:t>
            </a:r>
            <a:r>
              <a:rPr lang="en-GB" dirty="0"/>
              <a:t>(i.e. a definition</a:t>
            </a:r>
            <a:r>
              <a:rPr lang="en-GB" i="1" dirty="0"/>
              <a:t> </a:t>
            </a:r>
            <a:r>
              <a:rPr lang="en-GB" dirty="0"/>
              <a:t>or explication utilising simpler concepts)</a:t>
            </a:r>
            <a:r>
              <a:rPr lang="en-GB" i="1" dirty="0"/>
              <a:t> </a:t>
            </a:r>
            <a:r>
              <a:rPr lang="en-GB" dirty="0"/>
              <a:t>of the unknown concept </a:t>
            </a:r>
            <a:r>
              <a:rPr lang="en-GB" i="1" dirty="0"/>
              <a:t>C.</a:t>
            </a:r>
            <a:r>
              <a:rPr lang="cs-CZ" dirty="0">
                <a:effectLst/>
              </a:rPr>
              <a:t> </a:t>
            </a:r>
            <a:endParaRPr lang="en-US" dirty="0">
              <a:effectLst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EFE49-7937-4E37-9077-CF276631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Agents‘ learning new concepts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CE37E-F1B2-446F-9CE0-2B4F4665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Unrecognized</a:t>
            </a:r>
            <a:r>
              <a:rPr lang="en-US" dirty="0"/>
              <a:t>/(</a:t>
            </a:r>
            <a:r>
              <a:rPr lang="en-GB" dirty="0">
                <a:sym typeface="Symbol" panose="05050102010706020507" pitchFamily="18" charset="2"/>
              </a:rPr>
              <a:t></a:t>
            </a:r>
            <a:r>
              <a:rPr lang="en-US" i="1" baseline="-25000" dirty="0"/>
              <a:t>n</a:t>
            </a:r>
            <a:r>
              <a:rPr lang="en-US" dirty="0"/>
              <a:t>)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: a property of a concept that an agent does not know it; </a:t>
            </a:r>
            <a:endParaRPr lang="cs-CZ" dirty="0"/>
          </a:p>
          <a:p>
            <a:r>
              <a:rPr lang="en-US" i="1" dirty="0">
                <a:solidFill>
                  <a:srgbClr val="0070C0"/>
                </a:solidFill>
              </a:rPr>
              <a:t>Refine</a:t>
            </a:r>
            <a:r>
              <a:rPr lang="en-US" dirty="0"/>
              <a:t>/(</a:t>
            </a:r>
            <a:r>
              <a:rPr lang="en-GB" dirty="0">
                <a:sym typeface="Symbol" panose="05050102010706020507" pitchFamily="18" charset="2"/>
              </a:rPr>
              <a:t></a:t>
            </a:r>
            <a:r>
              <a:rPr lang="en-US" i="1" baseline="-25000" dirty="0"/>
              <a:t>n</a:t>
            </a:r>
            <a:r>
              <a:rPr lang="en-GB" dirty="0">
                <a:sym typeface="Symbol" panose="05050102010706020507" pitchFamily="18" charset="2"/>
              </a:rPr>
              <a:t></a:t>
            </a:r>
            <a:r>
              <a:rPr lang="en-US" i="1" baseline="-25000" dirty="0"/>
              <a:t>n</a:t>
            </a:r>
            <a:r>
              <a:rPr lang="en-US" dirty="0"/>
              <a:t>)</a:t>
            </a:r>
            <a:r>
              <a:rPr lang="en-GB" baseline="-25000" dirty="0">
                <a:sym typeface="Symbol" panose="05050102010706020507" pitchFamily="18" charset="2"/>
              </a:rPr>
              <a:t></a:t>
            </a:r>
            <a:r>
              <a:rPr lang="en-US" dirty="0"/>
              <a:t>: an empirical function that assigns to a concept </a:t>
            </a:r>
            <a:r>
              <a:rPr lang="en-US" i="1" dirty="0"/>
              <a:t>C </a:t>
            </a:r>
            <a:r>
              <a:rPr lang="en-US" dirty="0"/>
              <a:t>another concept </a:t>
            </a:r>
            <a:r>
              <a:rPr lang="en-US" i="1" dirty="0"/>
              <a:t>D </a:t>
            </a:r>
            <a:r>
              <a:rPr lang="en-US" dirty="0"/>
              <a:t>such that </a:t>
            </a:r>
            <a:r>
              <a:rPr lang="en-US" i="1" dirty="0"/>
              <a:t>D </a:t>
            </a:r>
            <a:r>
              <a:rPr lang="en-US" dirty="0"/>
              <a:t>is a refinement of </a:t>
            </a:r>
            <a:r>
              <a:rPr lang="en-US" i="1" dirty="0"/>
              <a:t>C.</a:t>
            </a:r>
          </a:p>
          <a:p>
            <a:r>
              <a:rPr lang="en-GB" dirty="0"/>
              <a:t>To adduce an example, consider a short communication between agents (a) and (b):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(a) The Incan people used </a:t>
            </a:r>
            <a:r>
              <a:rPr lang="en-GB" dirty="0" err="1"/>
              <a:t>khipu</a:t>
            </a:r>
            <a:r>
              <a:rPr lang="en-GB" dirty="0"/>
              <a:t> for recording pieces of knowledge. 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(b) I do not recognise </a:t>
            </a:r>
            <a:r>
              <a:rPr lang="en-GB" dirty="0" err="1"/>
              <a:t>khipu</a:t>
            </a:r>
            <a:r>
              <a:rPr lang="en-GB" dirty="0"/>
              <a:t> (I don’t know what ‘</a:t>
            </a:r>
            <a:r>
              <a:rPr lang="en-GB" dirty="0" err="1"/>
              <a:t>khipu</a:t>
            </a:r>
            <a:r>
              <a:rPr lang="en-GB" dirty="0"/>
              <a:t>’ means, what does </a:t>
            </a:r>
            <a:r>
              <a:rPr lang="en-US" dirty="0"/>
              <a:t>‘</a:t>
            </a:r>
            <a:r>
              <a:rPr lang="en-US" dirty="0" err="1"/>
              <a:t>khipu</a:t>
            </a:r>
            <a:r>
              <a:rPr lang="en-US" dirty="0"/>
              <a:t>’ stand for.</a:t>
            </a:r>
            <a:r>
              <a:rPr lang="en-GB" dirty="0"/>
              <a:t>)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(a) </a:t>
            </a:r>
            <a:r>
              <a:rPr lang="en-GB" dirty="0" err="1"/>
              <a:t>Khipu</a:t>
            </a:r>
            <a:r>
              <a:rPr lang="en-GB" dirty="0"/>
              <a:t> is a recording device fashioned from knotted strings.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7251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1322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Motiv Office</vt:lpstr>
      <vt:lpstr>Specification of Agents’ Activities in Past, Present and Future</vt:lpstr>
      <vt:lpstr>Multi-agent system</vt:lpstr>
      <vt:lpstr>Agents’ dynamic activities</vt:lpstr>
      <vt:lpstr>Agents’ dynamic activities</vt:lpstr>
      <vt:lpstr>“John goes to Brussels by train”</vt:lpstr>
      <vt:lpstr>Agents‘ activities in past or future</vt:lpstr>
      <vt:lpstr>“John will go to Brussels by plane in 2023 twice a month”</vt:lpstr>
      <vt:lpstr>Agents‘ learning new concepts</vt:lpstr>
      <vt:lpstr>Agents‘ learning new concepts</vt:lpstr>
      <vt:lpstr>Agents‘ learning new concepts</vt:lpstr>
      <vt:lpstr>Agents‘ learning new concepts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Specification of Agents’ Activities in Past, Present and Future</dc:title>
  <dc:creator>Duzi Marie</dc:creator>
  <cp:lastModifiedBy>Duzi Marie</cp:lastModifiedBy>
  <cp:revision>11</cp:revision>
  <dcterms:created xsi:type="dcterms:W3CDTF">2025-04-27T19:28:33Z</dcterms:created>
  <dcterms:modified xsi:type="dcterms:W3CDTF">2025-04-28T09:26:21Z</dcterms:modified>
</cp:coreProperties>
</file>