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82" r:id="rId29"/>
    <p:sldId id="284" r:id="rId30"/>
    <p:sldId id="285" r:id="rId3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630236-4F6B-41D0-834D-752EC05EC620}" type="datetimeFigureOut">
              <a:rPr lang="cs-CZ" smtClean="0"/>
              <a:t>30. 4. 2019</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A2CE64-2667-4B62-B8D9-E5B33A70A4E0}" type="slidenum">
              <a:rPr lang="cs-CZ" smtClean="0"/>
              <a:t>‹#›</a:t>
            </a:fld>
            <a:endParaRPr lang="cs-CZ"/>
          </a:p>
        </p:txBody>
      </p:sp>
    </p:spTree>
    <p:extLst>
      <p:ext uri="{BB962C8B-B14F-4D97-AF65-F5344CB8AC3E}">
        <p14:creationId xmlns:p14="http://schemas.microsoft.com/office/powerpoint/2010/main" val="359883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949255-C2C4-4B2D-A5F1-E7874C4992D4}"/>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E044BEBA-C995-493D-A287-ED0A80E688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E44D682C-AFE2-4A18-9E7C-3DEBB86D2A96}"/>
              </a:ext>
            </a:extLst>
          </p:cNvPr>
          <p:cNvSpPr>
            <a:spLocks noGrp="1"/>
          </p:cNvSpPr>
          <p:nvPr>
            <p:ph type="dt" sz="half" idx="10"/>
          </p:nvPr>
        </p:nvSpPr>
        <p:spPr/>
        <p:txBody>
          <a:bodyPr/>
          <a:lstStyle/>
          <a:p>
            <a:fld id="{8DBDD2E3-0E47-4871-BEE9-2E09E295ACD4}" type="datetime1">
              <a:rPr lang="cs-CZ" smtClean="0"/>
              <a:t>30. 4. 2019</a:t>
            </a:fld>
            <a:endParaRPr lang="cs-CZ"/>
          </a:p>
        </p:txBody>
      </p:sp>
      <p:sp>
        <p:nvSpPr>
          <p:cNvPr id="5" name="Zástupný symbol pro zápatí 4">
            <a:extLst>
              <a:ext uri="{FF2B5EF4-FFF2-40B4-BE49-F238E27FC236}">
                <a16:creationId xmlns:a16="http://schemas.microsoft.com/office/drawing/2014/main" id="{0FBFD7CD-EBF6-401D-8EF8-DBDA205DFA3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8EEFAFE-8B3D-4838-8081-DB1E5D9EF298}"/>
              </a:ext>
            </a:extLst>
          </p:cNvPr>
          <p:cNvSpPr>
            <a:spLocks noGrp="1"/>
          </p:cNvSpPr>
          <p:nvPr>
            <p:ph type="sldNum" sz="quarter" idx="12"/>
          </p:nvPr>
        </p:nvSpPr>
        <p:spPr/>
        <p:txBody>
          <a:bodyPr/>
          <a:lstStyle/>
          <a:p>
            <a:fld id="{56891686-6FB8-4ABB-B148-7793B68052E3}" type="slidenum">
              <a:rPr lang="cs-CZ" smtClean="0"/>
              <a:t>‹#›</a:t>
            </a:fld>
            <a:endParaRPr lang="cs-CZ"/>
          </a:p>
        </p:txBody>
      </p:sp>
    </p:spTree>
    <p:extLst>
      <p:ext uri="{BB962C8B-B14F-4D97-AF65-F5344CB8AC3E}">
        <p14:creationId xmlns:p14="http://schemas.microsoft.com/office/powerpoint/2010/main" val="665632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18CB1A-EEA2-4355-8B8A-AD8623D2834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188267EE-4034-4FA2-BA19-609C6CD9FE15}"/>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81C26F1-539C-4ED2-B19F-6BE62B8822E6}"/>
              </a:ext>
            </a:extLst>
          </p:cNvPr>
          <p:cNvSpPr>
            <a:spLocks noGrp="1"/>
          </p:cNvSpPr>
          <p:nvPr>
            <p:ph type="dt" sz="half" idx="10"/>
          </p:nvPr>
        </p:nvSpPr>
        <p:spPr/>
        <p:txBody>
          <a:bodyPr/>
          <a:lstStyle/>
          <a:p>
            <a:fld id="{96BA337C-A8B4-4D80-9EE4-B81E93EA2C84}" type="datetime1">
              <a:rPr lang="cs-CZ" smtClean="0"/>
              <a:t>30. 4. 2019</a:t>
            </a:fld>
            <a:endParaRPr lang="cs-CZ"/>
          </a:p>
        </p:txBody>
      </p:sp>
      <p:sp>
        <p:nvSpPr>
          <p:cNvPr id="5" name="Zástupný symbol pro zápatí 4">
            <a:extLst>
              <a:ext uri="{FF2B5EF4-FFF2-40B4-BE49-F238E27FC236}">
                <a16:creationId xmlns:a16="http://schemas.microsoft.com/office/drawing/2014/main" id="{81F6FC24-E31B-4EF2-89EC-FC17923B13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54BEB3A-E4DD-4FC8-9CA2-3D85CC824E6A}"/>
              </a:ext>
            </a:extLst>
          </p:cNvPr>
          <p:cNvSpPr>
            <a:spLocks noGrp="1"/>
          </p:cNvSpPr>
          <p:nvPr>
            <p:ph type="sldNum" sz="quarter" idx="12"/>
          </p:nvPr>
        </p:nvSpPr>
        <p:spPr/>
        <p:txBody>
          <a:bodyPr/>
          <a:lstStyle/>
          <a:p>
            <a:fld id="{56891686-6FB8-4ABB-B148-7793B68052E3}" type="slidenum">
              <a:rPr lang="cs-CZ" smtClean="0"/>
              <a:t>‹#›</a:t>
            </a:fld>
            <a:endParaRPr lang="cs-CZ"/>
          </a:p>
        </p:txBody>
      </p:sp>
    </p:spTree>
    <p:extLst>
      <p:ext uri="{BB962C8B-B14F-4D97-AF65-F5344CB8AC3E}">
        <p14:creationId xmlns:p14="http://schemas.microsoft.com/office/powerpoint/2010/main" val="3214494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49488B74-9357-4E23-9E30-1D2D7C00971A}"/>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A634F950-1FA6-4446-BA84-C5FFE174E3E2}"/>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FA72425-87A4-4A21-B66E-D5B28E78FE85}"/>
              </a:ext>
            </a:extLst>
          </p:cNvPr>
          <p:cNvSpPr>
            <a:spLocks noGrp="1"/>
          </p:cNvSpPr>
          <p:nvPr>
            <p:ph type="dt" sz="half" idx="10"/>
          </p:nvPr>
        </p:nvSpPr>
        <p:spPr/>
        <p:txBody>
          <a:bodyPr/>
          <a:lstStyle/>
          <a:p>
            <a:fld id="{F76289D9-44D3-46A1-8E65-63F2D6400445}" type="datetime1">
              <a:rPr lang="cs-CZ" smtClean="0"/>
              <a:t>30. 4. 2019</a:t>
            </a:fld>
            <a:endParaRPr lang="cs-CZ"/>
          </a:p>
        </p:txBody>
      </p:sp>
      <p:sp>
        <p:nvSpPr>
          <p:cNvPr id="5" name="Zástupný symbol pro zápatí 4">
            <a:extLst>
              <a:ext uri="{FF2B5EF4-FFF2-40B4-BE49-F238E27FC236}">
                <a16:creationId xmlns:a16="http://schemas.microsoft.com/office/drawing/2014/main" id="{9D327F22-D5A5-4FC2-88E2-D15B429B5D5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87C9510-4EDA-4ED8-BE8A-7CAC7DE3DA48}"/>
              </a:ext>
            </a:extLst>
          </p:cNvPr>
          <p:cNvSpPr>
            <a:spLocks noGrp="1"/>
          </p:cNvSpPr>
          <p:nvPr>
            <p:ph type="sldNum" sz="quarter" idx="12"/>
          </p:nvPr>
        </p:nvSpPr>
        <p:spPr/>
        <p:txBody>
          <a:bodyPr/>
          <a:lstStyle/>
          <a:p>
            <a:fld id="{56891686-6FB8-4ABB-B148-7793B68052E3}" type="slidenum">
              <a:rPr lang="cs-CZ" smtClean="0"/>
              <a:t>‹#›</a:t>
            </a:fld>
            <a:endParaRPr lang="cs-CZ"/>
          </a:p>
        </p:txBody>
      </p:sp>
    </p:spTree>
    <p:extLst>
      <p:ext uri="{BB962C8B-B14F-4D97-AF65-F5344CB8AC3E}">
        <p14:creationId xmlns:p14="http://schemas.microsoft.com/office/powerpoint/2010/main" val="3328758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838C6F-F3ED-4BE0-84CE-A353F91B0487}"/>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7C23BD7-58EC-4ECC-BFFF-79CB6551C73B}"/>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B2A63CF-A6B1-4D03-A9E0-F7D64DA47EED}"/>
              </a:ext>
            </a:extLst>
          </p:cNvPr>
          <p:cNvSpPr>
            <a:spLocks noGrp="1"/>
          </p:cNvSpPr>
          <p:nvPr>
            <p:ph type="dt" sz="half" idx="10"/>
          </p:nvPr>
        </p:nvSpPr>
        <p:spPr/>
        <p:txBody>
          <a:bodyPr/>
          <a:lstStyle/>
          <a:p>
            <a:fld id="{F8DE48BA-005A-47B9-88A6-575DCDF52126}" type="datetime1">
              <a:rPr lang="cs-CZ" smtClean="0"/>
              <a:t>30. 4. 2019</a:t>
            </a:fld>
            <a:endParaRPr lang="cs-CZ"/>
          </a:p>
        </p:txBody>
      </p:sp>
      <p:sp>
        <p:nvSpPr>
          <p:cNvPr id="5" name="Zástupný symbol pro zápatí 4">
            <a:extLst>
              <a:ext uri="{FF2B5EF4-FFF2-40B4-BE49-F238E27FC236}">
                <a16:creationId xmlns:a16="http://schemas.microsoft.com/office/drawing/2014/main" id="{F9FE7F74-FAD8-4446-B1FD-BF53291ACB4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625B3E9-1DB0-4EDA-B968-08AEF69086AD}"/>
              </a:ext>
            </a:extLst>
          </p:cNvPr>
          <p:cNvSpPr>
            <a:spLocks noGrp="1"/>
          </p:cNvSpPr>
          <p:nvPr>
            <p:ph type="sldNum" sz="quarter" idx="12"/>
          </p:nvPr>
        </p:nvSpPr>
        <p:spPr/>
        <p:txBody>
          <a:bodyPr/>
          <a:lstStyle/>
          <a:p>
            <a:fld id="{56891686-6FB8-4ABB-B148-7793B68052E3}" type="slidenum">
              <a:rPr lang="cs-CZ" smtClean="0"/>
              <a:t>‹#›</a:t>
            </a:fld>
            <a:endParaRPr lang="cs-CZ"/>
          </a:p>
        </p:txBody>
      </p:sp>
    </p:spTree>
    <p:extLst>
      <p:ext uri="{BB962C8B-B14F-4D97-AF65-F5344CB8AC3E}">
        <p14:creationId xmlns:p14="http://schemas.microsoft.com/office/powerpoint/2010/main" val="2378353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770BA1-52B8-40C1-A317-0E551536C695}"/>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26F489E0-5E85-4089-92C0-2FC53CB0B2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3F540E5C-B64F-4AB3-AEBB-FAB3D41CC373}"/>
              </a:ext>
            </a:extLst>
          </p:cNvPr>
          <p:cNvSpPr>
            <a:spLocks noGrp="1"/>
          </p:cNvSpPr>
          <p:nvPr>
            <p:ph type="dt" sz="half" idx="10"/>
          </p:nvPr>
        </p:nvSpPr>
        <p:spPr/>
        <p:txBody>
          <a:bodyPr/>
          <a:lstStyle/>
          <a:p>
            <a:fld id="{1567431D-3962-41B2-AE8B-D820026EB245}" type="datetime1">
              <a:rPr lang="cs-CZ" smtClean="0"/>
              <a:t>30. 4. 2019</a:t>
            </a:fld>
            <a:endParaRPr lang="cs-CZ"/>
          </a:p>
        </p:txBody>
      </p:sp>
      <p:sp>
        <p:nvSpPr>
          <p:cNvPr id="5" name="Zástupný symbol pro zápatí 4">
            <a:extLst>
              <a:ext uri="{FF2B5EF4-FFF2-40B4-BE49-F238E27FC236}">
                <a16:creationId xmlns:a16="http://schemas.microsoft.com/office/drawing/2014/main" id="{DF6655AA-B998-48C3-A51E-3500DDA3F36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8402F97-B477-4BC1-843B-ED05D92F99F3}"/>
              </a:ext>
            </a:extLst>
          </p:cNvPr>
          <p:cNvSpPr>
            <a:spLocks noGrp="1"/>
          </p:cNvSpPr>
          <p:nvPr>
            <p:ph type="sldNum" sz="quarter" idx="12"/>
          </p:nvPr>
        </p:nvSpPr>
        <p:spPr/>
        <p:txBody>
          <a:bodyPr/>
          <a:lstStyle/>
          <a:p>
            <a:fld id="{56891686-6FB8-4ABB-B148-7793B68052E3}" type="slidenum">
              <a:rPr lang="cs-CZ" smtClean="0"/>
              <a:t>‹#›</a:t>
            </a:fld>
            <a:endParaRPr lang="cs-CZ"/>
          </a:p>
        </p:txBody>
      </p:sp>
    </p:spTree>
    <p:extLst>
      <p:ext uri="{BB962C8B-B14F-4D97-AF65-F5344CB8AC3E}">
        <p14:creationId xmlns:p14="http://schemas.microsoft.com/office/powerpoint/2010/main" val="3970589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A3F50F-6A55-422F-82DB-0FC2E2DDBB10}"/>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41905D2-487D-4A88-BE6D-218E9B0EF3E9}"/>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A4CA192B-31C6-4591-B95D-8C49A89BDB3E}"/>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4AA7D5C0-98D4-4BD1-9185-60282DA78B46}"/>
              </a:ext>
            </a:extLst>
          </p:cNvPr>
          <p:cNvSpPr>
            <a:spLocks noGrp="1"/>
          </p:cNvSpPr>
          <p:nvPr>
            <p:ph type="dt" sz="half" idx="10"/>
          </p:nvPr>
        </p:nvSpPr>
        <p:spPr/>
        <p:txBody>
          <a:bodyPr/>
          <a:lstStyle/>
          <a:p>
            <a:fld id="{C4E96F79-52DE-4386-AB21-2A18A6102221}" type="datetime1">
              <a:rPr lang="cs-CZ" smtClean="0"/>
              <a:t>30. 4. 2019</a:t>
            </a:fld>
            <a:endParaRPr lang="cs-CZ"/>
          </a:p>
        </p:txBody>
      </p:sp>
      <p:sp>
        <p:nvSpPr>
          <p:cNvPr id="6" name="Zástupný symbol pro zápatí 5">
            <a:extLst>
              <a:ext uri="{FF2B5EF4-FFF2-40B4-BE49-F238E27FC236}">
                <a16:creationId xmlns:a16="http://schemas.microsoft.com/office/drawing/2014/main" id="{24079BAC-FB42-43A0-92A9-62D25FDBCCC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7B9EA64-AC5B-481D-9619-7CBD464D9554}"/>
              </a:ext>
            </a:extLst>
          </p:cNvPr>
          <p:cNvSpPr>
            <a:spLocks noGrp="1"/>
          </p:cNvSpPr>
          <p:nvPr>
            <p:ph type="sldNum" sz="quarter" idx="12"/>
          </p:nvPr>
        </p:nvSpPr>
        <p:spPr/>
        <p:txBody>
          <a:bodyPr/>
          <a:lstStyle/>
          <a:p>
            <a:fld id="{56891686-6FB8-4ABB-B148-7793B68052E3}" type="slidenum">
              <a:rPr lang="cs-CZ" smtClean="0"/>
              <a:t>‹#›</a:t>
            </a:fld>
            <a:endParaRPr lang="cs-CZ"/>
          </a:p>
        </p:txBody>
      </p:sp>
    </p:spTree>
    <p:extLst>
      <p:ext uri="{BB962C8B-B14F-4D97-AF65-F5344CB8AC3E}">
        <p14:creationId xmlns:p14="http://schemas.microsoft.com/office/powerpoint/2010/main" val="3428877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E5BE7E-3BD8-4575-99FA-6B7F40378A2B}"/>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38F9CA75-5A54-41DC-9169-837AD28B6D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E9E021CB-7878-45DD-8269-2F61A2F7C0C4}"/>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3549DDCE-36B0-4AFB-8479-ED957D9DDE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86AB5E11-6294-4AF7-A108-AEBE9CD6C54E}"/>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4B3DC55B-DD0F-4595-A16C-0872924C12E9}"/>
              </a:ext>
            </a:extLst>
          </p:cNvPr>
          <p:cNvSpPr>
            <a:spLocks noGrp="1"/>
          </p:cNvSpPr>
          <p:nvPr>
            <p:ph type="dt" sz="half" idx="10"/>
          </p:nvPr>
        </p:nvSpPr>
        <p:spPr/>
        <p:txBody>
          <a:bodyPr/>
          <a:lstStyle/>
          <a:p>
            <a:fld id="{2B07FCE6-BDE2-4701-8A48-53C1577F2CC4}" type="datetime1">
              <a:rPr lang="cs-CZ" smtClean="0"/>
              <a:t>30. 4. 2019</a:t>
            </a:fld>
            <a:endParaRPr lang="cs-CZ"/>
          </a:p>
        </p:txBody>
      </p:sp>
      <p:sp>
        <p:nvSpPr>
          <p:cNvPr id="8" name="Zástupný symbol pro zápatí 7">
            <a:extLst>
              <a:ext uri="{FF2B5EF4-FFF2-40B4-BE49-F238E27FC236}">
                <a16:creationId xmlns:a16="http://schemas.microsoft.com/office/drawing/2014/main" id="{53A2A7DD-1DD7-43A0-8A5E-FBF1D1C20E4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DA44AD62-3E62-49C1-88E0-40D3A327F662}"/>
              </a:ext>
            </a:extLst>
          </p:cNvPr>
          <p:cNvSpPr>
            <a:spLocks noGrp="1"/>
          </p:cNvSpPr>
          <p:nvPr>
            <p:ph type="sldNum" sz="quarter" idx="12"/>
          </p:nvPr>
        </p:nvSpPr>
        <p:spPr/>
        <p:txBody>
          <a:bodyPr/>
          <a:lstStyle/>
          <a:p>
            <a:fld id="{56891686-6FB8-4ABB-B148-7793B68052E3}" type="slidenum">
              <a:rPr lang="cs-CZ" smtClean="0"/>
              <a:t>‹#›</a:t>
            </a:fld>
            <a:endParaRPr lang="cs-CZ"/>
          </a:p>
        </p:txBody>
      </p:sp>
    </p:spTree>
    <p:extLst>
      <p:ext uri="{BB962C8B-B14F-4D97-AF65-F5344CB8AC3E}">
        <p14:creationId xmlns:p14="http://schemas.microsoft.com/office/powerpoint/2010/main" val="2709686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9ACF78-4658-449E-9FBE-7613CA5A53E3}"/>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75E3FF1-F3CB-4A8F-B12D-56BDB93E1511}"/>
              </a:ext>
            </a:extLst>
          </p:cNvPr>
          <p:cNvSpPr>
            <a:spLocks noGrp="1"/>
          </p:cNvSpPr>
          <p:nvPr>
            <p:ph type="dt" sz="half" idx="10"/>
          </p:nvPr>
        </p:nvSpPr>
        <p:spPr/>
        <p:txBody>
          <a:bodyPr/>
          <a:lstStyle/>
          <a:p>
            <a:fld id="{E05E207D-175D-4783-B2D4-40C596F7D338}" type="datetime1">
              <a:rPr lang="cs-CZ" smtClean="0"/>
              <a:t>30. 4. 2019</a:t>
            </a:fld>
            <a:endParaRPr lang="cs-CZ"/>
          </a:p>
        </p:txBody>
      </p:sp>
      <p:sp>
        <p:nvSpPr>
          <p:cNvPr id="4" name="Zástupný symbol pro zápatí 3">
            <a:extLst>
              <a:ext uri="{FF2B5EF4-FFF2-40B4-BE49-F238E27FC236}">
                <a16:creationId xmlns:a16="http://schemas.microsoft.com/office/drawing/2014/main" id="{9A13CEDC-006E-4EB4-AE97-C0272EA27ADC}"/>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0706B067-E166-4C4F-BCA8-2E60DE1460AF}"/>
              </a:ext>
            </a:extLst>
          </p:cNvPr>
          <p:cNvSpPr>
            <a:spLocks noGrp="1"/>
          </p:cNvSpPr>
          <p:nvPr>
            <p:ph type="sldNum" sz="quarter" idx="12"/>
          </p:nvPr>
        </p:nvSpPr>
        <p:spPr/>
        <p:txBody>
          <a:bodyPr/>
          <a:lstStyle/>
          <a:p>
            <a:fld id="{56891686-6FB8-4ABB-B148-7793B68052E3}" type="slidenum">
              <a:rPr lang="cs-CZ" smtClean="0"/>
              <a:t>‹#›</a:t>
            </a:fld>
            <a:endParaRPr lang="cs-CZ"/>
          </a:p>
        </p:txBody>
      </p:sp>
    </p:spTree>
    <p:extLst>
      <p:ext uri="{BB962C8B-B14F-4D97-AF65-F5344CB8AC3E}">
        <p14:creationId xmlns:p14="http://schemas.microsoft.com/office/powerpoint/2010/main" val="2374765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4FB3543C-C1C2-4C2B-AD87-A1C21073E1D0}"/>
              </a:ext>
            </a:extLst>
          </p:cNvPr>
          <p:cNvSpPr>
            <a:spLocks noGrp="1"/>
          </p:cNvSpPr>
          <p:nvPr>
            <p:ph type="dt" sz="half" idx="10"/>
          </p:nvPr>
        </p:nvSpPr>
        <p:spPr/>
        <p:txBody>
          <a:bodyPr/>
          <a:lstStyle/>
          <a:p>
            <a:fld id="{159205EC-028C-4810-9C79-84D48EF6C0BB}" type="datetime1">
              <a:rPr lang="cs-CZ" smtClean="0"/>
              <a:t>30. 4. 2019</a:t>
            </a:fld>
            <a:endParaRPr lang="cs-CZ"/>
          </a:p>
        </p:txBody>
      </p:sp>
      <p:sp>
        <p:nvSpPr>
          <p:cNvPr id="3" name="Zástupný symbol pro zápatí 2">
            <a:extLst>
              <a:ext uri="{FF2B5EF4-FFF2-40B4-BE49-F238E27FC236}">
                <a16:creationId xmlns:a16="http://schemas.microsoft.com/office/drawing/2014/main" id="{05BF4398-2B98-41CC-944E-70C0C2079BF4}"/>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C0296F55-5BDE-49B1-A6A8-D058E38C0E72}"/>
              </a:ext>
            </a:extLst>
          </p:cNvPr>
          <p:cNvSpPr>
            <a:spLocks noGrp="1"/>
          </p:cNvSpPr>
          <p:nvPr>
            <p:ph type="sldNum" sz="quarter" idx="12"/>
          </p:nvPr>
        </p:nvSpPr>
        <p:spPr/>
        <p:txBody>
          <a:bodyPr/>
          <a:lstStyle/>
          <a:p>
            <a:fld id="{56891686-6FB8-4ABB-B148-7793B68052E3}" type="slidenum">
              <a:rPr lang="cs-CZ" smtClean="0"/>
              <a:t>‹#›</a:t>
            </a:fld>
            <a:endParaRPr lang="cs-CZ"/>
          </a:p>
        </p:txBody>
      </p:sp>
    </p:spTree>
    <p:extLst>
      <p:ext uri="{BB962C8B-B14F-4D97-AF65-F5344CB8AC3E}">
        <p14:creationId xmlns:p14="http://schemas.microsoft.com/office/powerpoint/2010/main" val="778171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D7478E-9BF7-46FC-85FC-62294EA0F28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D65C383A-DCB1-4A7C-BAF8-ED13FA865C0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35CD8036-57BE-4A4F-8839-A94FC3D80A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4F83E4E-F99A-4FDD-83E5-979221A77DDF}"/>
              </a:ext>
            </a:extLst>
          </p:cNvPr>
          <p:cNvSpPr>
            <a:spLocks noGrp="1"/>
          </p:cNvSpPr>
          <p:nvPr>
            <p:ph type="dt" sz="half" idx="10"/>
          </p:nvPr>
        </p:nvSpPr>
        <p:spPr/>
        <p:txBody>
          <a:bodyPr/>
          <a:lstStyle/>
          <a:p>
            <a:fld id="{A881EFE9-889F-4C5E-B357-B23D8F96B04C}" type="datetime1">
              <a:rPr lang="cs-CZ" smtClean="0"/>
              <a:t>30. 4. 2019</a:t>
            </a:fld>
            <a:endParaRPr lang="cs-CZ"/>
          </a:p>
        </p:txBody>
      </p:sp>
      <p:sp>
        <p:nvSpPr>
          <p:cNvPr id="6" name="Zástupný symbol pro zápatí 5">
            <a:extLst>
              <a:ext uri="{FF2B5EF4-FFF2-40B4-BE49-F238E27FC236}">
                <a16:creationId xmlns:a16="http://schemas.microsoft.com/office/drawing/2014/main" id="{2C80DFEB-D736-4962-ADE4-180FAEC2E27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6EF9758-077B-4F51-8C2B-FD7B3C9999BB}"/>
              </a:ext>
            </a:extLst>
          </p:cNvPr>
          <p:cNvSpPr>
            <a:spLocks noGrp="1"/>
          </p:cNvSpPr>
          <p:nvPr>
            <p:ph type="sldNum" sz="quarter" idx="12"/>
          </p:nvPr>
        </p:nvSpPr>
        <p:spPr/>
        <p:txBody>
          <a:bodyPr/>
          <a:lstStyle/>
          <a:p>
            <a:fld id="{56891686-6FB8-4ABB-B148-7793B68052E3}" type="slidenum">
              <a:rPr lang="cs-CZ" smtClean="0"/>
              <a:t>‹#›</a:t>
            </a:fld>
            <a:endParaRPr lang="cs-CZ"/>
          </a:p>
        </p:txBody>
      </p:sp>
    </p:spTree>
    <p:extLst>
      <p:ext uri="{BB962C8B-B14F-4D97-AF65-F5344CB8AC3E}">
        <p14:creationId xmlns:p14="http://schemas.microsoft.com/office/powerpoint/2010/main" val="3983757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196352-0C48-408B-9BC7-03130BD7E18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2A716859-B631-45EB-88A0-AA82C57C0E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5CDA6D03-88D9-4778-9F15-EBE52CFBF5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25D1122-3E82-4BC4-9840-74E8EBD25F5C}"/>
              </a:ext>
            </a:extLst>
          </p:cNvPr>
          <p:cNvSpPr>
            <a:spLocks noGrp="1"/>
          </p:cNvSpPr>
          <p:nvPr>
            <p:ph type="dt" sz="half" idx="10"/>
          </p:nvPr>
        </p:nvSpPr>
        <p:spPr/>
        <p:txBody>
          <a:bodyPr/>
          <a:lstStyle/>
          <a:p>
            <a:fld id="{DB35F70A-FD94-4530-966F-52C1E7BED20D}" type="datetime1">
              <a:rPr lang="cs-CZ" smtClean="0"/>
              <a:t>30. 4. 2019</a:t>
            </a:fld>
            <a:endParaRPr lang="cs-CZ"/>
          </a:p>
        </p:txBody>
      </p:sp>
      <p:sp>
        <p:nvSpPr>
          <p:cNvPr id="6" name="Zástupný symbol pro zápatí 5">
            <a:extLst>
              <a:ext uri="{FF2B5EF4-FFF2-40B4-BE49-F238E27FC236}">
                <a16:creationId xmlns:a16="http://schemas.microsoft.com/office/drawing/2014/main" id="{300CB8E4-CC9F-4314-8872-189C7B76FC0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483FD65-3CF1-4FF8-88DE-3781A05A6F88}"/>
              </a:ext>
            </a:extLst>
          </p:cNvPr>
          <p:cNvSpPr>
            <a:spLocks noGrp="1"/>
          </p:cNvSpPr>
          <p:nvPr>
            <p:ph type="sldNum" sz="quarter" idx="12"/>
          </p:nvPr>
        </p:nvSpPr>
        <p:spPr/>
        <p:txBody>
          <a:bodyPr/>
          <a:lstStyle/>
          <a:p>
            <a:fld id="{56891686-6FB8-4ABB-B148-7793B68052E3}" type="slidenum">
              <a:rPr lang="cs-CZ" smtClean="0"/>
              <a:t>‹#›</a:t>
            </a:fld>
            <a:endParaRPr lang="cs-CZ"/>
          </a:p>
        </p:txBody>
      </p:sp>
    </p:spTree>
    <p:extLst>
      <p:ext uri="{BB962C8B-B14F-4D97-AF65-F5344CB8AC3E}">
        <p14:creationId xmlns:p14="http://schemas.microsoft.com/office/powerpoint/2010/main" val="3214248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5BBF99F6-84CA-49F2-8104-06794A8039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524686C9-3FBB-4545-9113-D15ED8525C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2718999-7DDE-42CE-A2FC-2A4B518B67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0B932F-6CF3-413F-B6BC-FC2F5B9AE470}" type="datetime1">
              <a:rPr lang="cs-CZ" smtClean="0"/>
              <a:t>30. 4. 2019</a:t>
            </a:fld>
            <a:endParaRPr lang="cs-CZ"/>
          </a:p>
        </p:txBody>
      </p:sp>
      <p:sp>
        <p:nvSpPr>
          <p:cNvPr id="5" name="Zástupný symbol pro zápatí 4">
            <a:extLst>
              <a:ext uri="{FF2B5EF4-FFF2-40B4-BE49-F238E27FC236}">
                <a16:creationId xmlns:a16="http://schemas.microsoft.com/office/drawing/2014/main" id="{24CD6954-1F47-4872-8C10-921EC97AF9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39FE6DFE-2A5B-4D5F-BF33-608A8080D1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891686-6FB8-4ABB-B148-7793B68052E3}" type="slidenum">
              <a:rPr lang="cs-CZ" smtClean="0"/>
              <a:t>‹#›</a:t>
            </a:fld>
            <a:endParaRPr lang="cs-CZ"/>
          </a:p>
        </p:txBody>
      </p:sp>
    </p:spTree>
    <p:extLst>
      <p:ext uri="{BB962C8B-B14F-4D97-AF65-F5344CB8AC3E}">
        <p14:creationId xmlns:p14="http://schemas.microsoft.com/office/powerpoint/2010/main" val="1487413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sv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825321-EA99-480E-95AD-414A7041387C}"/>
              </a:ext>
            </a:extLst>
          </p:cNvPr>
          <p:cNvSpPr>
            <a:spLocks noGrp="1"/>
          </p:cNvSpPr>
          <p:nvPr>
            <p:ph type="ctrTitle"/>
          </p:nvPr>
        </p:nvSpPr>
        <p:spPr>
          <a:xfrm>
            <a:off x="1524000" y="1122363"/>
            <a:ext cx="9144000" cy="1989137"/>
          </a:xfrm>
        </p:spPr>
        <p:txBody>
          <a:bodyPr>
            <a:normAutofit/>
          </a:bodyPr>
          <a:lstStyle/>
          <a:p>
            <a:r>
              <a:rPr lang="cs-CZ" sz="3200" dirty="0" err="1"/>
              <a:t>Lecture</a:t>
            </a:r>
            <a:r>
              <a:rPr lang="cs-CZ" sz="3200" dirty="0"/>
              <a:t> 10</a:t>
            </a:r>
            <a:br>
              <a:rPr lang="cs-CZ" sz="3200" dirty="0"/>
            </a:br>
            <a:r>
              <a:rPr lang="cs-CZ" sz="4400" i="1" dirty="0" err="1">
                <a:solidFill>
                  <a:srgbClr val="0070C0"/>
                </a:solidFill>
                <a:effectLst>
                  <a:outerShdw blurRad="38100" dist="38100" dir="2700000" algn="tl">
                    <a:srgbClr val="000000">
                      <a:alpha val="43137"/>
                    </a:srgbClr>
                  </a:outerShdw>
                </a:effectLst>
              </a:rPr>
              <a:t>Property</a:t>
            </a:r>
            <a:r>
              <a:rPr lang="cs-CZ" sz="4400" i="1" dirty="0">
                <a:solidFill>
                  <a:srgbClr val="0070C0"/>
                </a:solidFill>
                <a:effectLst>
                  <a:outerShdw blurRad="38100" dist="38100" dir="2700000" algn="tl">
                    <a:srgbClr val="000000">
                      <a:alpha val="43137"/>
                    </a:srgbClr>
                  </a:outerShdw>
                </a:effectLst>
              </a:rPr>
              <a:t> </a:t>
            </a:r>
            <a:r>
              <a:rPr lang="cs-CZ" sz="4400" i="1" dirty="0" err="1">
                <a:solidFill>
                  <a:srgbClr val="0070C0"/>
                </a:solidFill>
                <a:effectLst>
                  <a:outerShdw blurRad="38100" dist="38100" dir="2700000" algn="tl">
                    <a:srgbClr val="000000">
                      <a:alpha val="43137"/>
                    </a:srgbClr>
                  </a:outerShdw>
                </a:effectLst>
              </a:rPr>
              <a:t>modifiers</a:t>
            </a:r>
            <a:r>
              <a:rPr lang="cs-CZ" sz="4400" i="1" dirty="0">
                <a:solidFill>
                  <a:srgbClr val="0070C0"/>
                </a:solidFill>
                <a:effectLst>
                  <a:outerShdw blurRad="38100" dist="38100" dir="2700000" algn="tl">
                    <a:srgbClr val="000000">
                      <a:alpha val="43137"/>
                    </a:srgbClr>
                  </a:outerShdw>
                </a:effectLst>
              </a:rPr>
              <a:t> </a:t>
            </a:r>
            <a:br>
              <a:rPr lang="en-US" sz="4400" i="1" dirty="0">
                <a:effectLst>
                  <a:outerShdw blurRad="38100" dist="38100" dir="2700000" algn="tl">
                    <a:srgbClr val="000000">
                      <a:alpha val="43137"/>
                    </a:srgbClr>
                  </a:outerShdw>
                </a:effectLst>
              </a:rPr>
            </a:br>
            <a:r>
              <a:rPr lang="en-US" sz="4400" i="1" dirty="0">
                <a:effectLst>
                  <a:outerShdw blurRad="38100" dist="38100" dir="2700000" algn="tl">
                    <a:srgbClr val="000000">
                      <a:alpha val="43137"/>
                    </a:srgbClr>
                  </a:outerShdw>
                </a:effectLst>
              </a:rPr>
              <a:t>(</a:t>
            </a:r>
            <a:r>
              <a:rPr lang="en-US" sz="4400" i="1" dirty="0" err="1">
                <a:effectLst>
                  <a:outerShdw blurRad="38100" dist="38100" dir="2700000" algn="tl">
                    <a:srgbClr val="000000">
                      <a:alpha val="43137"/>
                    </a:srgbClr>
                  </a:outerShdw>
                </a:effectLst>
              </a:rPr>
              <a:t>Intensional</a:t>
            </a:r>
            <a:r>
              <a:rPr lang="en-US" sz="4400" i="1" dirty="0">
                <a:effectLst>
                  <a:outerShdw blurRad="38100" dist="38100" dir="2700000" algn="tl">
                    <a:srgbClr val="000000">
                      <a:alpha val="43137"/>
                    </a:srgbClr>
                  </a:outerShdw>
                </a:effectLst>
              </a:rPr>
              <a:t> Essentialism)</a:t>
            </a:r>
            <a:endParaRPr lang="cs-CZ" sz="4400" i="1" dirty="0">
              <a:effectLst>
                <a:outerShdw blurRad="38100" dist="38100" dir="2700000" algn="tl">
                  <a:srgbClr val="000000">
                    <a:alpha val="43137"/>
                  </a:srgbClr>
                </a:outerShdw>
              </a:effectLst>
            </a:endParaRPr>
          </a:p>
        </p:txBody>
      </p:sp>
      <p:sp>
        <p:nvSpPr>
          <p:cNvPr id="3" name="Podnadpis 2">
            <a:extLst>
              <a:ext uri="{FF2B5EF4-FFF2-40B4-BE49-F238E27FC236}">
                <a16:creationId xmlns:a16="http://schemas.microsoft.com/office/drawing/2014/main" id="{B49C141E-A89A-4253-BB28-30DDEAF58112}"/>
              </a:ext>
            </a:extLst>
          </p:cNvPr>
          <p:cNvSpPr>
            <a:spLocks noGrp="1"/>
          </p:cNvSpPr>
          <p:nvPr>
            <p:ph type="subTitle" idx="1"/>
          </p:nvPr>
        </p:nvSpPr>
        <p:spPr>
          <a:xfrm>
            <a:off x="1524000" y="3746500"/>
            <a:ext cx="9144000" cy="1511299"/>
          </a:xfrm>
        </p:spPr>
        <p:txBody>
          <a:bodyPr>
            <a:normAutofit/>
          </a:bodyPr>
          <a:lstStyle/>
          <a:p>
            <a:r>
              <a:rPr lang="en-US" sz="3200" dirty="0">
                <a:solidFill>
                  <a:srgbClr val="0070C0"/>
                </a:solidFill>
              </a:rPr>
              <a:t>Natural Language Processing</a:t>
            </a:r>
          </a:p>
          <a:p>
            <a:r>
              <a:rPr lang="en-US" sz="3200" dirty="0">
                <a:solidFill>
                  <a:srgbClr val="0070C0"/>
                </a:solidFill>
              </a:rPr>
              <a:t>Marie Du</a:t>
            </a:r>
            <a:r>
              <a:rPr lang="cs-CZ" sz="3200" dirty="0" err="1">
                <a:solidFill>
                  <a:srgbClr val="0070C0"/>
                </a:solidFill>
              </a:rPr>
              <a:t>ží</a:t>
            </a:r>
            <a:endParaRPr lang="cs-CZ" sz="3200" dirty="0">
              <a:solidFill>
                <a:srgbClr val="0070C0"/>
              </a:solidFill>
            </a:endParaRPr>
          </a:p>
        </p:txBody>
      </p:sp>
    </p:spTree>
    <p:extLst>
      <p:ext uri="{BB962C8B-B14F-4D97-AF65-F5344CB8AC3E}">
        <p14:creationId xmlns:p14="http://schemas.microsoft.com/office/powerpoint/2010/main" val="5080190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D4BC8-9ED6-4300-976A-6BBA9077A035}"/>
              </a:ext>
            </a:extLst>
          </p:cNvPr>
          <p:cNvSpPr>
            <a:spLocks noGrp="1"/>
          </p:cNvSpPr>
          <p:nvPr>
            <p:ph type="title"/>
          </p:nvPr>
        </p:nvSpPr>
        <p:spPr>
          <a:xfrm>
            <a:off x="838200" y="365125"/>
            <a:ext cx="10515600" cy="765175"/>
          </a:xfrm>
        </p:spPr>
        <p:txBody>
          <a:bodyPr/>
          <a:lstStyle/>
          <a:p>
            <a:r>
              <a:rPr lang="cs-CZ" dirty="0"/>
              <a:t>TIL </a:t>
            </a:r>
            <a:r>
              <a:rPr lang="cs-CZ" dirty="0" err="1"/>
              <a:t>analysis</a:t>
            </a:r>
            <a:endParaRPr lang="cs-CZ" dirty="0"/>
          </a:p>
        </p:txBody>
      </p:sp>
      <p:sp>
        <p:nvSpPr>
          <p:cNvPr id="3" name="Zástupný obsah 2">
            <a:extLst>
              <a:ext uri="{FF2B5EF4-FFF2-40B4-BE49-F238E27FC236}">
                <a16:creationId xmlns:a16="http://schemas.microsoft.com/office/drawing/2014/main" id="{AB16A0E0-C7B9-43E6-90D0-1BC935F7BA52}"/>
              </a:ext>
            </a:extLst>
          </p:cNvPr>
          <p:cNvSpPr>
            <a:spLocks noGrp="1"/>
          </p:cNvSpPr>
          <p:nvPr>
            <p:ph idx="1"/>
          </p:nvPr>
        </p:nvSpPr>
        <p:spPr>
          <a:xfrm>
            <a:off x="838200" y="1612900"/>
            <a:ext cx="10515600" cy="4564063"/>
          </a:xfrm>
        </p:spPr>
        <p:txBody>
          <a:bodyPr>
            <a:normAutofit/>
          </a:bodyPr>
          <a:lstStyle/>
          <a:p>
            <a:r>
              <a:rPr lang="cs-CZ" dirty="0" err="1"/>
              <a:t>Types</a:t>
            </a:r>
            <a:r>
              <a:rPr lang="en-US" dirty="0"/>
              <a:t>. </a:t>
            </a:r>
          </a:p>
          <a:p>
            <a:pPr marL="0" indent="0" algn="ctr">
              <a:buNone/>
            </a:pPr>
            <a:r>
              <a:rPr lang="es-MX" i="1" dirty="0">
                <a:solidFill>
                  <a:srgbClr val="0070C0"/>
                </a:solidFill>
                <a:effectLst>
                  <a:outerShdw blurRad="38100" dist="38100" dir="2700000" algn="tl">
                    <a:srgbClr val="000000">
                      <a:alpha val="43137"/>
                    </a:srgbClr>
                  </a:outerShdw>
                </a:effectLst>
              </a:rPr>
              <a:t>M </a:t>
            </a:r>
            <a:r>
              <a:rPr lang="es-MX" dirty="0">
                <a:solidFill>
                  <a:srgbClr val="0070C0"/>
                </a:solidFill>
                <a:effectLst>
                  <a:outerShdw blurRad="38100" dist="38100" dir="2700000" algn="tl">
                    <a:srgbClr val="000000">
                      <a:alpha val="43137"/>
                    </a:srgbClr>
                  </a:outerShdw>
                </a:effectLst>
                <a:sym typeface="Symbol" panose="05050102010706020507" pitchFamily="18" charset="2"/>
              </a:rPr>
              <a:t></a:t>
            </a:r>
            <a:r>
              <a:rPr lang="es-MX" dirty="0">
                <a:solidFill>
                  <a:srgbClr val="0070C0"/>
                </a:solidFill>
                <a:effectLst>
                  <a:outerShdw blurRad="38100" dist="38100" dir="2700000" algn="tl">
                    <a:srgbClr val="000000">
                      <a:alpha val="43137"/>
                    </a:srgbClr>
                  </a:outerShdw>
                </a:effectLst>
              </a:rPr>
              <a:t> ((</a:t>
            </a:r>
            <a:r>
              <a:rPr lang="es-MX" dirty="0">
                <a:solidFill>
                  <a:srgbClr val="0070C0"/>
                </a:solidFill>
                <a:effectLst>
                  <a:outerShdw blurRad="38100" dist="38100" dir="2700000" algn="tl">
                    <a:srgbClr val="000000">
                      <a:alpha val="43137"/>
                    </a:srgbClr>
                  </a:outerShdw>
                </a:effectLst>
                <a:sym typeface="Symbol" panose="05050102010706020507" pitchFamily="18" charset="2"/>
              </a:rPr>
              <a:t></a:t>
            </a:r>
            <a:r>
              <a:rPr lang="es-MX" dirty="0">
                <a:solidFill>
                  <a:srgbClr val="0070C0"/>
                </a:solidFill>
                <a:effectLst>
                  <a:outerShdw blurRad="38100" dist="38100" dir="2700000" algn="tl">
                    <a:srgbClr val="000000">
                      <a:alpha val="43137"/>
                    </a:srgbClr>
                  </a:outerShdw>
                </a:effectLst>
              </a:rPr>
              <a:t>)</a:t>
            </a:r>
            <a:r>
              <a:rPr lang="es-MX" baseline="-25000" dirty="0">
                <a:solidFill>
                  <a:srgbClr val="0070C0"/>
                </a:solidFill>
                <a:effectLst>
                  <a:outerShdw blurRad="38100" dist="38100" dir="2700000" algn="tl">
                    <a:srgbClr val="000000">
                      <a:alpha val="43137"/>
                    </a:srgbClr>
                  </a:outerShdw>
                </a:effectLst>
                <a:sym typeface="Symbol" panose="05050102010706020507" pitchFamily="18" charset="2"/>
              </a:rPr>
              <a:t></a:t>
            </a:r>
            <a:r>
              <a:rPr lang="es-MX" dirty="0">
                <a:solidFill>
                  <a:srgbClr val="0070C0"/>
                </a:solidFill>
                <a:effectLst>
                  <a:outerShdw blurRad="38100" dist="38100" dir="2700000" algn="tl">
                    <a:srgbClr val="000000">
                      <a:alpha val="43137"/>
                    </a:srgbClr>
                  </a:outerShdw>
                </a:effectLst>
              </a:rPr>
              <a:t>(</a:t>
            </a:r>
            <a:r>
              <a:rPr lang="es-MX" dirty="0">
                <a:solidFill>
                  <a:srgbClr val="0070C0"/>
                </a:solidFill>
                <a:effectLst>
                  <a:outerShdw blurRad="38100" dist="38100" dir="2700000" algn="tl">
                    <a:srgbClr val="000000">
                      <a:alpha val="43137"/>
                    </a:srgbClr>
                  </a:outerShdw>
                </a:effectLst>
                <a:sym typeface="Symbol" panose="05050102010706020507" pitchFamily="18" charset="2"/>
              </a:rPr>
              <a:t></a:t>
            </a:r>
            <a:r>
              <a:rPr lang="es-MX" dirty="0">
                <a:solidFill>
                  <a:srgbClr val="0070C0"/>
                </a:solidFill>
                <a:effectLst>
                  <a:outerShdw blurRad="38100" dist="38100" dir="2700000" algn="tl">
                    <a:srgbClr val="000000">
                      <a:alpha val="43137"/>
                    </a:srgbClr>
                  </a:outerShdw>
                </a:effectLst>
              </a:rPr>
              <a:t>)</a:t>
            </a:r>
            <a:r>
              <a:rPr lang="es-MX" baseline="-25000" dirty="0">
                <a:solidFill>
                  <a:srgbClr val="0070C0"/>
                </a:solidFill>
                <a:effectLst>
                  <a:outerShdw blurRad="38100" dist="38100" dir="2700000" algn="tl">
                    <a:srgbClr val="000000">
                      <a:alpha val="43137"/>
                    </a:srgbClr>
                  </a:outerShdw>
                </a:effectLst>
                <a:sym typeface="Symbol" panose="05050102010706020507" pitchFamily="18" charset="2"/>
              </a:rPr>
              <a:t></a:t>
            </a:r>
            <a:r>
              <a:rPr lang="es-MX" dirty="0">
                <a:solidFill>
                  <a:srgbClr val="0070C0"/>
                </a:solidFill>
                <a:effectLst>
                  <a:outerShdw blurRad="38100" dist="38100" dir="2700000" algn="tl">
                    <a:srgbClr val="000000">
                      <a:alpha val="43137"/>
                    </a:srgbClr>
                  </a:outerShdw>
                </a:effectLst>
              </a:rPr>
              <a:t>)</a:t>
            </a:r>
            <a:r>
              <a:rPr lang="es-MX" dirty="0"/>
              <a:t> </a:t>
            </a:r>
          </a:p>
          <a:p>
            <a:pPr marL="0" indent="0" algn="ctr">
              <a:buNone/>
            </a:pPr>
            <a:r>
              <a:rPr lang="es-MX" i="1" dirty="0"/>
              <a:t>P </a:t>
            </a:r>
            <a:r>
              <a:rPr lang="es-MX" dirty="0">
                <a:sym typeface="Symbol" panose="05050102010706020507" pitchFamily="18" charset="2"/>
              </a:rPr>
              <a:t></a:t>
            </a:r>
            <a:r>
              <a:rPr lang="es-MX" dirty="0"/>
              <a:t> (</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 [</a:t>
            </a:r>
            <a:r>
              <a:rPr lang="en-US" i="1" dirty="0"/>
              <a:t>M P</a:t>
            </a:r>
            <a:r>
              <a:rPr lang="en-US" dirty="0"/>
              <a:t>]</a:t>
            </a:r>
            <a:r>
              <a:rPr lang="en-US" i="1" dirty="0"/>
              <a:t> </a:t>
            </a:r>
            <a:r>
              <a:rPr lang="es-MX" dirty="0">
                <a:sym typeface="Symbol" panose="05050102010706020507" pitchFamily="18" charset="2"/>
              </a:rPr>
              <a:t></a:t>
            </a:r>
            <a:r>
              <a:rPr lang="es-MX" dirty="0"/>
              <a:t> (</a:t>
            </a:r>
            <a:r>
              <a:rPr lang="es-MX" dirty="0">
                <a:sym typeface="Symbol" panose="05050102010706020507" pitchFamily="18" charset="2"/>
              </a:rPr>
              <a:t></a:t>
            </a:r>
            <a:r>
              <a:rPr lang="es-MX" dirty="0"/>
              <a:t>)</a:t>
            </a:r>
            <a:r>
              <a:rPr lang="es-MX" baseline="-25000" dirty="0">
                <a:sym typeface="Symbol" panose="05050102010706020507" pitchFamily="18" charset="2"/>
              </a:rPr>
              <a:t> </a:t>
            </a:r>
          </a:p>
          <a:p>
            <a:pPr>
              <a:spcBef>
                <a:spcPts val="1800"/>
              </a:spcBef>
            </a:pPr>
            <a:r>
              <a:rPr lang="en-US" dirty="0"/>
              <a:t>Modifiers are </a:t>
            </a:r>
            <a:r>
              <a:rPr lang="en-US" i="1" dirty="0"/>
              <a:t>analytical </a:t>
            </a:r>
            <a:r>
              <a:rPr lang="en-US" dirty="0"/>
              <a:t>functions that given a property </a:t>
            </a:r>
            <a:r>
              <a:rPr lang="en-US" i="1" dirty="0"/>
              <a:t>P </a:t>
            </a:r>
            <a:r>
              <a:rPr lang="en-US" dirty="0"/>
              <a:t>as an argument return as its value another (modified) property [</a:t>
            </a:r>
            <a:r>
              <a:rPr lang="en-US" i="1" dirty="0"/>
              <a:t>M P</a:t>
            </a:r>
            <a:r>
              <a:rPr lang="en-US" dirty="0"/>
              <a:t>]</a:t>
            </a:r>
          </a:p>
          <a:p>
            <a:r>
              <a:rPr lang="en-US" dirty="0"/>
              <a:t>Why analytical? Why not empirical, i.e. </a:t>
            </a:r>
            <a:r>
              <a:rPr lang="es-MX" i="1" dirty="0"/>
              <a:t>M </a:t>
            </a:r>
            <a:r>
              <a:rPr lang="es-MX" dirty="0">
                <a:sym typeface="Symbol" panose="05050102010706020507" pitchFamily="18" charset="2"/>
              </a:rPr>
              <a:t></a:t>
            </a:r>
            <a:r>
              <a:rPr lang="es-MX" dirty="0"/>
              <a:t> ((</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a:t>
            </a:r>
            <a:r>
              <a:rPr lang="es-MX" baseline="-25000" dirty="0">
                <a:sym typeface="Symbol" panose="05050102010706020507" pitchFamily="18" charset="2"/>
              </a:rPr>
              <a:t></a:t>
            </a:r>
            <a:r>
              <a:rPr lang="en-US" dirty="0"/>
              <a:t>? </a:t>
            </a:r>
          </a:p>
          <a:p>
            <a:pPr lvl="1"/>
            <a:r>
              <a:rPr lang="en-US" dirty="0"/>
              <a:t>It is a purely linguistic issue that for instance ‘wooden’ applied to ‘horse’ gives the property ‘wooden horse’; it does not depend on state-of-affairs which property the wooden horse is.  </a:t>
            </a:r>
          </a:p>
          <a:p>
            <a:pPr marL="0" indent="0">
              <a:buNone/>
            </a:pPr>
            <a:endParaRPr lang="cs-CZ" dirty="0"/>
          </a:p>
        </p:txBody>
      </p:sp>
      <p:sp>
        <p:nvSpPr>
          <p:cNvPr id="4" name="Zástupný symbol pro číslo snímku 3">
            <a:extLst>
              <a:ext uri="{FF2B5EF4-FFF2-40B4-BE49-F238E27FC236}">
                <a16:creationId xmlns:a16="http://schemas.microsoft.com/office/drawing/2014/main" id="{1E626A69-C951-45A6-AE5E-B780F9FB7758}"/>
              </a:ext>
            </a:extLst>
          </p:cNvPr>
          <p:cNvSpPr>
            <a:spLocks noGrp="1"/>
          </p:cNvSpPr>
          <p:nvPr>
            <p:ph type="sldNum" sz="quarter" idx="12"/>
          </p:nvPr>
        </p:nvSpPr>
        <p:spPr/>
        <p:txBody>
          <a:bodyPr/>
          <a:lstStyle/>
          <a:p>
            <a:fld id="{56891686-6FB8-4ABB-B148-7793B68052E3}" type="slidenum">
              <a:rPr lang="cs-CZ" smtClean="0"/>
              <a:t>10</a:t>
            </a:fld>
            <a:endParaRPr lang="cs-CZ"/>
          </a:p>
        </p:txBody>
      </p:sp>
    </p:spTree>
    <p:extLst>
      <p:ext uri="{BB962C8B-B14F-4D97-AF65-F5344CB8AC3E}">
        <p14:creationId xmlns:p14="http://schemas.microsoft.com/office/powerpoint/2010/main" val="4090667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D4BC8-9ED6-4300-976A-6BBA9077A035}"/>
              </a:ext>
            </a:extLst>
          </p:cNvPr>
          <p:cNvSpPr>
            <a:spLocks noGrp="1"/>
          </p:cNvSpPr>
          <p:nvPr>
            <p:ph type="title"/>
          </p:nvPr>
        </p:nvSpPr>
        <p:spPr>
          <a:xfrm>
            <a:off x="838200" y="365125"/>
            <a:ext cx="10515600" cy="765175"/>
          </a:xfrm>
        </p:spPr>
        <p:txBody>
          <a:bodyPr>
            <a:normAutofit/>
          </a:bodyPr>
          <a:lstStyle/>
          <a:p>
            <a:r>
              <a:rPr lang="cs-CZ" dirty="0"/>
              <a:t>TIL </a:t>
            </a:r>
            <a:r>
              <a:rPr lang="cs-CZ" dirty="0" err="1"/>
              <a:t>analysis</a:t>
            </a:r>
            <a:r>
              <a:rPr lang="en-US" dirty="0"/>
              <a:t> and proofs; </a:t>
            </a:r>
            <a:r>
              <a:rPr lang="en-US" dirty="0">
                <a:effectLst>
                  <a:outerShdw blurRad="38100" dist="38100" dir="2700000" algn="tl">
                    <a:srgbClr val="000000">
                      <a:alpha val="43137"/>
                    </a:srgbClr>
                  </a:outerShdw>
                </a:effectLst>
              </a:rPr>
              <a:t>left </a:t>
            </a:r>
            <a:r>
              <a:rPr lang="en-US" dirty="0" err="1">
                <a:effectLst>
                  <a:outerShdw blurRad="38100" dist="38100" dir="2700000" algn="tl">
                    <a:srgbClr val="000000">
                      <a:alpha val="43137"/>
                    </a:srgbClr>
                  </a:outerShdw>
                </a:effectLst>
              </a:rPr>
              <a:t>subsectivity</a:t>
            </a:r>
            <a:endParaRPr lang="cs-CZ" dirty="0">
              <a:effectLst>
                <a:outerShdw blurRad="38100" dist="38100" dir="2700000" algn="tl">
                  <a:srgbClr val="000000">
                    <a:alpha val="43137"/>
                  </a:srgbClr>
                </a:outerShdw>
              </a:effectLst>
            </a:endParaRPr>
          </a:p>
        </p:txBody>
      </p:sp>
      <p:sp>
        <p:nvSpPr>
          <p:cNvPr id="3" name="Zástupný obsah 2">
            <a:extLst>
              <a:ext uri="{FF2B5EF4-FFF2-40B4-BE49-F238E27FC236}">
                <a16:creationId xmlns:a16="http://schemas.microsoft.com/office/drawing/2014/main" id="{AB16A0E0-C7B9-43E6-90D0-1BC935F7BA52}"/>
              </a:ext>
            </a:extLst>
          </p:cNvPr>
          <p:cNvSpPr>
            <a:spLocks noGrp="1"/>
          </p:cNvSpPr>
          <p:nvPr>
            <p:ph idx="1"/>
          </p:nvPr>
        </p:nvSpPr>
        <p:spPr>
          <a:xfrm>
            <a:off x="838200" y="1358900"/>
            <a:ext cx="10515600" cy="4818063"/>
          </a:xfrm>
        </p:spPr>
        <p:txBody>
          <a:bodyPr>
            <a:normAutofit fontScale="92500" lnSpcReduction="20000"/>
          </a:bodyPr>
          <a:lstStyle/>
          <a:p>
            <a:pPr marL="0" indent="0">
              <a:buNone/>
            </a:pPr>
            <a:r>
              <a:rPr lang="en-US" dirty="0"/>
              <a:t>The rule of ‘</a:t>
            </a:r>
            <a:r>
              <a:rPr lang="en-US" dirty="0">
                <a:effectLst>
                  <a:outerShdw blurRad="38100" dist="38100" dir="2700000" algn="tl">
                    <a:srgbClr val="000000">
                      <a:alpha val="43137"/>
                    </a:srgbClr>
                  </a:outerShdw>
                </a:effectLst>
              </a:rPr>
              <a:t>pseudo-detachment</a:t>
            </a:r>
            <a:r>
              <a:rPr lang="en-US" dirty="0"/>
              <a:t>’: </a:t>
            </a:r>
          </a:p>
          <a:p>
            <a:pPr marL="0" indent="0">
              <a:spcBef>
                <a:spcPts val="1200"/>
              </a:spcBef>
              <a:buNone/>
            </a:pPr>
            <a:r>
              <a:rPr lang="en-GB" i="1" dirty="0"/>
              <a:t>				a</a:t>
            </a:r>
            <a:r>
              <a:rPr lang="en-GB" dirty="0"/>
              <a:t> is an </a:t>
            </a:r>
            <a:r>
              <a:rPr lang="en-GB" i="1" dirty="0"/>
              <a:t>MP</a:t>
            </a:r>
            <a:endParaRPr lang="cs-CZ" dirty="0"/>
          </a:p>
          <a:p>
            <a:pPr marL="0" indent="0">
              <a:spcBef>
                <a:spcPts val="0"/>
              </a:spcBef>
              <a:buNone/>
            </a:pPr>
            <a:r>
              <a:rPr lang="en-GB" dirty="0"/>
              <a:t>	(PD)			</a:t>
            </a:r>
            <a:r>
              <a:rPr lang="en-GB" dirty="0">
                <a:sym typeface="Symbol" panose="05050102010706020507" pitchFamily="18" charset="2"/>
              </a:rPr>
              <a:t></a:t>
            </a:r>
            <a:endParaRPr lang="cs-CZ" dirty="0"/>
          </a:p>
          <a:p>
            <a:pPr marL="0" indent="0">
              <a:spcBef>
                <a:spcPts val="0"/>
              </a:spcBef>
              <a:buNone/>
            </a:pPr>
            <a:r>
              <a:rPr lang="en-GB" i="1" dirty="0"/>
              <a:t>				a</a:t>
            </a:r>
            <a:r>
              <a:rPr lang="en-GB" dirty="0"/>
              <a:t> is an </a:t>
            </a:r>
            <a:r>
              <a:rPr lang="en-GB" i="1" dirty="0"/>
              <a:t>M*</a:t>
            </a:r>
          </a:p>
          <a:p>
            <a:pPr marL="0" indent="0">
              <a:spcBef>
                <a:spcPts val="1200"/>
              </a:spcBef>
              <a:buNone/>
            </a:pPr>
            <a:r>
              <a:rPr lang="en-GB" i="1" dirty="0"/>
              <a:t>M</a:t>
            </a:r>
            <a:r>
              <a:rPr lang="en-GB" dirty="0"/>
              <a:t>/(</a:t>
            </a:r>
            <a:r>
              <a:rPr lang="es-MX" dirty="0"/>
              <a:t>(</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 (</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sym typeface="Symbol" panose="05050102010706020507" pitchFamily="18" charset="2"/>
              </a:rPr>
              <a:t>); </a:t>
            </a:r>
            <a:r>
              <a:rPr lang="es-MX" i="1" dirty="0">
                <a:sym typeface="Symbol" panose="05050102010706020507" pitchFamily="18" charset="2"/>
              </a:rPr>
              <a:t>M</a:t>
            </a:r>
            <a:r>
              <a:rPr lang="es-MX" dirty="0">
                <a:sym typeface="Symbol" panose="05050102010706020507" pitchFamily="18" charset="2"/>
              </a:rPr>
              <a:t>*/</a:t>
            </a:r>
            <a:r>
              <a:rPr lang="es-MX" dirty="0"/>
              <a:t>(</a:t>
            </a:r>
            <a:r>
              <a:rPr lang="es-MX" dirty="0">
                <a:sym typeface="Symbol" panose="05050102010706020507" pitchFamily="18" charset="2"/>
              </a:rPr>
              <a:t></a:t>
            </a:r>
            <a:r>
              <a:rPr lang="es-MX" dirty="0"/>
              <a:t>)</a:t>
            </a:r>
            <a:r>
              <a:rPr lang="es-MX" baseline="-25000" dirty="0">
                <a:sym typeface="Symbol" panose="05050102010706020507" pitchFamily="18" charset="2"/>
              </a:rPr>
              <a:t></a:t>
            </a:r>
            <a:endParaRPr lang="es-MX" dirty="0">
              <a:sym typeface="Symbol" panose="05050102010706020507" pitchFamily="18" charset="2"/>
            </a:endParaRPr>
          </a:p>
          <a:p>
            <a:pPr marL="0" indent="0">
              <a:spcBef>
                <a:spcPts val="1200"/>
              </a:spcBef>
              <a:buNone/>
            </a:pPr>
            <a:r>
              <a:rPr lang="en-GB" dirty="0"/>
              <a:t>if the customs officers seize five forged banknotes and two forged passports, they may want to lump together all the forged things they have seized that day, abstracting from the particular nature of the forged objects, to come to the conclusion that they seized seven forged (things). </a:t>
            </a:r>
          </a:p>
          <a:p>
            <a:pPr marL="0" indent="0">
              <a:spcBef>
                <a:spcPts val="1200"/>
              </a:spcBef>
              <a:buNone/>
            </a:pPr>
            <a:r>
              <a:rPr lang="en-GB" dirty="0"/>
              <a:t>This lumping together is feasible only if it is logically possible to, as it were, abstract </a:t>
            </a:r>
            <a:r>
              <a:rPr lang="en-GB" i="1" dirty="0"/>
              <a:t>forged</a:t>
            </a:r>
            <a:r>
              <a:rPr lang="en-GB" dirty="0"/>
              <a:t> from </a:t>
            </a:r>
            <a:r>
              <a:rPr lang="en-GB" i="1" dirty="0"/>
              <a:t>a being a</a:t>
            </a:r>
            <a:r>
              <a:rPr lang="en-GB" dirty="0"/>
              <a:t> </a:t>
            </a:r>
            <a:r>
              <a:rPr lang="en-GB" i="1" dirty="0"/>
              <a:t>forged A</a:t>
            </a:r>
            <a:r>
              <a:rPr lang="en-GB" dirty="0"/>
              <a:t> and </a:t>
            </a:r>
            <a:r>
              <a:rPr lang="en-GB" i="1" dirty="0"/>
              <a:t>b</a:t>
            </a:r>
            <a:r>
              <a:rPr lang="en-GB" dirty="0"/>
              <a:t> </a:t>
            </a:r>
            <a:r>
              <a:rPr lang="en-GB" i="1" dirty="0"/>
              <a:t>being a</a:t>
            </a:r>
            <a:r>
              <a:rPr lang="en-GB" dirty="0"/>
              <a:t> </a:t>
            </a:r>
            <a:r>
              <a:rPr lang="en-GB" i="1" dirty="0"/>
              <a:t>forged B</a:t>
            </a:r>
            <a:r>
              <a:rPr lang="en-GB" dirty="0"/>
              <a:t> to form the new predications that </a:t>
            </a:r>
            <a:r>
              <a:rPr lang="en-GB" i="1" dirty="0"/>
              <a:t>a</a:t>
            </a:r>
            <a:r>
              <a:rPr lang="en-GB" dirty="0"/>
              <a:t> </a:t>
            </a:r>
            <a:r>
              <a:rPr lang="en-GB" i="1" dirty="0"/>
              <a:t>is forged</a:t>
            </a:r>
            <a:r>
              <a:rPr lang="en-GB" dirty="0"/>
              <a:t> (something) and that </a:t>
            </a:r>
            <a:r>
              <a:rPr lang="en-GB" i="1" dirty="0"/>
              <a:t>b</a:t>
            </a:r>
            <a:r>
              <a:rPr lang="en-GB" dirty="0"/>
              <a:t> </a:t>
            </a:r>
            <a:r>
              <a:rPr lang="en-GB" i="1" dirty="0"/>
              <a:t>is forged </a:t>
            </a:r>
            <a:r>
              <a:rPr lang="en-GB" dirty="0"/>
              <a:t>(something – possibly else), which are subsequently telescoped into a conjunction.</a:t>
            </a:r>
            <a:endParaRPr lang="cs-CZ" dirty="0"/>
          </a:p>
          <a:p>
            <a:pPr marL="0" indent="0">
              <a:buNone/>
            </a:pPr>
            <a:endParaRPr lang="en-US" dirty="0"/>
          </a:p>
          <a:p>
            <a:pPr marL="0" indent="0">
              <a:buNone/>
            </a:pPr>
            <a:endParaRPr lang="cs-CZ" dirty="0"/>
          </a:p>
        </p:txBody>
      </p:sp>
      <p:sp>
        <p:nvSpPr>
          <p:cNvPr id="4" name="Zástupný symbol pro číslo snímku 3">
            <a:extLst>
              <a:ext uri="{FF2B5EF4-FFF2-40B4-BE49-F238E27FC236}">
                <a16:creationId xmlns:a16="http://schemas.microsoft.com/office/drawing/2014/main" id="{00A045AF-CA1F-45F2-AA34-5ECBC9DF9AF5}"/>
              </a:ext>
            </a:extLst>
          </p:cNvPr>
          <p:cNvSpPr>
            <a:spLocks noGrp="1"/>
          </p:cNvSpPr>
          <p:nvPr>
            <p:ph type="sldNum" sz="quarter" idx="12"/>
          </p:nvPr>
        </p:nvSpPr>
        <p:spPr/>
        <p:txBody>
          <a:bodyPr/>
          <a:lstStyle/>
          <a:p>
            <a:fld id="{56891686-6FB8-4ABB-B148-7793B68052E3}" type="slidenum">
              <a:rPr lang="cs-CZ" smtClean="0"/>
              <a:t>11</a:t>
            </a:fld>
            <a:endParaRPr lang="cs-CZ"/>
          </a:p>
        </p:txBody>
      </p:sp>
    </p:spTree>
    <p:extLst>
      <p:ext uri="{BB962C8B-B14F-4D97-AF65-F5344CB8AC3E}">
        <p14:creationId xmlns:p14="http://schemas.microsoft.com/office/powerpoint/2010/main" val="255913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D4BC8-9ED6-4300-976A-6BBA9077A035}"/>
              </a:ext>
            </a:extLst>
          </p:cNvPr>
          <p:cNvSpPr>
            <a:spLocks noGrp="1"/>
          </p:cNvSpPr>
          <p:nvPr>
            <p:ph type="title"/>
          </p:nvPr>
        </p:nvSpPr>
        <p:spPr>
          <a:xfrm>
            <a:off x="838200" y="365125"/>
            <a:ext cx="10515600" cy="765175"/>
          </a:xfrm>
        </p:spPr>
        <p:txBody>
          <a:bodyPr>
            <a:normAutofit/>
          </a:bodyPr>
          <a:lstStyle/>
          <a:p>
            <a:r>
              <a:rPr lang="cs-CZ" dirty="0"/>
              <a:t>TIL </a:t>
            </a:r>
            <a:r>
              <a:rPr lang="cs-CZ" dirty="0" err="1"/>
              <a:t>analysis</a:t>
            </a:r>
            <a:r>
              <a:rPr lang="en-US" dirty="0"/>
              <a:t> and proofs; </a:t>
            </a:r>
            <a:r>
              <a:rPr lang="en-US" dirty="0">
                <a:effectLst>
                  <a:outerShdw blurRad="38100" dist="38100" dir="2700000" algn="tl">
                    <a:srgbClr val="000000">
                      <a:alpha val="43137"/>
                    </a:srgbClr>
                  </a:outerShdw>
                </a:effectLst>
              </a:rPr>
              <a:t>left </a:t>
            </a:r>
            <a:r>
              <a:rPr lang="en-US" dirty="0" err="1">
                <a:effectLst>
                  <a:outerShdw blurRad="38100" dist="38100" dir="2700000" algn="tl">
                    <a:srgbClr val="000000">
                      <a:alpha val="43137"/>
                    </a:srgbClr>
                  </a:outerShdw>
                </a:effectLst>
              </a:rPr>
              <a:t>subsectivity</a:t>
            </a:r>
            <a:endParaRPr lang="cs-CZ" dirty="0">
              <a:effectLst>
                <a:outerShdw blurRad="38100" dist="38100" dir="2700000" algn="tl">
                  <a:srgbClr val="000000">
                    <a:alpha val="43137"/>
                  </a:srgbClr>
                </a:outerShdw>
              </a:effectLst>
            </a:endParaRPr>
          </a:p>
        </p:txBody>
      </p:sp>
      <p:sp>
        <p:nvSpPr>
          <p:cNvPr id="3" name="Zástupný obsah 2">
            <a:extLst>
              <a:ext uri="{FF2B5EF4-FFF2-40B4-BE49-F238E27FC236}">
                <a16:creationId xmlns:a16="http://schemas.microsoft.com/office/drawing/2014/main" id="{AB16A0E0-C7B9-43E6-90D0-1BC935F7BA52}"/>
              </a:ext>
            </a:extLst>
          </p:cNvPr>
          <p:cNvSpPr>
            <a:spLocks noGrp="1"/>
          </p:cNvSpPr>
          <p:nvPr>
            <p:ph idx="1"/>
          </p:nvPr>
        </p:nvSpPr>
        <p:spPr>
          <a:xfrm>
            <a:off x="838200" y="1358900"/>
            <a:ext cx="10515600" cy="4818063"/>
          </a:xfrm>
        </p:spPr>
        <p:txBody>
          <a:bodyPr>
            <a:normAutofit lnSpcReduction="10000"/>
          </a:bodyPr>
          <a:lstStyle/>
          <a:p>
            <a:pPr>
              <a:lnSpc>
                <a:spcPct val="110000"/>
              </a:lnSpc>
            </a:pPr>
            <a:r>
              <a:rPr lang="en-GB" i="1" dirty="0"/>
              <a:t>Types</a:t>
            </a:r>
            <a:r>
              <a:rPr lang="en-GB" dirty="0"/>
              <a:t>. </a:t>
            </a:r>
            <a:r>
              <a:rPr lang="es-MX"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s-MX" dirty="0">
                <a:solidFill>
                  <a:schemeClr val="accent6">
                    <a:lumMod val="75000"/>
                  </a:schemeClr>
                </a:solidFill>
                <a:effectLst>
                  <a:outerShdw blurRad="38100" dist="38100" dir="2700000" algn="tl">
                    <a:srgbClr val="000000">
                      <a:alpha val="43137"/>
                    </a:srgbClr>
                  </a:outerShdw>
                </a:effectLst>
              </a:rPr>
              <a:t> = (</a:t>
            </a:r>
            <a:r>
              <a:rPr lang="es-MX"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s-MX" dirty="0">
                <a:solidFill>
                  <a:schemeClr val="accent6">
                    <a:lumMod val="75000"/>
                  </a:schemeClr>
                </a:solidFill>
                <a:effectLst>
                  <a:outerShdw blurRad="38100" dist="38100" dir="2700000" algn="tl">
                    <a:srgbClr val="000000">
                      <a:alpha val="43137"/>
                    </a:srgbClr>
                  </a:outerShdw>
                </a:effectLst>
              </a:rPr>
              <a:t>)</a:t>
            </a:r>
            <a:r>
              <a:rPr lang="es-MX" baseline="-25000"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s-MX" dirty="0">
                <a:solidFill>
                  <a:schemeClr val="accent6">
                    <a:lumMod val="75000"/>
                  </a:schemeClr>
                </a:solidFill>
                <a:effectLst>
                  <a:outerShdw blurRad="38100" dist="38100" dir="2700000" algn="tl">
                    <a:srgbClr val="000000">
                      <a:alpha val="43137"/>
                    </a:srgbClr>
                  </a:outerShdw>
                </a:effectLst>
              </a:rPr>
              <a:t> </a:t>
            </a:r>
            <a:r>
              <a:rPr lang="es-MX" dirty="0"/>
              <a:t>for short, </a:t>
            </a:r>
            <a:r>
              <a:rPr lang="es-MX" dirty="0">
                <a:solidFill>
                  <a:schemeClr val="accent6">
                    <a:lumMod val="75000"/>
                  </a:schemeClr>
                </a:solidFill>
                <a:effectLst>
                  <a:outerShdw blurRad="38100" dist="38100" dir="2700000" algn="tl">
                    <a:srgbClr val="000000">
                      <a:alpha val="43137"/>
                    </a:srgbClr>
                  </a:outerShdw>
                </a:effectLst>
              </a:rPr>
              <a:t>M</a:t>
            </a:r>
            <a:r>
              <a:rPr lang="es-MX" i="1" dirty="0">
                <a:solidFill>
                  <a:schemeClr val="accent6">
                    <a:lumMod val="75000"/>
                  </a:schemeClr>
                </a:solidFill>
                <a:effectLst>
                  <a:outerShdw blurRad="38100" dist="38100" dir="2700000" algn="tl">
                    <a:srgbClr val="000000">
                      <a:alpha val="43137"/>
                    </a:srgbClr>
                  </a:outerShdw>
                </a:effectLst>
              </a:rPr>
              <a:t> </a:t>
            </a:r>
            <a:r>
              <a:rPr lang="en-GB"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n-GB" dirty="0">
                <a:solidFill>
                  <a:schemeClr val="accent6">
                    <a:lumMod val="75000"/>
                  </a:schemeClr>
                </a:solidFill>
                <a:effectLst>
                  <a:outerShdw blurRad="38100" dist="38100" dir="2700000" algn="tl">
                    <a:srgbClr val="000000">
                      <a:alpha val="43137"/>
                    </a:srgbClr>
                  </a:outerShdw>
                </a:effectLst>
              </a:rPr>
              <a:t> (</a:t>
            </a:r>
            <a:r>
              <a:rPr lang="es-MX"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n-GB" dirty="0">
                <a:solidFill>
                  <a:schemeClr val="accent6">
                    <a:lumMod val="75000"/>
                  </a:schemeClr>
                </a:solidFill>
                <a:effectLst>
                  <a:outerShdw blurRad="38100" dist="38100" dir="2700000" algn="tl">
                    <a:srgbClr val="000000">
                      <a:alpha val="43137"/>
                    </a:srgbClr>
                  </a:outerShdw>
                </a:effectLst>
              </a:rPr>
              <a:t>)</a:t>
            </a:r>
            <a:r>
              <a:rPr lang="en-GB" i="1" dirty="0">
                <a:effectLst>
                  <a:outerShdw blurRad="38100" dist="38100" dir="2700000" algn="tl">
                    <a:srgbClr val="000000">
                      <a:alpha val="43137"/>
                    </a:srgbClr>
                  </a:outerShdw>
                </a:effectLst>
              </a:rPr>
              <a:t> </a:t>
            </a:r>
            <a:r>
              <a:rPr lang="en-GB" dirty="0"/>
              <a:t>a modifier, </a:t>
            </a:r>
            <a:r>
              <a:rPr lang="en-GB" i="1" dirty="0">
                <a:solidFill>
                  <a:schemeClr val="accent6">
                    <a:lumMod val="75000"/>
                  </a:schemeClr>
                </a:solidFill>
              </a:rPr>
              <a:t>P </a:t>
            </a:r>
            <a:r>
              <a:rPr lang="en-GB" dirty="0">
                <a:solidFill>
                  <a:schemeClr val="accent6">
                    <a:lumMod val="75000"/>
                  </a:schemeClr>
                </a:solidFill>
                <a:sym typeface="Symbol" panose="05050102010706020507" pitchFamily="18" charset="2"/>
              </a:rPr>
              <a:t></a:t>
            </a:r>
            <a:r>
              <a:rPr lang="en-GB" dirty="0">
                <a:solidFill>
                  <a:schemeClr val="accent6">
                    <a:lumMod val="75000"/>
                  </a:schemeClr>
                </a:solidFill>
              </a:rPr>
              <a:t> </a:t>
            </a:r>
            <a:r>
              <a:rPr lang="es-MX" dirty="0">
                <a:solidFill>
                  <a:schemeClr val="accent6">
                    <a:lumMod val="75000"/>
                  </a:schemeClr>
                </a:solidFill>
                <a:sym typeface="Symbol" panose="05050102010706020507" pitchFamily="18" charset="2"/>
              </a:rPr>
              <a:t></a:t>
            </a:r>
            <a:r>
              <a:rPr lang="en-GB" dirty="0">
                <a:solidFill>
                  <a:schemeClr val="accent6">
                    <a:lumMod val="75000"/>
                  </a:schemeClr>
                </a:solidFill>
              </a:rPr>
              <a:t> </a:t>
            </a:r>
            <a:r>
              <a:rPr lang="en-GB" dirty="0"/>
              <a:t>an individual property, </a:t>
            </a:r>
            <a:r>
              <a:rPr lang="en-GB" dirty="0">
                <a:solidFill>
                  <a:schemeClr val="accent6">
                    <a:lumMod val="75000"/>
                  </a:schemeClr>
                </a:solidFill>
                <a:effectLst>
                  <a:outerShdw blurRad="38100" dist="38100" dir="2700000" algn="tl">
                    <a:srgbClr val="000000">
                      <a:alpha val="43137"/>
                    </a:srgbClr>
                  </a:outerShdw>
                </a:effectLst>
              </a:rPr>
              <a:t>[</a:t>
            </a:r>
            <a:r>
              <a:rPr lang="en-GB" i="1" dirty="0">
                <a:solidFill>
                  <a:schemeClr val="accent6">
                    <a:lumMod val="75000"/>
                  </a:schemeClr>
                </a:solidFill>
                <a:effectLst>
                  <a:outerShdw blurRad="38100" dist="38100" dir="2700000" algn="tl">
                    <a:srgbClr val="000000">
                      <a:alpha val="43137"/>
                    </a:srgbClr>
                  </a:outerShdw>
                </a:effectLst>
              </a:rPr>
              <a:t>MP</a:t>
            </a:r>
            <a:r>
              <a:rPr lang="en-GB" dirty="0">
                <a:solidFill>
                  <a:schemeClr val="accent6">
                    <a:lumMod val="75000"/>
                  </a:schemeClr>
                </a:solidFill>
                <a:effectLst>
                  <a:outerShdw blurRad="38100" dist="38100" dir="2700000" algn="tl">
                    <a:srgbClr val="000000">
                      <a:alpha val="43137"/>
                    </a:srgbClr>
                  </a:outerShdw>
                </a:effectLst>
              </a:rPr>
              <a:t>] </a:t>
            </a:r>
            <a:r>
              <a:rPr lang="en-GB"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n-GB" dirty="0">
                <a:solidFill>
                  <a:schemeClr val="accent6">
                    <a:lumMod val="75000"/>
                  </a:schemeClr>
                </a:solidFill>
                <a:effectLst>
                  <a:outerShdw blurRad="38100" dist="38100" dir="2700000" algn="tl">
                    <a:srgbClr val="000000">
                      <a:alpha val="43137"/>
                    </a:srgbClr>
                  </a:outerShdw>
                </a:effectLst>
              </a:rPr>
              <a:t> </a:t>
            </a:r>
            <a:r>
              <a:rPr lang="es-MX"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n-GB" dirty="0">
                <a:solidFill>
                  <a:schemeClr val="accent6">
                    <a:lumMod val="75000"/>
                  </a:schemeClr>
                </a:solidFill>
                <a:effectLst>
                  <a:outerShdw blurRad="38100" dist="38100" dir="2700000" algn="tl">
                    <a:srgbClr val="000000">
                      <a:alpha val="43137"/>
                    </a:srgbClr>
                  </a:outerShdw>
                </a:effectLst>
              </a:rPr>
              <a:t> </a:t>
            </a:r>
            <a:r>
              <a:rPr lang="en-GB" dirty="0"/>
              <a:t>the property resulting from applying </a:t>
            </a:r>
            <a:r>
              <a:rPr lang="en-GB" i="1" dirty="0"/>
              <a:t>M</a:t>
            </a:r>
            <a:r>
              <a:rPr lang="en-GB" dirty="0"/>
              <a:t> to </a:t>
            </a:r>
            <a:r>
              <a:rPr lang="en-GB" i="1" dirty="0"/>
              <a:t>P; </a:t>
            </a:r>
            <a:br>
              <a:rPr lang="en-GB" i="1" dirty="0"/>
            </a:br>
            <a:r>
              <a:rPr lang="en-GB" i="1" dirty="0">
                <a:solidFill>
                  <a:schemeClr val="accent6">
                    <a:lumMod val="75000"/>
                  </a:schemeClr>
                </a:solidFill>
                <a:effectLst>
                  <a:outerShdw blurRad="38100" dist="38100" dir="2700000" algn="tl">
                    <a:srgbClr val="000000">
                      <a:alpha val="43137"/>
                    </a:srgbClr>
                  </a:outerShdw>
                </a:effectLst>
              </a:rPr>
              <a:t>a </a:t>
            </a:r>
            <a:r>
              <a:rPr lang="en-GB"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n-GB" dirty="0">
                <a:solidFill>
                  <a:schemeClr val="accent6">
                    <a:lumMod val="75000"/>
                  </a:schemeClr>
                </a:solidFill>
                <a:effectLst>
                  <a:outerShdw blurRad="38100" dist="38100" dir="2700000" algn="tl">
                    <a:srgbClr val="000000">
                      <a:alpha val="43137"/>
                    </a:srgbClr>
                  </a:outerShdw>
                </a:effectLst>
              </a:rPr>
              <a:t> </a:t>
            </a:r>
            <a:r>
              <a:rPr lang="en-GB"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n-GB" dirty="0">
                <a:solidFill>
                  <a:schemeClr val="accent6">
                    <a:lumMod val="75000"/>
                  </a:schemeClr>
                </a:solidFill>
                <a:effectLst>
                  <a:outerShdw blurRad="38100" dist="38100" dir="2700000" algn="tl">
                    <a:srgbClr val="000000">
                      <a:alpha val="43137"/>
                    </a:srgbClr>
                  </a:outerShdw>
                </a:effectLst>
              </a:rPr>
              <a:t>; =/(</a:t>
            </a:r>
            <a:r>
              <a:rPr lang="en-GB"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s-MX"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n-GB" dirty="0">
                <a:solidFill>
                  <a:schemeClr val="accent6">
                    <a:lumMod val="75000"/>
                  </a:schemeClr>
                </a:solidFill>
                <a:effectLst>
                  <a:outerShdw blurRad="38100" dist="38100" dir="2700000" algn="tl">
                    <a:srgbClr val="000000">
                      <a:alpha val="43137"/>
                    </a:srgbClr>
                  </a:outerShdw>
                </a:effectLst>
              </a:rPr>
              <a:t>); </a:t>
            </a:r>
            <a:r>
              <a:rPr lang="en-GB" i="1" dirty="0">
                <a:solidFill>
                  <a:schemeClr val="accent6">
                    <a:lumMod val="75000"/>
                  </a:schemeClr>
                </a:solidFill>
                <a:effectLst>
                  <a:outerShdw blurRad="38100" dist="38100" dir="2700000" algn="tl">
                    <a:srgbClr val="000000">
                      <a:alpha val="43137"/>
                    </a:srgbClr>
                  </a:outerShdw>
                </a:effectLst>
              </a:rPr>
              <a:t>p</a:t>
            </a:r>
            <a:r>
              <a:rPr lang="en-GB" dirty="0">
                <a:solidFill>
                  <a:schemeClr val="accent6">
                    <a:lumMod val="75000"/>
                  </a:schemeClr>
                </a:solidFill>
                <a:effectLst>
                  <a:outerShdw blurRad="38100" dist="38100" dir="2700000" algn="tl">
                    <a:srgbClr val="000000">
                      <a:alpha val="43137"/>
                    </a:srgbClr>
                  </a:outerShdw>
                </a:effectLst>
              </a:rPr>
              <a:t> </a:t>
            </a:r>
            <a:r>
              <a:rPr lang="en-GB"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n-GB" i="1" baseline="-25000" dirty="0">
                <a:solidFill>
                  <a:schemeClr val="accent6">
                    <a:lumMod val="75000"/>
                  </a:schemeClr>
                </a:solidFill>
                <a:effectLst>
                  <a:outerShdw blurRad="38100" dist="38100" dir="2700000" algn="tl">
                    <a:srgbClr val="000000">
                      <a:alpha val="43137"/>
                    </a:srgbClr>
                  </a:outerShdw>
                </a:effectLst>
              </a:rPr>
              <a:t>v</a:t>
            </a:r>
            <a:r>
              <a:rPr lang="en-GB" dirty="0">
                <a:solidFill>
                  <a:schemeClr val="accent6">
                    <a:lumMod val="75000"/>
                  </a:schemeClr>
                </a:solidFill>
                <a:effectLst>
                  <a:outerShdw blurRad="38100" dist="38100" dir="2700000" algn="tl">
                    <a:srgbClr val="000000">
                      <a:alpha val="43137"/>
                    </a:srgbClr>
                  </a:outerShdw>
                </a:effectLst>
              </a:rPr>
              <a:t> </a:t>
            </a:r>
            <a:r>
              <a:rPr lang="es-MX"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s-MX" dirty="0">
                <a:solidFill>
                  <a:schemeClr val="accent6">
                    <a:lumMod val="75000"/>
                  </a:schemeClr>
                </a:solidFill>
                <a:effectLst>
                  <a:outerShdw blurRad="38100" dist="38100" dir="2700000" algn="tl">
                    <a:srgbClr val="000000">
                      <a:alpha val="43137"/>
                    </a:srgbClr>
                  </a:outerShdw>
                </a:effectLst>
              </a:rPr>
              <a:t>;</a:t>
            </a:r>
            <a:r>
              <a:rPr lang="es-MX" baseline="-25000" dirty="0">
                <a:solidFill>
                  <a:schemeClr val="accent6">
                    <a:lumMod val="75000"/>
                  </a:schemeClr>
                </a:solidFill>
                <a:effectLst>
                  <a:outerShdw blurRad="38100" dist="38100" dir="2700000" algn="tl">
                    <a:srgbClr val="000000">
                      <a:alpha val="43137"/>
                    </a:srgbClr>
                  </a:outerShdw>
                </a:effectLst>
              </a:rPr>
              <a:t> </a:t>
            </a:r>
            <a:r>
              <a:rPr lang="en-GB" i="1" dirty="0">
                <a:solidFill>
                  <a:schemeClr val="accent6">
                    <a:lumMod val="75000"/>
                  </a:schemeClr>
                </a:solidFill>
                <a:effectLst>
                  <a:outerShdw blurRad="38100" dist="38100" dir="2700000" algn="tl">
                    <a:srgbClr val="000000">
                      <a:alpha val="43137"/>
                    </a:srgbClr>
                  </a:outerShdw>
                </a:effectLst>
              </a:rPr>
              <a:t>x</a:t>
            </a:r>
            <a:r>
              <a:rPr lang="en-GB" dirty="0">
                <a:solidFill>
                  <a:schemeClr val="accent6">
                    <a:lumMod val="75000"/>
                  </a:schemeClr>
                </a:solidFill>
                <a:effectLst>
                  <a:outerShdw blurRad="38100" dist="38100" dir="2700000" algn="tl">
                    <a:srgbClr val="000000">
                      <a:alpha val="43137"/>
                    </a:srgbClr>
                  </a:outerShdw>
                </a:effectLst>
              </a:rPr>
              <a:t> </a:t>
            </a:r>
            <a:r>
              <a:rPr lang="en-GB"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n-GB" i="1" baseline="-25000" dirty="0">
                <a:solidFill>
                  <a:schemeClr val="accent6">
                    <a:lumMod val="75000"/>
                  </a:schemeClr>
                </a:solidFill>
                <a:effectLst>
                  <a:outerShdw blurRad="38100" dist="38100" dir="2700000" algn="tl">
                    <a:srgbClr val="000000">
                      <a:alpha val="43137"/>
                    </a:srgbClr>
                  </a:outerShdw>
                </a:effectLst>
              </a:rPr>
              <a:t>v</a:t>
            </a:r>
            <a:r>
              <a:rPr lang="en-GB" dirty="0">
                <a:solidFill>
                  <a:schemeClr val="accent6">
                    <a:lumMod val="75000"/>
                  </a:schemeClr>
                </a:solidFill>
                <a:effectLst>
                  <a:outerShdw blurRad="38100" dist="38100" dir="2700000" algn="tl">
                    <a:srgbClr val="000000">
                      <a:alpha val="43137"/>
                    </a:srgbClr>
                  </a:outerShdw>
                </a:effectLst>
              </a:rPr>
              <a:t> </a:t>
            </a:r>
            <a:r>
              <a:rPr lang="en-GB"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n-GB" dirty="0"/>
              <a:t>. </a:t>
            </a:r>
          </a:p>
          <a:p>
            <a:pPr>
              <a:spcBef>
                <a:spcPts val="1800"/>
              </a:spcBef>
            </a:pPr>
            <a:r>
              <a:rPr lang="en-GB" dirty="0"/>
              <a:t>the </a:t>
            </a:r>
            <a:r>
              <a:rPr lang="en-GB" i="1" dirty="0"/>
              <a:t>proof</a:t>
            </a:r>
            <a:r>
              <a:rPr lang="en-GB" dirty="0"/>
              <a:t> of the rule:</a:t>
            </a:r>
          </a:p>
          <a:p>
            <a:pPr marL="514350" indent="-514350">
              <a:buFont typeface="+mj-lt"/>
              <a:buAutoNum type="arabicPeriod"/>
            </a:pPr>
            <a:r>
              <a:rPr lang="en-GB" dirty="0">
                <a:effectLst>
                  <a:outerShdw blurRad="38100" dist="38100" dir="2700000" algn="tl">
                    <a:srgbClr val="000000">
                      <a:alpha val="43137"/>
                    </a:srgbClr>
                  </a:outerShdw>
                </a:effectLst>
              </a:rPr>
              <a:t>[[</a:t>
            </a:r>
            <a:r>
              <a:rPr lang="en-GB" i="1" dirty="0">
                <a:effectLst>
                  <a:outerShdw blurRad="38100" dist="38100" dir="2700000" algn="tl">
                    <a:srgbClr val="000000">
                      <a:alpha val="43137"/>
                    </a:srgbClr>
                  </a:outerShdw>
                </a:effectLst>
              </a:rPr>
              <a:t>MP</a:t>
            </a:r>
            <a:r>
              <a:rPr lang="en-GB" dirty="0">
                <a:effectLst>
                  <a:outerShdw blurRad="38100" dist="38100" dir="2700000" algn="tl">
                    <a:srgbClr val="000000">
                      <a:alpha val="43137"/>
                    </a:srgbClr>
                  </a:outerShdw>
                </a:effectLst>
              </a:rPr>
              <a:t>]</a:t>
            </a:r>
            <a:r>
              <a:rPr lang="en-GB" i="1" baseline="-25000" dirty="0" err="1">
                <a:effectLst>
                  <a:outerShdw blurRad="38100" dist="38100" dir="2700000" algn="tl">
                    <a:srgbClr val="000000">
                      <a:alpha val="43137"/>
                    </a:srgbClr>
                  </a:outerShdw>
                </a:effectLst>
              </a:rPr>
              <a:t>wt</a:t>
            </a:r>
            <a:r>
              <a:rPr lang="en-GB" dirty="0">
                <a:effectLst>
                  <a:outerShdw blurRad="38100" dist="38100" dir="2700000" algn="tl">
                    <a:srgbClr val="000000">
                      <a:alpha val="43137"/>
                    </a:srgbClr>
                  </a:outerShdw>
                </a:effectLst>
              </a:rPr>
              <a:t> </a:t>
            </a:r>
            <a:r>
              <a:rPr lang="en-GB" i="1" dirty="0">
                <a:effectLst>
                  <a:outerShdw blurRad="38100" dist="38100" dir="2700000" algn="tl">
                    <a:srgbClr val="000000">
                      <a:alpha val="43137"/>
                    </a:srgbClr>
                  </a:outerShdw>
                </a:effectLst>
              </a:rPr>
              <a:t>a</a:t>
            </a:r>
            <a:r>
              <a:rPr lang="en-GB" dirty="0">
                <a:effectLst>
                  <a:outerShdw blurRad="38100" dist="38100" dir="2700000" algn="tl">
                    <a:srgbClr val="000000">
                      <a:alpha val="43137"/>
                    </a:srgbClr>
                  </a:outerShdw>
                </a:effectLst>
              </a:rPr>
              <a:t>]</a:t>
            </a:r>
            <a:r>
              <a:rPr lang="en-GB" dirty="0"/>
              <a:t>					assumption</a:t>
            </a:r>
            <a:endParaRPr lang="cs-CZ" dirty="0"/>
          </a:p>
          <a:p>
            <a:pPr marL="514350" lvl="0" indent="-514350">
              <a:buFont typeface="+mj-lt"/>
              <a:buAutoNum type="arabicPeriod"/>
            </a:pPr>
            <a:r>
              <a:rPr lang="en-GB" dirty="0">
                <a:sym typeface="Symbol" panose="05050102010706020507" pitchFamily="18" charset="2"/>
              </a:rPr>
              <a:t></a:t>
            </a:r>
            <a:r>
              <a:rPr lang="en-GB" i="1" dirty="0"/>
              <a:t>p</a:t>
            </a:r>
            <a:r>
              <a:rPr lang="en-GB" dirty="0"/>
              <a:t> [[</a:t>
            </a:r>
            <a:r>
              <a:rPr lang="en-GB" i="1" dirty="0" err="1"/>
              <a:t>Mp</a:t>
            </a:r>
            <a:r>
              <a:rPr lang="en-GB" dirty="0"/>
              <a:t>]</a:t>
            </a:r>
            <a:r>
              <a:rPr lang="en-GB" i="1" baseline="-25000" dirty="0" err="1"/>
              <a:t>wt</a:t>
            </a:r>
            <a:r>
              <a:rPr lang="en-GB" dirty="0"/>
              <a:t> </a:t>
            </a:r>
            <a:r>
              <a:rPr lang="en-GB" i="1" dirty="0"/>
              <a:t>a</a:t>
            </a:r>
            <a:r>
              <a:rPr lang="en-GB" dirty="0"/>
              <a:t>]					1, EG</a:t>
            </a:r>
            <a:endParaRPr lang="cs-CZ" dirty="0"/>
          </a:p>
          <a:p>
            <a:pPr marL="514350" lvl="0" indent="-514350">
              <a:buFont typeface="+mj-lt"/>
              <a:buAutoNum type="arabicPeriod"/>
            </a:pPr>
            <a:r>
              <a:rPr lang="en-GB" dirty="0"/>
              <a:t>[</a:t>
            </a:r>
            <a:r>
              <a:rPr lang="en-GB" dirty="0">
                <a:sym typeface="Symbol" panose="05050102010706020507" pitchFamily="18" charset="2"/>
              </a:rPr>
              <a:t></a:t>
            </a:r>
            <a:r>
              <a:rPr lang="en-GB" i="1" dirty="0"/>
              <a:t>x</a:t>
            </a:r>
            <a:r>
              <a:rPr lang="en-GB" dirty="0"/>
              <a:t> </a:t>
            </a:r>
            <a:r>
              <a:rPr lang="en-GB" dirty="0">
                <a:sym typeface="Symbol" panose="05050102010706020507" pitchFamily="18" charset="2"/>
              </a:rPr>
              <a:t></a:t>
            </a:r>
            <a:r>
              <a:rPr lang="en-GB" i="1" dirty="0"/>
              <a:t>p</a:t>
            </a:r>
            <a:r>
              <a:rPr lang="en-GB" dirty="0"/>
              <a:t> [[</a:t>
            </a:r>
            <a:r>
              <a:rPr lang="en-GB" i="1" dirty="0" err="1"/>
              <a:t>Mp</a:t>
            </a:r>
            <a:r>
              <a:rPr lang="en-GB" dirty="0"/>
              <a:t>]</a:t>
            </a:r>
            <a:r>
              <a:rPr lang="en-GB" i="1" baseline="-25000" dirty="0" err="1"/>
              <a:t>wt</a:t>
            </a:r>
            <a:r>
              <a:rPr lang="en-GB" i="1" baseline="-25000" dirty="0"/>
              <a:t> </a:t>
            </a:r>
            <a:r>
              <a:rPr lang="en-GB" i="1" dirty="0"/>
              <a:t>x</a:t>
            </a:r>
            <a:r>
              <a:rPr lang="en-GB" dirty="0"/>
              <a:t>] </a:t>
            </a:r>
            <a:r>
              <a:rPr lang="en-GB" i="1" dirty="0"/>
              <a:t>a</a:t>
            </a:r>
            <a:r>
              <a:rPr lang="en-GB" dirty="0"/>
              <a:t>]		         		2, </a:t>
            </a:r>
            <a:r>
              <a:rPr lang="en-GB" dirty="0">
                <a:sym typeface="Symbol" panose="05050102010706020507" pitchFamily="18" charset="2"/>
              </a:rPr>
              <a:t></a:t>
            </a:r>
            <a:r>
              <a:rPr lang="en-GB" dirty="0"/>
              <a:t>-expansion</a:t>
            </a:r>
            <a:endParaRPr lang="cs-CZ" dirty="0"/>
          </a:p>
          <a:p>
            <a:pPr marL="514350" lvl="0" indent="-514350">
              <a:buFont typeface="+mj-lt"/>
              <a:buAutoNum type="arabicPeriod"/>
            </a:pPr>
            <a:r>
              <a:rPr lang="en-GB" dirty="0"/>
              <a:t>[</a:t>
            </a:r>
            <a:r>
              <a:rPr lang="en-GB" dirty="0">
                <a:sym typeface="Symbol" panose="05050102010706020507" pitchFamily="18" charset="2"/>
              </a:rPr>
              <a:t></a:t>
            </a:r>
            <a:r>
              <a:rPr lang="en-GB" i="1" dirty="0" err="1"/>
              <a:t>w</a:t>
            </a:r>
            <a:r>
              <a:rPr lang="en-GB" dirty="0" err="1"/>
              <a:t>’</a:t>
            </a:r>
            <a:r>
              <a:rPr lang="en-GB" dirty="0" err="1">
                <a:sym typeface="Symbol" panose="05050102010706020507" pitchFamily="18" charset="2"/>
              </a:rPr>
              <a:t></a:t>
            </a:r>
            <a:r>
              <a:rPr lang="en-GB" i="1" dirty="0" err="1"/>
              <a:t>t</a:t>
            </a:r>
            <a:r>
              <a:rPr lang="en-GB" dirty="0"/>
              <a:t>’ [</a:t>
            </a:r>
            <a:r>
              <a:rPr lang="en-GB" dirty="0">
                <a:sym typeface="Symbol" panose="05050102010706020507" pitchFamily="18" charset="2"/>
              </a:rPr>
              <a:t></a:t>
            </a:r>
            <a:r>
              <a:rPr lang="en-GB" i="1" dirty="0"/>
              <a:t>x</a:t>
            </a:r>
            <a:r>
              <a:rPr lang="en-GB" dirty="0"/>
              <a:t> </a:t>
            </a:r>
            <a:r>
              <a:rPr lang="en-GB" dirty="0">
                <a:sym typeface="Symbol" panose="05050102010706020507" pitchFamily="18" charset="2"/>
              </a:rPr>
              <a:t></a:t>
            </a:r>
            <a:r>
              <a:rPr lang="en-GB" i="1" dirty="0"/>
              <a:t>p</a:t>
            </a:r>
            <a:r>
              <a:rPr lang="en-GB" dirty="0"/>
              <a:t> [[</a:t>
            </a:r>
            <a:r>
              <a:rPr lang="en-GB" i="1" dirty="0" err="1"/>
              <a:t>Mp</a:t>
            </a:r>
            <a:r>
              <a:rPr lang="en-GB" dirty="0"/>
              <a:t>]</a:t>
            </a:r>
            <a:r>
              <a:rPr lang="en-GB" i="1" baseline="-25000" dirty="0" err="1"/>
              <a:t>w’t</a:t>
            </a:r>
            <a:r>
              <a:rPr lang="en-GB" i="1" baseline="-25000" dirty="0"/>
              <a:t>’ </a:t>
            </a:r>
            <a:r>
              <a:rPr lang="en-GB" i="1" dirty="0"/>
              <a:t>x</a:t>
            </a:r>
            <a:r>
              <a:rPr lang="en-GB" dirty="0"/>
              <a:t>]]</a:t>
            </a:r>
            <a:r>
              <a:rPr lang="en-GB" i="1" baseline="-25000" dirty="0" err="1"/>
              <a:t>wt</a:t>
            </a:r>
            <a:r>
              <a:rPr lang="en-GB" dirty="0"/>
              <a:t> </a:t>
            </a:r>
            <a:r>
              <a:rPr lang="en-GB" i="1" dirty="0"/>
              <a:t>a</a:t>
            </a:r>
            <a:r>
              <a:rPr lang="en-GB" dirty="0"/>
              <a:t>] 		3, </a:t>
            </a:r>
            <a:r>
              <a:rPr lang="en-GB" dirty="0">
                <a:sym typeface="Symbol" panose="05050102010706020507" pitchFamily="18" charset="2"/>
              </a:rPr>
              <a:t> </a:t>
            </a:r>
            <a:r>
              <a:rPr lang="en-GB" dirty="0"/>
              <a:t>-expansion</a:t>
            </a:r>
            <a:endParaRPr lang="cs-CZ" dirty="0"/>
          </a:p>
          <a:p>
            <a:pPr marL="514350" lvl="0" indent="-514350">
              <a:buFont typeface="+mj-lt"/>
              <a:buAutoNum type="arabicPeriod"/>
            </a:pPr>
            <a:r>
              <a:rPr lang="en-GB" i="1" dirty="0"/>
              <a:t>M</a:t>
            </a:r>
            <a:r>
              <a:rPr lang="en-GB" dirty="0"/>
              <a:t>* = </a:t>
            </a:r>
            <a:r>
              <a:rPr lang="en-GB" dirty="0">
                <a:sym typeface="Symbol" panose="05050102010706020507" pitchFamily="18" charset="2"/>
              </a:rPr>
              <a:t></a:t>
            </a:r>
            <a:r>
              <a:rPr lang="en-GB" i="1" dirty="0" err="1"/>
              <a:t>w</a:t>
            </a:r>
            <a:r>
              <a:rPr lang="en-GB" dirty="0" err="1"/>
              <a:t>’</a:t>
            </a:r>
            <a:r>
              <a:rPr lang="en-GB" dirty="0" err="1">
                <a:sym typeface="Symbol" panose="05050102010706020507" pitchFamily="18" charset="2"/>
              </a:rPr>
              <a:t></a:t>
            </a:r>
            <a:r>
              <a:rPr lang="en-GB" i="1" dirty="0" err="1"/>
              <a:t>t</a:t>
            </a:r>
            <a:r>
              <a:rPr lang="en-GB" dirty="0"/>
              <a:t>’ [</a:t>
            </a:r>
            <a:r>
              <a:rPr lang="en-GB" dirty="0">
                <a:sym typeface="Symbol" panose="05050102010706020507" pitchFamily="18" charset="2"/>
              </a:rPr>
              <a:t></a:t>
            </a:r>
            <a:r>
              <a:rPr lang="en-GB" i="1" dirty="0"/>
              <a:t>x</a:t>
            </a:r>
            <a:r>
              <a:rPr lang="en-GB" dirty="0"/>
              <a:t> </a:t>
            </a:r>
            <a:r>
              <a:rPr lang="en-GB" dirty="0">
                <a:sym typeface="Symbol" panose="05050102010706020507" pitchFamily="18" charset="2"/>
              </a:rPr>
              <a:t></a:t>
            </a:r>
            <a:r>
              <a:rPr lang="en-GB" i="1" dirty="0"/>
              <a:t>p </a:t>
            </a:r>
            <a:r>
              <a:rPr lang="en-GB" dirty="0"/>
              <a:t>[[</a:t>
            </a:r>
            <a:r>
              <a:rPr lang="en-GB" i="1" dirty="0" err="1"/>
              <a:t>Mp</a:t>
            </a:r>
            <a:r>
              <a:rPr lang="en-GB" dirty="0"/>
              <a:t>]</a:t>
            </a:r>
            <a:r>
              <a:rPr lang="en-GB" i="1" baseline="-25000" dirty="0" err="1"/>
              <a:t>w</a:t>
            </a:r>
            <a:r>
              <a:rPr lang="en-GB" baseline="-25000" dirty="0" err="1"/>
              <a:t>’</a:t>
            </a:r>
            <a:r>
              <a:rPr lang="en-GB" i="1" baseline="-25000" dirty="0" err="1"/>
              <a:t>t</a:t>
            </a:r>
            <a:r>
              <a:rPr lang="en-GB" baseline="-25000" dirty="0"/>
              <a:t>’</a:t>
            </a:r>
            <a:r>
              <a:rPr lang="en-GB" i="1" baseline="-25000" dirty="0"/>
              <a:t> </a:t>
            </a:r>
            <a:r>
              <a:rPr lang="en-GB" i="1" dirty="0"/>
              <a:t>x</a:t>
            </a:r>
            <a:r>
              <a:rPr lang="en-GB" dirty="0"/>
              <a:t>]]		definition</a:t>
            </a:r>
            <a:endParaRPr lang="cs-CZ" dirty="0"/>
          </a:p>
          <a:p>
            <a:pPr marL="514350" lvl="0" indent="-514350">
              <a:buFont typeface="+mj-lt"/>
              <a:buAutoNum type="arabicPeriod"/>
            </a:pPr>
            <a:r>
              <a:rPr lang="en-GB" dirty="0">
                <a:effectLst>
                  <a:outerShdw blurRad="38100" dist="38100" dir="2700000" algn="tl">
                    <a:srgbClr val="000000">
                      <a:alpha val="43137"/>
                    </a:srgbClr>
                  </a:outerShdw>
                </a:effectLst>
              </a:rPr>
              <a:t>[</a:t>
            </a:r>
            <a:r>
              <a:rPr lang="en-GB" i="1" dirty="0">
                <a:effectLst>
                  <a:outerShdw blurRad="38100" dist="38100" dir="2700000" algn="tl">
                    <a:srgbClr val="000000">
                      <a:alpha val="43137"/>
                    </a:srgbClr>
                  </a:outerShdw>
                </a:effectLst>
              </a:rPr>
              <a:t>M</a:t>
            </a:r>
            <a:r>
              <a:rPr lang="en-GB" dirty="0">
                <a:effectLst>
                  <a:outerShdw blurRad="38100" dist="38100" dir="2700000" algn="tl">
                    <a:srgbClr val="000000">
                      <a:alpha val="43137"/>
                    </a:srgbClr>
                  </a:outerShdw>
                </a:effectLst>
              </a:rPr>
              <a:t>*</a:t>
            </a:r>
            <a:r>
              <a:rPr lang="en-GB" i="1" baseline="-25000" dirty="0" err="1">
                <a:effectLst>
                  <a:outerShdw blurRad="38100" dist="38100" dir="2700000" algn="tl">
                    <a:srgbClr val="000000">
                      <a:alpha val="43137"/>
                    </a:srgbClr>
                  </a:outerShdw>
                </a:effectLst>
              </a:rPr>
              <a:t>wt</a:t>
            </a:r>
            <a:r>
              <a:rPr lang="en-GB" i="1" dirty="0">
                <a:effectLst>
                  <a:outerShdw blurRad="38100" dist="38100" dir="2700000" algn="tl">
                    <a:srgbClr val="000000">
                      <a:alpha val="43137"/>
                    </a:srgbClr>
                  </a:outerShdw>
                </a:effectLst>
              </a:rPr>
              <a:t> a</a:t>
            </a:r>
            <a:r>
              <a:rPr lang="en-GB" dirty="0">
                <a:effectLst>
                  <a:outerShdw blurRad="38100" dist="38100" dir="2700000" algn="tl">
                    <a:srgbClr val="000000">
                      <a:alpha val="43137"/>
                    </a:srgbClr>
                  </a:outerShdw>
                </a:effectLst>
              </a:rPr>
              <a:t>]	</a:t>
            </a:r>
            <a:r>
              <a:rPr lang="en-GB" dirty="0"/>
              <a:t>					4, 5, SI </a:t>
            </a:r>
            <a:endParaRPr lang="cs-CZ" dirty="0"/>
          </a:p>
          <a:p>
            <a:pPr marL="0" indent="0">
              <a:buNone/>
            </a:pPr>
            <a:endParaRPr lang="cs-CZ" dirty="0"/>
          </a:p>
        </p:txBody>
      </p:sp>
      <p:sp>
        <p:nvSpPr>
          <p:cNvPr id="4" name="Zástupný symbol pro číslo snímku 3">
            <a:extLst>
              <a:ext uri="{FF2B5EF4-FFF2-40B4-BE49-F238E27FC236}">
                <a16:creationId xmlns:a16="http://schemas.microsoft.com/office/drawing/2014/main" id="{7870860A-ABDE-4A88-A2E3-53E9CFD25F69}"/>
              </a:ext>
            </a:extLst>
          </p:cNvPr>
          <p:cNvSpPr>
            <a:spLocks noGrp="1"/>
          </p:cNvSpPr>
          <p:nvPr>
            <p:ph type="sldNum" sz="quarter" idx="12"/>
          </p:nvPr>
        </p:nvSpPr>
        <p:spPr/>
        <p:txBody>
          <a:bodyPr/>
          <a:lstStyle/>
          <a:p>
            <a:fld id="{56891686-6FB8-4ABB-B148-7793B68052E3}" type="slidenum">
              <a:rPr lang="cs-CZ" smtClean="0"/>
              <a:t>12</a:t>
            </a:fld>
            <a:endParaRPr lang="cs-CZ"/>
          </a:p>
        </p:txBody>
      </p:sp>
    </p:spTree>
    <p:extLst>
      <p:ext uri="{BB962C8B-B14F-4D97-AF65-F5344CB8AC3E}">
        <p14:creationId xmlns:p14="http://schemas.microsoft.com/office/powerpoint/2010/main" val="3182805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D4BC8-9ED6-4300-976A-6BBA9077A035}"/>
              </a:ext>
            </a:extLst>
          </p:cNvPr>
          <p:cNvSpPr>
            <a:spLocks noGrp="1"/>
          </p:cNvSpPr>
          <p:nvPr>
            <p:ph type="title"/>
          </p:nvPr>
        </p:nvSpPr>
        <p:spPr>
          <a:xfrm>
            <a:off x="838200" y="365125"/>
            <a:ext cx="10515600" cy="549275"/>
          </a:xfrm>
        </p:spPr>
        <p:txBody>
          <a:bodyPr>
            <a:normAutofit fontScale="90000"/>
          </a:bodyPr>
          <a:lstStyle/>
          <a:p>
            <a:r>
              <a:rPr lang="cs-CZ" dirty="0"/>
              <a:t>TIL </a:t>
            </a:r>
            <a:r>
              <a:rPr lang="cs-CZ" dirty="0" err="1"/>
              <a:t>analysis</a:t>
            </a:r>
            <a:r>
              <a:rPr lang="en-US" dirty="0"/>
              <a:t> and proofs; </a:t>
            </a:r>
            <a:r>
              <a:rPr lang="en-US" dirty="0">
                <a:effectLst>
                  <a:outerShdw blurRad="38100" dist="38100" dir="2700000" algn="tl">
                    <a:srgbClr val="000000">
                      <a:alpha val="43137"/>
                    </a:srgbClr>
                  </a:outerShdw>
                </a:effectLst>
              </a:rPr>
              <a:t>left </a:t>
            </a:r>
            <a:r>
              <a:rPr lang="en-US" dirty="0" err="1">
                <a:effectLst>
                  <a:outerShdw blurRad="38100" dist="38100" dir="2700000" algn="tl">
                    <a:srgbClr val="000000">
                      <a:alpha val="43137"/>
                    </a:srgbClr>
                  </a:outerShdw>
                </a:effectLst>
              </a:rPr>
              <a:t>subsectivity</a:t>
            </a:r>
            <a:endParaRPr lang="cs-CZ" dirty="0">
              <a:effectLst>
                <a:outerShdw blurRad="38100" dist="38100" dir="2700000" algn="tl">
                  <a:srgbClr val="000000">
                    <a:alpha val="43137"/>
                  </a:srgbClr>
                </a:outerShdw>
              </a:effectLst>
            </a:endParaRPr>
          </a:p>
        </p:txBody>
      </p:sp>
      <p:sp>
        <p:nvSpPr>
          <p:cNvPr id="3" name="Zástupný obsah 2">
            <a:extLst>
              <a:ext uri="{FF2B5EF4-FFF2-40B4-BE49-F238E27FC236}">
                <a16:creationId xmlns:a16="http://schemas.microsoft.com/office/drawing/2014/main" id="{AB16A0E0-C7B9-43E6-90D0-1BC935F7BA52}"/>
              </a:ext>
            </a:extLst>
          </p:cNvPr>
          <p:cNvSpPr>
            <a:spLocks noGrp="1"/>
          </p:cNvSpPr>
          <p:nvPr>
            <p:ph idx="1"/>
          </p:nvPr>
        </p:nvSpPr>
        <p:spPr>
          <a:xfrm>
            <a:off x="838200" y="1130300"/>
            <a:ext cx="10515600" cy="5046663"/>
          </a:xfrm>
        </p:spPr>
        <p:txBody>
          <a:bodyPr>
            <a:normAutofit/>
          </a:bodyPr>
          <a:lstStyle/>
          <a:p>
            <a:pPr hangingPunct="0">
              <a:spcAft>
                <a:spcPts val="1800"/>
              </a:spcAft>
            </a:pPr>
            <a:r>
              <a:rPr lang="en-GB" dirty="0"/>
              <a:t>(PD), dressed up in full TIL notation, is this:</a:t>
            </a:r>
            <a:endParaRPr lang="cs-CZ" dirty="0"/>
          </a:p>
          <a:p>
            <a:pPr marL="0" indent="0" algn="ctr">
              <a:buNone/>
            </a:pPr>
            <a:r>
              <a:rPr lang="pl-PL" dirty="0">
                <a:solidFill>
                  <a:srgbClr val="0070C0"/>
                </a:solidFill>
              </a:rPr>
              <a:t>[[</a:t>
            </a:r>
            <a:r>
              <a:rPr lang="pl-PL" i="1" dirty="0">
                <a:solidFill>
                  <a:srgbClr val="0070C0"/>
                </a:solidFill>
              </a:rPr>
              <a:t>MP</a:t>
            </a:r>
            <a:r>
              <a:rPr lang="pl-PL" dirty="0">
                <a:solidFill>
                  <a:srgbClr val="0070C0"/>
                </a:solidFill>
              </a:rPr>
              <a:t>]</a:t>
            </a:r>
            <a:r>
              <a:rPr lang="pl-PL" i="1" baseline="-25000" dirty="0">
                <a:solidFill>
                  <a:srgbClr val="0070C0"/>
                </a:solidFill>
              </a:rPr>
              <a:t>wt</a:t>
            </a:r>
            <a:r>
              <a:rPr lang="pl-PL" dirty="0">
                <a:solidFill>
                  <a:srgbClr val="0070C0"/>
                </a:solidFill>
              </a:rPr>
              <a:t> </a:t>
            </a:r>
            <a:r>
              <a:rPr lang="pl-PL" i="1" dirty="0">
                <a:solidFill>
                  <a:srgbClr val="0070C0"/>
                </a:solidFill>
              </a:rPr>
              <a:t>a</a:t>
            </a:r>
            <a:r>
              <a:rPr lang="pl-PL" dirty="0">
                <a:solidFill>
                  <a:srgbClr val="0070C0"/>
                </a:solidFill>
              </a:rPr>
              <a:t>]</a:t>
            </a:r>
            <a:endParaRPr lang="cs-CZ" dirty="0">
              <a:solidFill>
                <a:srgbClr val="0070C0"/>
              </a:solidFill>
            </a:endParaRPr>
          </a:p>
          <a:p>
            <a:pPr marL="0" indent="0" algn="ctr" hangingPunct="0">
              <a:buNone/>
            </a:pPr>
            <a:r>
              <a:rPr lang="pl-PL" dirty="0">
                <a:solidFill>
                  <a:srgbClr val="0070C0"/>
                </a:solidFill>
              </a:rPr>
              <a:t>[</a:t>
            </a:r>
            <a:r>
              <a:rPr lang="pl-PL" i="1" dirty="0">
                <a:solidFill>
                  <a:srgbClr val="0070C0"/>
                </a:solidFill>
              </a:rPr>
              <a:t>M</a:t>
            </a:r>
            <a:r>
              <a:rPr lang="pl-PL" dirty="0">
                <a:solidFill>
                  <a:srgbClr val="0070C0"/>
                </a:solidFill>
              </a:rPr>
              <a:t>* = </a:t>
            </a:r>
            <a:r>
              <a:rPr lang="en-GB" dirty="0">
                <a:solidFill>
                  <a:srgbClr val="0070C0"/>
                </a:solidFill>
                <a:sym typeface="Symbol" panose="05050102010706020507" pitchFamily="18" charset="2"/>
              </a:rPr>
              <a:t></a:t>
            </a:r>
            <a:r>
              <a:rPr lang="pl-PL" i="1" dirty="0">
                <a:solidFill>
                  <a:srgbClr val="0070C0"/>
                </a:solidFill>
              </a:rPr>
              <a:t>w</a:t>
            </a:r>
            <a:r>
              <a:rPr lang="en-GB" dirty="0">
                <a:solidFill>
                  <a:srgbClr val="0070C0"/>
                </a:solidFill>
                <a:sym typeface="Symbol" panose="05050102010706020507" pitchFamily="18" charset="2"/>
              </a:rPr>
              <a:t></a:t>
            </a:r>
            <a:r>
              <a:rPr lang="pl-PL" i="1" dirty="0">
                <a:solidFill>
                  <a:srgbClr val="0070C0"/>
                </a:solidFill>
              </a:rPr>
              <a:t>t</a:t>
            </a:r>
            <a:r>
              <a:rPr lang="pl-PL" dirty="0">
                <a:solidFill>
                  <a:srgbClr val="0070C0"/>
                </a:solidFill>
              </a:rPr>
              <a:t> </a:t>
            </a:r>
            <a:r>
              <a:rPr lang="en-GB" dirty="0">
                <a:solidFill>
                  <a:srgbClr val="0070C0"/>
                </a:solidFill>
                <a:sym typeface="Symbol" panose="05050102010706020507" pitchFamily="18" charset="2"/>
              </a:rPr>
              <a:t></a:t>
            </a:r>
            <a:r>
              <a:rPr lang="pl-PL" i="1" dirty="0">
                <a:solidFill>
                  <a:srgbClr val="0070C0"/>
                </a:solidFill>
              </a:rPr>
              <a:t>x</a:t>
            </a:r>
            <a:r>
              <a:rPr lang="pl-PL" dirty="0">
                <a:solidFill>
                  <a:srgbClr val="0070C0"/>
                </a:solidFill>
              </a:rPr>
              <a:t> </a:t>
            </a:r>
            <a:r>
              <a:rPr lang="en-GB" dirty="0">
                <a:solidFill>
                  <a:srgbClr val="0070C0"/>
                </a:solidFill>
                <a:sym typeface="Symbol" panose="05050102010706020507" pitchFamily="18" charset="2"/>
              </a:rPr>
              <a:t></a:t>
            </a:r>
            <a:r>
              <a:rPr lang="pl-PL" i="1" dirty="0">
                <a:solidFill>
                  <a:srgbClr val="0070C0"/>
                </a:solidFill>
              </a:rPr>
              <a:t>p </a:t>
            </a:r>
            <a:r>
              <a:rPr lang="pl-PL" dirty="0">
                <a:solidFill>
                  <a:srgbClr val="0070C0"/>
                </a:solidFill>
              </a:rPr>
              <a:t>[[</a:t>
            </a:r>
            <a:r>
              <a:rPr lang="pl-PL" i="1" dirty="0">
                <a:solidFill>
                  <a:srgbClr val="0070C0"/>
                </a:solidFill>
              </a:rPr>
              <a:t>Mp</a:t>
            </a:r>
            <a:r>
              <a:rPr lang="pl-PL" dirty="0">
                <a:solidFill>
                  <a:srgbClr val="0070C0"/>
                </a:solidFill>
              </a:rPr>
              <a:t>]</a:t>
            </a:r>
            <a:r>
              <a:rPr lang="pl-PL" i="1" baseline="-25000" dirty="0">
                <a:solidFill>
                  <a:srgbClr val="0070C0"/>
                </a:solidFill>
              </a:rPr>
              <a:t>wt </a:t>
            </a:r>
            <a:r>
              <a:rPr lang="pl-PL" i="1" dirty="0">
                <a:solidFill>
                  <a:srgbClr val="0070C0"/>
                </a:solidFill>
              </a:rPr>
              <a:t>x</a:t>
            </a:r>
            <a:r>
              <a:rPr lang="pl-PL" dirty="0">
                <a:solidFill>
                  <a:srgbClr val="0070C0"/>
                </a:solidFill>
              </a:rPr>
              <a:t>]]</a:t>
            </a:r>
            <a:endParaRPr lang="cs-CZ" dirty="0">
              <a:solidFill>
                <a:srgbClr val="0070C0"/>
              </a:solidFill>
            </a:endParaRPr>
          </a:p>
          <a:p>
            <a:pPr marL="0" indent="0" hangingPunct="0">
              <a:spcBef>
                <a:spcPts val="0"/>
              </a:spcBef>
              <a:buNone/>
            </a:pPr>
            <a:r>
              <a:rPr lang="en-GB" dirty="0"/>
              <a:t>(PD)	  		  ––––––––––––––––––––––––––</a:t>
            </a:r>
            <a:endParaRPr lang="cs-CZ" dirty="0"/>
          </a:p>
          <a:p>
            <a:pPr marL="0" indent="0" algn="ctr" hangingPunct="0">
              <a:spcBef>
                <a:spcPts val="0"/>
              </a:spcBef>
              <a:buNone/>
            </a:pPr>
            <a:r>
              <a:rPr lang="en-GB" dirty="0">
                <a:solidFill>
                  <a:srgbClr val="0070C0"/>
                </a:solidFill>
              </a:rPr>
              <a:t>[</a:t>
            </a:r>
            <a:r>
              <a:rPr lang="en-GB" i="1" dirty="0">
                <a:solidFill>
                  <a:srgbClr val="0070C0"/>
                </a:solidFill>
              </a:rPr>
              <a:t>M</a:t>
            </a:r>
            <a:r>
              <a:rPr lang="en-GB" dirty="0">
                <a:solidFill>
                  <a:srgbClr val="0070C0"/>
                </a:solidFill>
              </a:rPr>
              <a:t>*</a:t>
            </a:r>
            <a:r>
              <a:rPr lang="en-GB" i="1" baseline="-25000" dirty="0" err="1">
                <a:solidFill>
                  <a:srgbClr val="0070C0"/>
                </a:solidFill>
              </a:rPr>
              <a:t>wt</a:t>
            </a:r>
            <a:r>
              <a:rPr lang="en-GB" dirty="0">
                <a:solidFill>
                  <a:srgbClr val="0070C0"/>
                </a:solidFill>
              </a:rPr>
              <a:t> </a:t>
            </a:r>
            <a:r>
              <a:rPr lang="en-GB" i="1" dirty="0">
                <a:solidFill>
                  <a:srgbClr val="0070C0"/>
                </a:solidFill>
              </a:rPr>
              <a:t>a</a:t>
            </a:r>
            <a:r>
              <a:rPr lang="en-GB" dirty="0">
                <a:solidFill>
                  <a:srgbClr val="0070C0"/>
                </a:solidFill>
              </a:rPr>
              <a:t>]</a:t>
            </a:r>
            <a:endParaRPr lang="cs-CZ" dirty="0">
              <a:solidFill>
                <a:srgbClr val="0070C0"/>
              </a:solidFill>
            </a:endParaRPr>
          </a:p>
          <a:p>
            <a:r>
              <a:rPr lang="es-MX" dirty="0"/>
              <a:t>Additional type: </a:t>
            </a:r>
            <a:r>
              <a:rPr lang="es-MX" dirty="0">
                <a:sym typeface="Symbol" panose="05050102010706020507" pitchFamily="18" charset="2"/>
              </a:rPr>
              <a:t></a:t>
            </a:r>
            <a:r>
              <a:rPr lang="es-MX" dirty="0"/>
              <a:t>/(</a:t>
            </a:r>
            <a:r>
              <a:rPr lang="es-MX" dirty="0">
                <a:sym typeface="Symbol" panose="05050102010706020507" pitchFamily="18" charset="2"/>
              </a:rPr>
              <a:t></a:t>
            </a:r>
            <a:r>
              <a:rPr lang="es-MX" dirty="0"/>
              <a:t>(</a:t>
            </a:r>
            <a:r>
              <a:rPr lang="es-MX" dirty="0">
                <a:sym typeface="Symbol" panose="05050102010706020507" pitchFamily="18" charset="2"/>
              </a:rPr>
              <a:t></a:t>
            </a:r>
            <a:r>
              <a:rPr lang="es-MX" dirty="0"/>
              <a:t>))</a:t>
            </a:r>
          </a:p>
          <a:p>
            <a:r>
              <a:rPr lang="es-MX" dirty="0"/>
              <a:t>This rule is valid for all kinds of modifiers. </a:t>
            </a:r>
          </a:p>
          <a:p>
            <a:r>
              <a:rPr lang="es-MX" dirty="0"/>
              <a:t>In case of intersective modifiers the property </a:t>
            </a:r>
            <a:r>
              <a:rPr lang="es-MX" i="1" dirty="0"/>
              <a:t>M* </a:t>
            </a:r>
            <a:r>
              <a:rPr lang="es-MX" dirty="0"/>
              <a:t>is one and the same for any property </a:t>
            </a:r>
            <a:r>
              <a:rPr lang="es-MX" i="1" dirty="0"/>
              <a:t>p</a:t>
            </a:r>
            <a:endParaRPr lang="es-MX" dirty="0"/>
          </a:p>
          <a:p>
            <a:pPr lvl="1"/>
            <a:r>
              <a:rPr lang="es-MX" i="1" dirty="0"/>
              <a:t>Round peg is round not only as a peg but as any thing, ‘absolutely’  </a:t>
            </a:r>
            <a:endParaRPr lang="es-MX" dirty="0"/>
          </a:p>
        </p:txBody>
      </p:sp>
      <p:sp>
        <p:nvSpPr>
          <p:cNvPr id="4" name="Zástupný symbol pro číslo snímku 3">
            <a:extLst>
              <a:ext uri="{FF2B5EF4-FFF2-40B4-BE49-F238E27FC236}">
                <a16:creationId xmlns:a16="http://schemas.microsoft.com/office/drawing/2014/main" id="{5EA715F8-E7E5-4891-A834-3BC33DDE11B2}"/>
              </a:ext>
            </a:extLst>
          </p:cNvPr>
          <p:cNvSpPr>
            <a:spLocks noGrp="1"/>
          </p:cNvSpPr>
          <p:nvPr>
            <p:ph type="sldNum" sz="quarter" idx="12"/>
          </p:nvPr>
        </p:nvSpPr>
        <p:spPr/>
        <p:txBody>
          <a:bodyPr/>
          <a:lstStyle/>
          <a:p>
            <a:fld id="{56891686-6FB8-4ABB-B148-7793B68052E3}" type="slidenum">
              <a:rPr lang="cs-CZ" smtClean="0"/>
              <a:t>13</a:t>
            </a:fld>
            <a:endParaRPr lang="cs-CZ"/>
          </a:p>
        </p:txBody>
      </p:sp>
    </p:spTree>
    <p:extLst>
      <p:ext uri="{BB962C8B-B14F-4D97-AF65-F5344CB8AC3E}">
        <p14:creationId xmlns:p14="http://schemas.microsoft.com/office/powerpoint/2010/main" val="1801425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D4BC8-9ED6-4300-976A-6BBA9077A035}"/>
              </a:ext>
            </a:extLst>
          </p:cNvPr>
          <p:cNvSpPr>
            <a:spLocks noGrp="1"/>
          </p:cNvSpPr>
          <p:nvPr>
            <p:ph type="title"/>
          </p:nvPr>
        </p:nvSpPr>
        <p:spPr>
          <a:xfrm>
            <a:off x="838200" y="365125"/>
            <a:ext cx="10515600" cy="625475"/>
          </a:xfrm>
        </p:spPr>
        <p:txBody>
          <a:bodyPr>
            <a:normAutofit fontScale="90000"/>
          </a:bodyPr>
          <a:lstStyle/>
          <a:p>
            <a:r>
              <a:rPr lang="cs-CZ" dirty="0"/>
              <a:t>TIL </a:t>
            </a:r>
            <a:r>
              <a:rPr lang="cs-CZ" dirty="0" err="1"/>
              <a:t>analysis</a:t>
            </a:r>
            <a:r>
              <a:rPr lang="en-US" dirty="0"/>
              <a:t> and proofs; Left </a:t>
            </a:r>
            <a:r>
              <a:rPr lang="en-US" dirty="0" err="1"/>
              <a:t>subsectivity</a:t>
            </a:r>
            <a:endParaRPr lang="cs-CZ" dirty="0"/>
          </a:p>
        </p:txBody>
      </p:sp>
      <p:sp>
        <p:nvSpPr>
          <p:cNvPr id="3" name="Zástupný obsah 2">
            <a:extLst>
              <a:ext uri="{FF2B5EF4-FFF2-40B4-BE49-F238E27FC236}">
                <a16:creationId xmlns:a16="http://schemas.microsoft.com/office/drawing/2014/main" id="{AB16A0E0-C7B9-43E6-90D0-1BC935F7BA52}"/>
              </a:ext>
            </a:extLst>
          </p:cNvPr>
          <p:cNvSpPr>
            <a:spLocks noGrp="1"/>
          </p:cNvSpPr>
          <p:nvPr>
            <p:ph idx="1"/>
          </p:nvPr>
        </p:nvSpPr>
        <p:spPr>
          <a:xfrm>
            <a:off x="838200" y="1473200"/>
            <a:ext cx="10515600" cy="5168900"/>
          </a:xfrm>
        </p:spPr>
        <p:txBody>
          <a:bodyPr>
            <a:normAutofit fontScale="92500" lnSpcReduction="20000"/>
          </a:bodyPr>
          <a:lstStyle/>
          <a:p>
            <a:pPr marL="0" indent="0" algn="ctr">
              <a:buNone/>
            </a:pPr>
            <a:r>
              <a:rPr lang="en-GB" dirty="0">
                <a:solidFill>
                  <a:schemeClr val="accent6">
                    <a:lumMod val="50000"/>
                  </a:schemeClr>
                </a:solidFill>
              </a:rPr>
              <a:t>John has a forged banknote and a forged passport</a:t>
            </a:r>
            <a:endParaRPr lang="cs-CZ" dirty="0">
              <a:solidFill>
                <a:schemeClr val="accent6">
                  <a:lumMod val="50000"/>
                </a:schemeClr>
              </a:solidFill>
            </a:endParaRPr>
          </a:p>
          <a:p>
            <a:pPr marL="0" indent="0" algn="ctr">
              <a:spcBef>
                <a:spcPts val="0"/>
              </a:spcBef>
              <a:buNone/>
            </a:pPr>
            <a:r>
              <a:rPr lang="en-GB" dirty="0">
                <a:solidFill>
                  <a:schemeClr val="accent6">
                    <a:lumMod val="50000"/>
                  </a:schemeClr>
                </a:solidFill>
                <a:sym typeface="Symbol" panose="05050102010706020507" pitchFamily="18" charset="2"/>
              </a:rPr>
              <a:t></a:t>
            </a:r>
            <a:endParaRPr lang="cs-CZ" dirty="0">
              <a:solidFill>
                <a:schemeClr val="accent6">
                  <a:lumMod val="50000"/>
                </a:schemeClr>
              </a:solidFill>
            </a:endParaRPr>
          </a:p>
          <a:p>
            <a:pPr marL="0" indent="0" algn="ctr">
              <a:spcBef>
                <a:spcPts val="0"/>
              </a:spcBef>
              <a:buNone/>
            </a:pPr>
            <a:r>
              <a:rPr lang="en-GB" dirty="0">
                <a:solidFill>
                  <a:schemeClr val="accent6">
                    <a:lumMod val="50000"/>
                  </a:schemeClr>
                </a:solidFill>
              </a:rPr>
              <a:t>John has two forged things</a:t>
            </a:r>
          </a:p>
          <a:p>
            <a:pPr marL="0" indent="0">
              <a:lnSpc>
                <a:spcPct val="120000"/>
              </a:lnSpc>
              <a:spcBef>
                <a:spcPts val="1800"/>
              </a:spcBef>
              <a:buNone/>
            </a:pPr>
            <a:r>
              <a:rPr lang="en-GB" dirty="0">
                <a:sym typeface="Symbol" panose="05050102010706020507" pitchFamily="18" charset="2"/>
              </a:rPr>
              <a:t></a:t>
            </a:r>
            <a:r>
              <a:rPr lang="en-GB" i="1" dirty="0" err="1"/>
              <a:t>w</a:t>
            </a:r>
            <a:r>
              <a:rPr lang="en-GB" dirty="0" err="1">
                <a:sym typeface="Symbol" panose="05050102010706020507" pitchFamily="18" charset="2"/>
              </a:rPr>
              <a:t></a:t>
            </a:r>
            <a:r>
              <a:rPr lang="en-GB" i="1" dirty="0" err="1"/>
              <a:t>t</a:t>
            </a:r>
            <a:r>
              <a:rPr lang="en-GB" i="1" dirty="0"/>
              <a:t> </a:t>
            </a:r>
            <a:r>
              <a:rPr lang="en-GB" dirty="0">
                <a:sym typeface="Symbol" panose="05050102010706020507" pitchFamily="18" charset="2"/>
              </a:rPr>
              <a:t></a:t>
            </a:r>
            <a:r>
              <a:rPr lang="en-GB" i="1" dirty="0" err="1"/>
              <a:t>xy</a:t>
            </a:r>
            <a:r>
              <a:rPr lang="en-GB" i="1" dirty="0"/>
              <a:t> </a:t>
            </a:r>
            <a:r>
              <a:rPr lang="en-GB" dirty="0"/>
              <a:t>[[</a:t>
            </a:r>
            <a:r>
              <a:rPr lang="en-GB" baseline="30000" dirty="0"/>
              <a:t>0</a:t>
            </a:r>
            <a:r>
              <a:rPr lang="en-GB" i="1" dirty="0"/>
              <a:t>Have</a:t>
            </a:r>
            <a:r>
              <a:rPr lang="en-GB" dirty="0"/>
              <a:t>­</a:t>
            </a:r>
            <a:r>
              <a:rPr lang="en-GB" i="1" baseline="-25000" dirty="0"/>
              <a:t>wt</a:t>
            </a:r>
            <a:r>
              <a:rPr lang="en-GB" i="1" dirty="0"/>
              <a:t> </a:t>
            </a:r>
            <a:r>
              <a:rPr lang="en-GB" baseline="30000" dirty="0"/>
              <a:t>0</a:t>
            </a:r>
            <a:r>
              <a:rPr lang="en-GB" i="1" dirty="0"/>
              <a:t>John</a:t>
            </a:r>
            <a:r>
              <a:rPr lang="en-GB" dirty="0"/>
              <a:t> </a:t>
            </a:r>
            <a:r>
              <a:rPr lang="en-GB" i="1" dirty="0"/>
              <a:t>x</a:t>
            </a:r>
            <a:r>
              <a:rPr lang="en-GB" dirty="0"/>
              <a:t>] </a:t>
            </a:r>
            <a:r>
              <a:rPr lang="en-GB" dirty="0">
                <a:sym typeface="Symbol" panose="05050102010706020507" pitchFamily="18" charset="2"/>
              </a:rPr>
              <a:t></a:t>
            </a:r>
            <a:r>
              <a:rPr lang="en-GB" dirty="0"/>
              <a:t> [</a:t>
            </a:r>
            <a:r>
              <a:rPr lang="en-GB" baseline="30000" dirty="0"/>
              <a:t>0</a:t>
            </a:r>
            <a:r>
              <a:rPr lang="en-GB" i="1" dirty="0"/>
              <a:t>Have</a:t>
            </a:r>
            <a:r>
              <a:rPr lang="en-GB" dirty="0"/>
              <a:t>­</a:t>
            </a:r>
            <a:r>
              <a:rPr lang="en-GB" i="1" baseline="-25000" dirty="0"/>
              <a:t>wt</a:t>
            </a:r>
            <a:r>
              <a:rPr lang="en-GB" i="1" dirty="0"/>
              <a:t> </a:t>
            </a:r>
            <a:r>
              <a:rPr lang="en-GB" baseline="30000" dirty="0"/>
              <a:t>0</a:t>
            </a:r>
            <a:r>
              <a:rPr lang="en-GB" i="1" dirty="0"/>
              <a:t>John</a:t>
            </a:r>
            <a:r>
              <a:rPr lang="en-GB" dirty="0"/>
              <a:t> </a:t>
            </a:r>
            <a:r>
              <a:rPr lang="en-GB" i="1" dirty="0"/>
              <a:t>y</a:t>
            </a:r>
            <a:r>
              <a:rPr lang="en-GB" dirty="0"/>
              <a:t>] </a:t>
            </a:r>
            <a:r>
              <a:rPr lang="en-GB" dirty="0">
                <a:sym typeface="Symbol" panose="05050102010706020507" pitchFamily="18" charset="2"/>
              </a:rPr>
              <a:t></a:t>
            </a:r>
            <a:r>
              <a:rPr lang="en-GB" dirty="0"/>
              <a:t> </a:t>
            </a:r>
            <a:br>
              <a:rPr lang="en-GB" dirty="0"/>
            </a:br>
            <a:r>
              <a:rPr lang="en-GB" dirty="0"/>
              <a:t>[[</a:t>
            </a:r>
            <a:r>
              <a:rPr lang="en-GB" baseline="30000" dirty="0"/>
              <a:t>0</a:t>
            </a:r>
            <a:r>
              <a:rPr lang="en-GB" i="1" dirty="0"/>
              <a:t>Forged</a:t>
            </a:r>
            <a:r>
              <a:rPr lang="en-GB" dirty="0"/>
              <a:t> </a:t>
            </a:r>
            <a:r>
              <a:rPr lang="en-GB" baseline="30000" dirty="0"/>
              <a:t>0</a:t>
            </a:r>
            <a:r>
              <a:rPr lang="en-GB" i="1" dirty="0"/>
              <a:t>Banknote</a:t>
            </a:r>
            <a:r>
              <a:rPr lang="en-GB" dirty="0"/>
              <a:t>]­</a:t>
            </a:r>
            <a:r>
              <a:rPr lang="en-GB" i="1" baseline="-25000" dirty="0" err="1"/>
              <a:t>wt</a:t>
            </a:r>
            <a:r>
              <a:rPr lang="en-GB" i="1" dirty="0"/>
              <a:t> x</a:t>
            </a:r>
            <a:r>
              <a:rPr lang="en-GB" dirty="0"/>
              <a:t>] </a:t>
            </a:r>
            <a:r>
              <a:rPr lang="en-GB" dirty="0">
                <a:sym typeface="Symbol" panose="05050102010706020507" pitchFamily="18" charset="2"/>
              </a:rPr>
              <a:t></a:t>
            </a:r>
            <a:r>
              <a:rPr lang="en-GB" dirty="0"/>
              <a:t> [[</a:t>
            </a:r>
            <a:r>
              <a:rPr lang="en-GB" baseline="30000" dirty="0"/>
              <a:t>0</a:t>
            </a:r>
            <a:r>
              <a:rPr lang="en-GB" i="1" dirty="0"/>
              <a:t>Forged</a:t>
            </a:r>
            <a:r>
              <a:rPr lang="en-GB" dirty="0"/>
              <a:t> </a:t>
            </a:r>
            <a:r>
              <a:rPr lang="en-GB" baseline="30000" dirty="0"/>
              <a:t>0</a:t>
            </a:r>
            <a:r>
              <a:rPr lang="en-GB" i="1" dirty="0"/>
              <a:t>Passport</a:t>
            </a:r>
            <a:r>
              <a:rPr lang="en-GB" dirty="0"/>
              <a:t>]­</a:t>
            </a:r>
            <a:r>
              <a:rPr lang="en-GB" i="1" baseline="-25000" dirty="0" err="1"/>
              <a:t>wt</a:t>
            </a:r>
            <a:r>
              <a:rPr lang="en-GB" i="1" dirty="0"/>
              <a:t> y</a:t>
            </a:r>
            <a:r>
              <a:rPr lang="en-GB" dirty="0"/>
              <a:t>] </a:t>
            </a:r>
            <a:r>
              <a:rPr lang="en-GB" dirty="0">
                <a:sym typeface="Symbol" panose="05050102010706020507" pitchFamily="18" charset="2"/>
              </a:rPr>
              <a:t></a:t>
            </a:r>
            <a:r>
              <a:rPr lang="en-GB" dirty="0"/>
              <a:t> [</a:t>
            </a:r>
            <a:r>
              <a:rPr lang="en-GB" baseline="30000" dirty="0"/>
              <a:t>0</a:t>
            </a:r>
            <a:r>
              <a:rPr lang="en-GB" dirty="0">
                <a:sym typeface="Symbol" panose="05050102010706020507" pitchFamily="18" charset="2"/>
              </a:rPr>
              <a:t></a:t>
            </a:r>
            <a:r>
              <a:rPr lang="en-GB" dirty="0"/>
              <a:t> </a:t>
            </a:r>
            <a:r>
              <a:rPr lang="en-GB" i="1" dirty="0"/>
              <a:t>x</a:t>
            </a:r>
            <a:r>
              <a:rPr lang="en-GB" dirty="0"/>
              <a:t> </a:t>
            </a:r>
            <a:r>
              <a:rPr lang="en-GB" i="1" dirty="0"/>
              <a:t>y</a:t>
            </a:r>
            <a:r>
              <a:rPr lang="en-GB" dirty="0"/>
              <a:t>]] </a:t>
            </a:r>
            <a:endParaRPr lang="cs-CZ" dirty="0"/>
          </a:p>
          <a:p>
            <a:pPr marL="0" indent="0">
              <a:buNone/>
            </a:pPr>
            <a:r>
              <a:rPr lang="en-GB" dirty="0"/>
              <a:t>––––––––––––––––––––––––––––––––––––––––––––––––––––</a:t>
            </a:r>
          </a:p>
          <a:p>
            <a:pPr marL="0" indent="0">
              <a:lnSpc>
                <a:spcPct val="120000"/>
              </a:lnSpc>
              <a:buNone/>
            </a:pPr>
            <a:r>
              <a:rPr lang="en-GB" dirty="0">
                <a:sym typeface="Symbol" panose="05050102010706020507" pitchFamily="18" charset="2"/>
              </a:rPr>
              <a:t></a:t>
            </a:r>
            <a:r>
              <a:rPr lang="en-GB" i="1" dirty="0" err="1"/>
              <a:t>w</a:t>
            </a:r>
            <a:r>
              <a:rPr lang="en-GB" dirty="0" err="1">
                <a:sym typeface="Symbol" panose="05050102010706020507" pitchFamily="18" charset="2"/>
              </a:rPr>
              <a:t></a:t>
            </a:r>
            <a:r>
              <a:rPr lang="en-GB" i="1" dirty="0" err="1"/>
              <a:t>t</a:t>
            </a:r>
            <a:r>
              <a:rPr lang="en-GB" i="1" dirty="0"/>
              <a:t> </a:t>
            </a:r>
            <a:r>
              <a:rPr lang="en-GB" dirty="0">
                <a:sym typeface="Symbol" panose="05050102010706020507" pitchFamily="18" charset="2"/>
              </a:rPr>
              <a:t></a:t>
            </a:r>
            <a:r>
              <a:rPr lang="en-GB" i="1" dirty="0" err="1"/>
              <a:t>xy</a:t>
            </a:r>
            <a:r>
              <a:rPr lang="en-GB" i="1" dirty="0"/>
              <a:t> </a:t>
            </a:r>
            <a:r>
              <a:rPr lang="en-GB" dirty="0"/>
              <a:t>[[</a:t>
            </a:r>
            <a:r>
              <a:rPr lang="en-GB" baseline="30000" dirty="0"/>
              <a:t>0</a:t>
            </a:r>
            <a:r>
              <a:rPr lang="en-GB" i="1" dirty="0"/>
              <a:t>Have</a:t>
            </a:r>
            <a:r>
              <a:rPr lang="en-GB" i="1" baseline="-25000" dirty="0"/>
              <a:t>wt</a:t>
            </a:r>
            <a:r>
              <a:rPr lang="en-GB" i="1" dirty="0"/>
              <a:t> </a:t>
            </a:r>
            <a:r>
              <a:rPr lang="en-GB" baseline="30000" dirty="0"/>
              <a:t>0</a:t>
            </a:r>
            <a:r>
              <a:rPr lang="en-GB" i="1" dirty="0"/>
              <a:t>John</a:t>
            </a:r>
            <a:r>
              <a:rPr lang="en-GB" dirty="0"/>
              <a:t>  </a:t>
            </a:r>
            <a:r>
              <a:rPr lang="en-GB" i="1" dirty="0"/>
              <a:t>x</a:t>
            </a:r>
            <a:r>
              <a:rPr lang="en-GB" dirty="0"/>
              <a:t>] </a:t>
            </a:r>
            <a:r>
              <a:rPr lang="en-GB" dirty="0">
                <a:sym typeface="Symbol" panose="05050102010706020507" pitchFamily="18" charset="2"/>
              </a:rPr>
              <a:t></a:t>
            </a:r>
            <a:r>
              <a:rPr lang="en-GB" dirty="0"/>
              <a:t> [</a:t>
            </a:r>
            <a:r>
              <a:rPr lang="en-GB" baseline="30000" dirty="0"/>
              <a:t>0</a:t>
            </a:r>
            <a:r>
              <a:rPr lang="en-GB" i="1" dirty="0"/>
              <a:t>Have</a:t>
            </a:r>
            <a:r>
              <a:rPr lang="en-GB" dirty="0"/>
              <a:t>­</a:t>
            </a:r>
            <a:r>
              <a:rPr lang="en-GB" i="1" baseline="-25000" dirty="0"/>
              <a:t>wt</a:t>
            </a:r>
            <a:r>
              <a:rPr lang="en-GB" i="1" dirty="0"/>
              <a:t> </a:t>
            </a:r>
            <a:r>
              <a:rPr lang="en-GB" baseline="30000" dirty="0"/>
              <a:t>0</a:t>
            </a:r>
            <a:r>
              <a:rPr lang="en-GB" i="1" dirty="0"/>
              <a:t>John</a:t>
            </a:r>
            <a:r>
              <a:rPr lang="en-GB" dirty="0"/>
              <a:t> </a:t>
            </a:r>
            <a:r>
              <a:rPr lang="en-GB" i="1" dirty="0"/>
              <a:t>y</a:t>
            </a:r>
            <a:r>
              <a:rPr lang="en-GB" dirty="0"/>
              <a:t>] </a:t>
            </a:r>
            <a:r>
              <a:rPr lang="en-GB" dirty="0">
                <a:sym typeface="Symbol" panose="05050102010706020507" pitchFamily="18" charset="2"/>
              </a:rPr>
              <a:t></a:t>
            </a:r>
            <a:r>
              <a:rPr lang="en-GB" dirty="0"/>
              <a:t> </a:t>
            </a:r>
            <a:br>
              <a:rPr lang="en-GB" dirty="0"/>
            </a:br>
            <a:r>
              <a:rPr lang="en-GB" dirty="0"/>
              <a:t>[</a:t>
            </a:r>
            <a:r>
              <a:rPr lang="en-GB" baseline="30000" dirty="0"/>
              <a:t>0</a:t>
            </a:r>
            <a:r>
              <a:rPr lang="en-GB" i="1" dirty="0"/>
              <a:t>Forged</a:t>
            </a:r>
            <a:r>
              <a:rPr lang="en-GB" dirty="0"/>
              <a:t>*­</a:t>
            </a:r>
            <a:r>
              <a:rPr lang="en-GB" i="1" baseline="-25000" dirty="0" err="1"/>
              <a:t>wt</a:t>
            </a:r>
            <a:r>
              <a:rPr lang="en-GB" i="1" dirty="0"/>
              <a:t> x</a:t>
            </a:r>
            <a:r>
              <a:rPr lang="en-GB" dirty="0"/>
              <a:t>] </a:t>
            </a:r>
            <a:r>
              <a:rPr lang="en-GB" dirty="0">
                <a:sym typeface="Symbol" panose="05050102010706020507" pitchFamily="18" charset="2"/>
              </a:rPr>
              <a:t></a:t>
            </a:r>
            <a:r>
              <a:rPr lang="en-GB" dirty="0"/>
              <a:t> [</a:t>
            </a:r>
            <a:r>
              <a:rPr lang="en-GB" baseline="30000" dirty="0"/>
              <a:t>0</a:t>
            </a:r>
            <a:r>
              <a:rPr lang="en-GB" i="1" dirty="0"/>
              <a:t>Forged</a:t>
            </a:r>
            <a:r>
              <a:rPr lang="en-GB" dirty="0"/>
              <a:t>*­</a:t>
            </a:r>
            <a:r>
              <a:rPr lang="en-GB" i="1" baseline="-25000" dirty="0" err="1"/>
              <a:t>wt</a:t>
            </a:r>
            <a:r>
              <a:rPr lang="en-GB" i="1" dirty="0"/>
              <a:t> y</a:t>
            </a:r>
            <a:r>
              <a:rPr lang="en-GB" dirty="0"/>
              <a:t>] </a:t>
            </a:r>
            <a:r>
              <a:rPr lang="en-GB" dirty="0">
                <a:sym typeface="Symbol" panose="05050102010706020507" pitchFamily="18" charset="2"/>
              </a:rPr>
              <a:t></a:t>
            </a:r>
            <a:r>
              <a:rPr lang="en-GB" dirty="0"/>
              <a:t> [</a:t>
            </a:r>
            <a:r>
              <a:rPr lang="en-GB" baseline="30000" dirty="0"/>
              <a:t>0</a:t>
            </a:r>
            <a:r>
              <a:rPr lang="en-GB" dirty="0">
                <a:sym typeface="Symbol" panose="05050102010706020507" pitchFamily="18" charset="2"/>
              </a:rPr>
              <a:t></a:t>
            </a:r>
            <a:r>
              <a:rPr lang="en-GB" dirty="0"/>
              <a:t> </a:t>
            </a:r>
            <a:r>
              <a:rPr lang="en-GB" i="1" dirty="0"/>
              <a:t>x</a:t>
            </a:r>
            <a:r>
              <a:rPr lang="en-GB" dirty="0"/>
              <a:t> </a:t>
            </a:r>
            <a:r>
              <a:rPr lang="en-GB" i="1" dirty="0"/>
              <a:t>y</a:t>
            </a:r>
            <a:r>
              <a:rPr lang="en-GB" dirty="0"/>
              <a:t>]]</a:t>
            </a:r>
            <a:endParaRPr lang="cs-CZ" dirty="0"/>
          </a:p>
          <a:p>
            <a:pPr marL="0" indent="0">
              <a:buNone/>
            </a:pPr>
            <a:r>
              <a:rPr lang="en-GB" dirty="0"/>
              <a:t>––––––––––––––––––––––––––––––––––––––––––––––––––––</a:t>
            </a:r>
            <a:endParaRPr lang="cs-CZ" dirty="0"/>
          </a:p>
          <a:p>
            <a:pPr marL="0" indent="0">
              <a:spcBef>
                <a:spcPts val="0"/>
              </a:spcBef>
              <a:buNone/>
            </a:pPr>
            <a:r>
              <a:rPr lang="en-GB" dirty="0">
                <a:sym typeface="Symbol" panose="05050102010706020507" pitchFamily="18" charset="2"/>
              </a:rPr>
              <a:t></a:t>
            </a:r>
            <a:r>
              <a:rPr lang="en-GB" i="1" dirty="0" err="1"/>
              <a:t>w</a:t>
            </a:r>
            <a:r>
              <a:rPr lang="en-GB" dirty="0" err="1">
                <a:sym typeface="Symbol" panose="05050102010706020507" pitchFamily="18" charset="2"/>
              </a:rPr>
              <a:t></a:t>
            </a:r>
            <a:r>
              <a:rPr lang="en-GB" i="1" dirty="0" err="1"/>
              <a:t>t</a:t>
            </a:r>
            <a:r>
              <a:rPr lang="en-GB" i="1" dirty="0"/>
              <a:t> </a:t>
            </a:r>
            <a:r>
              <a:rPr lang="en-GB" dirty="0"/>
              <a:t>[</a:t>
            </a:r>
            <a:r>
              <a:rPr lang="en-GB" baseline="30000" dirty="0"/>
              <a:t>0</a:t>
            </a:r>
            <a:r>
              <a:rPr lang="en-GB" i="1" dirty="0"/>
              <a:t>Number_of</a:t>
            </a:r>
            <a:r>
              <a:rPr lang="en-GB" dirty="0"/>
              <a:t> </a:t>
            </a:r>
            <a:r>
              <a:rPr lang="en-GB" dirty="0">
                <a:sym typeface="Symbol" panose="05050102010706020507" pitchFamily="18" charset="2"/>
              </a:rPr>
              <a:t></a:t>
            </a:r>
            <a:r>
              <a:rPr lang="en-GB" i="1" dirty="0"/>
              <a:t>x </a:t>
            </a:r>
            <a:r>
              <a:rPr lang="en-GB" dirty="0"/>
              <a:t>[[</a:t>
            </a:r>
            <a:r>
              <a:rPr lang="en-GB" baseline="30000" dirty="0"/>
              <a:t>0</a:t>
            </a:r>
            <a:r>
              <a:rPr lang="en-GB" i="1" dirty="0"/>
              <a:t>Have­</a:t>
            </a:r>
            <a:r>
              <a:rPr lang="en-GB" i="1" baseline="-25000" dirty="0"/>
              <a:t>wt</a:t>
            </a:r>
            <a:r>
              <a:rPr lang="en-GB" i="1" dirty="0"/>
              <a:t> </a:t>
            </a:r>
            <a:r>
              <a:rPr lang="en-GB" baseline="30000" dirty="0"/>
              <a:t>0</a:t>
            </a:r>
            <a:r>
              <a:rPr lang="en-GB" i="1" dirty="0"/>
              <a:t>John</a:t>
            </a:r>
            <a:r>
              <a:rPr lang="en-GB" dirty="0"/>
              <a:t> </a:t>
            </a:r>
            <a:r>
              <a:rPr lang="en-GB" i="1" dirty="0"/>
              <a:t>x</a:t>
            </a:r>
            <a:r>
              <a:rPr lang="en-GB" dirty="0"/>
              <a:t>] </a:t>
            </a:r>
            <a:r>
              <a:rPr lang="en-GB" dirty="0">
                <a:sym typeface="Symbol" panose="05050102010706020507" pitchFamily="18" charset="2"/>
              </a:rPr>
              <a:t></a:t>
            </a:r>
            <a:r>
              <a:rPr lang="en-GB" dirty="0"/>
              <a:t> [</a:t>
            </a:r>
            <a:r>
              <a:rPr lang="en-GB" baseline="30000" dirty="0"/>
              <a:t>0</a:t>
            </a:r>
            <a:r>
              <a:rPr lang="en-GB" i="1" dirty="0"/>
              <a:t>Forged</a:t>
            </a:r>
            <a:r>
              <a:rPr lang="en-GB" dirty="0"/>
              <a:t>*­</a:t>
            </a:r>
            <a:r>
              <a:rPr lang="en-GB" i="1" baseline="-25000" dirty="0" err="1"/>
              <a:t>wt</a:t>
            </a:r>
            <a:r>
              <a:rPr lang="en-GB" i="1" dirty="0"/>
              <a:t> x</a:t>
            </a:r>
            <a:r>
              <a:rPr lang="en-GB" dirty="0"/>
              <a:t>]] = </a:t>
            </a:r>
            <a:r>
              <a:rPr lang="en-GB" baseline="30000" dirty="0"/>
              <a:t>0</a:t>
            </a:r>
            <a:r>
              <a:rPr lang="en-GB" i="1" dirty="0"/>
              <a:t>2</a:t>
            </a:r>
            <a:r>
              <a:rPr lang="en-GB" dirty="0"/>
              <a:t>]   </a:t>
            </a:r>
            <a:endParaRPr lang="cs-CZ" dirty="0"/>
          </a:p>
          <a:p>
            <a:pPr>
              <a:lnSpc>
                <a:spcPct val="120000"/>
              </a:lnSpc>
              <a:spcBef>
                <a:spcPts val="1800"/>
              </a:spcBef>
            </a:pPr>
            <a:r>
              <a:rPr lang="en-GB" dirty="0"/>
              <a:t>Types: </a:t>
            </a:r>
            <a:r>
              <a:rPr lang="en-GB" i="1" dirty="0" err="1"/>
              <a:t>Number_of</a:t>
            </a:r>
            <a:r>
              <a:rPr lang="en-GB" dirty="0"/>
              <a:t>/(</a:t>
            </a:r>
            <a:r>
              <a:rPr lang="en-GB" dirty="0">
                <a:sym typeface="Symbol" panose="05050102010706020507" pitchFamily="18" charset="2"/>
              </a:rPr>
              <a:t></a:t>
            </a:r>
            <a:r>
              <a:rPr lang="en-GB" dirty="0"/>
              <a:t>(</a:t>
            </a:r>
            <a:r>
              <a:rPr lang="en-GB" dirty="0">
                <a:sym typeface="Symbol" panose="05050102010706020507" pitchFamily="18" charset="2"/>
              </a:rPr>
              <a:t></a:t>
            </a:r>
            <a:r>
              <a:rPr lang="en-GB" dirty="0"/>
              <a:t>)); </a:t>
            </a:r>
            <a:r>
              <a:rPr lang="en-GB" i="1" dirty="0"/>
              <a:t>Banknote</a:t>
            </a:r>
            <a:r>
              <a:rPr lang="en-GB" dirty="0"/>
              <a:t>, </a:t>
            </a:r>
            <a:r>
              <a:rPr lang="en-GB" i="1" dirty="0"/>
              <a:t>Passport</a:t>
            </a:r>
            <a:r>
              <a:rPr lang="en-GB" dirty="0"/>
              <a:t>, </a:t>
            </a:r>
            <a:r>
              <a:rPr lang="en-GB" i="1" dirty="0"/>
              <a:t>Forged*</a:t>
            </a:r>
            <a:r>
              <a:rPr lang="en-GB" dirty="0"/>
              <a:t>/(</a:t>
            </a:r>
            <a:r>
              <a:rPr lang="en-GB" dirty="0">
                <a:sym typeface="Symbol" panose="05050102010706020507" pitchFamily="18" charset="2"/>
              </a:rPr>
              <a:t></a:t>
            </a:r>
            <a:r>
              <a:rPr lang="en-GB" dirty="0"/>
              <a:t>)</a:t>
            </a:r>
            <a:r>
              <a:rPr lang="en-GB" baseline="-25000" dirty="0">
                <a:sym typeface="Symbol" panose="05050102010706020507" pitchFamily="18" charset="2"/>
              </a:rPr>
              <a:t></a:t>
            </a:r>
            <a:r>
              <a:rPr lang="en-GB" dirty="0"/>
              <a:t>; </a:t>
            </a:r>
            <a:r>
              <a:rPr lang="en-GB" i="1" dirty="0"/>
              <a:t>Have</a:t>
            </a:r>
            <a:r>
              <a:rPr lang="en-GB" dirty="0"/>
              <a:t>/(</a:t>
            </a:r>
            <a:r>
              <a:rPr lang="en-GB" dirty="0">
                <a:sym typeface="Symbol" panose="05050102010706020507" pitchFamily="18" charset="2"/>
              </a:rPr>
              <a:t></a:t>
            </a:r>
            <a:r>
              <a:rPr lang="en-GB" dirty="0"/>
              <a:t>)</a:t>
            </a:r>
            <a:r>
              <a:rPr lang="en-GB" baseline="-25000" dirty="0">
                <a:sym typeface="Symbol" panose="05050102010706020507" pitchFamily="18" charset="2"/>
              </a:rPr>
              <a:t></a:t>
            </a:r>
            <a:r>
              <a:rPr lang="en-GB" dirty="0"/>
              <a:t>; </a:t>
            </a:r>
            <a:r>
              <a:rPr lang="en-GB" i="1" dirty="0"/>
              <a:t>Forged</a:t>
            </a:r>
            <a:r>
              <a:rPr lang="en-GB" dirty="0"/>
              <a:t>/((</a:t>
            </a:r>
            <a:r>
              <a:rPr lang="en-GB" dirty="0">
                <a:sym typeface="Symbol" panose="05050102010706020507" pitchFamily="18" charset="2"/>
              </a:rPr>
              <a:t></a:t>
            </a:r>
            <a:r>
              <a:rPr lang="en-GB" dirty="0"/>
              <a:t>)</a:t>
            </a:r>
            <a:r>
              <a:rPr lang="en-GB" baseline="-25000" dirty="0">
                <a:sym typeface="Symbol" panose="05050102010706020507" pitchFamily="18" charset="2"/>
              </a:rPr>
              <a:t></a:t>
            </a:r>
            <a:r>
              <a:rPr lang="en-GB" baseline="-25000" dirty="0"/>
              <a:t> </a:t>
            </a:r>
            <a:r>
              <a:rPr lang="en-GB" dirty="0"/>
              <a:t>(</a:t>
            </a:r>
            <a:r>
              <a:rPr lang="en-GB" dirty="0">
                <a:sym typeface="Symbol" panose="05050102010706020507" pitchFamily="18" charset="2"/>
              </a:rPr>
              <a:t></a:t>
            </a:r>
            <a:r>
              <a:rPr lang="en-GB" dirty="0"/>
              <a:t>)</a:t>
            </a:r>
            <a:r>
              <a:rPr lang="en-GB" baseline="-25000" dirty="0">
                <a:sym typeface="Symbol" panose="05050102010706020507" pitchFamily="18" charset="2"/>
              </a:rPr>
              <a:t></a:t>
            </a:r>
            <a:r>
              <a:rPr lang="en-GB" dirty="0"/>
              <a:t>).</a:t>
            </a:r>
            <a:endParaRPr lang="cs-CZ" dirty="0"/>
          </a:p>
          <a:p>
            <a:pPr marL="0" indent="0" hangingPunct="0">
              <a:spcAft>
                <a:spcPts val="1800"/>
              </a:spcAft>
              <a:buNone/>
            </a:pPr>
            <a:endParaRPr lang="cs-CZ" dirty="0"/>
          </a:p>
        </p:txBody>
      </p:sp>
      <p:sp>
        <p:nvSpPr>
          <p:cNvPr id="4" name="Zástupný symbol pro číslo snímku 3">
            <a:extLst>
              <a:ext uri="{FF2B5EF4-FFF2-40B4-BE49-F238E27FC236}">
                <a16:creationId xmlns:a16="http://schemas.microsoft.com/office/drawing/2014/main" id="{C32D8664-BA3C-4D32-AE84-756E2032E6AB}"/>
              </a:ext>
            </a:extLst>
          </p:cNvPr>
          <p:cNvSpPr>
            <a:spLocks noGrp="1"/>
          </p:cNvSpPr>
          <p:nvPr>
            <p:ph type="sldNum" sz="quarter" idx="12"/>
          </p:nvPr>
        </p:nvSpPr>
        <p:spPr/>
        <p:txBody>
          <a:bodyPr/>
          <a:lstStyle/>
          <a:p>
            <a:fld id="{56891686-6FB8-4ABB-B148-7793B68052E3}" type="slidenum">
              <a:rPr lang="cs-CZ" smtClean="0"/>
              <a:t>14</a:t>
            </a:fld>
            <a:endParaRPr lang="cs-CZ"/>
          </a:p>
        </p:txBody>
      </p:sp>
    </p:spTree>
    <p:extLst>
      <p:ext uri="{BB962C8B-B14F-4D97-AF65-F5344CB8AC3E}">
        <p14:creationId xmlns:p14="http://schemas.microsoft.com/office/powerpoint/2010/main" val="5545131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D4BC8-9ED6-4300-976A-6BBA9077A035}"/>
              </a:ext>
            </a:extLst>
          </p:cNvPr>
          <p:cNvSpPr>
            <a:spLocks noGrp="1"/>
          </p:cNvSpPr>
          <p:nvPr>
            <p:ph type="title"/>
          </p:nvPr>
        </p:nvSpPr>
        <p:spPr>
          <a:xfrm>
            <a:off x="838200" y="365125"/>
            <a:ext cx="10515600" cy="625475"/>
          </a:xfrm>
        </p:spPr>
        <p:txBody>
          <a:bodyPr>
            <a:normAutofit fontScale="90000"/>
          </a:bodyPr>
          <a:lstStyle/>
          <a:p>
            <a:r>
              <a:rPr lang="en-US" dirty="0"/>
              <a:t>Left </a:t>
            </a:r>
            <a:r>
              <a:rPr lang="en-US" dirty="0" err="1"/>
              <a:t>subsectivity</a:t>
            </a:r>
            <a:r>
              <a:rPr lang="en-US" dirty="0"/>
              <a:t>, objections</a:t>
            </a:r>
            <a:endParaRPr lang="cs-CZ" dirty="0"/>
          </a:p>
        </p:txBody>
      </p:sp>
      <p:sp>
        <p:nvSpPr>
          <p:cNvPr id="3" name="Zástupný obsah 2">
            <a:extLst>
              <a:ext uri="{FF2B5EF4-FFF2-40B4-BE49-F238E27FC236}">
                <a16:creationId xmlns:a16="http://schemas.microsoft.com/office/drawing/2014/main" id="{AB16A0E0-C7B9-43E6-90D0-1BC935F7BA52}"/>
              </a:ext>
            </a:extLst>
          </p:cNvPr>
          <p:cNvSpPr>
            <a:spLocks noGrp="1"/>
          </p:cNvSpPr>
          <p:nvPr>
            <p:ph idx="1"/>
          </p:nvPr>
        </p:nvSpPr>
        <p:spPr>
          <a:xfrm>
            <a:off x="838200" y="1257300"/>
            <a:ext cx="10515600" cy="5067300"/>
          </a:xfrm>
        </p:spPr>
        <p:txBody>
          <a:bodyPr>
            <a:normAutofit fontScale="77500" lnSpcReduction="20000"/>
          </a:bodyPr>
          <a:lstStyle/>
          <a:p>
            <a:pPr hangingPunct="0">
              <a:spcAft>
                <a:spcPts val="1800"/>
              </a:spcAft>
            </a:pPr>
            <a:r>
              <a:rPr lang="en-GB" i="1" dirty="0"/>
              <a:t>First objection</a:t>
            </a:r>
            <a:r>
              <a:rPr lang="en-GB" dirty="0"/>
              <a:t>. If Jumbo is a small elephant and if Jumbo is a big mammal, then Jumbo is not a small mammal; hence </a:t>
            </a:r>
            <a:r>
              <a:rPr lang="en-GB" i="1" dirty="0">
                <a:effectLst>
                  <a:outerShdw blurRad="38100" dist="38100" dir="2700000" algn="tl">
                    <a:srgbClr val="000000">
                      <a:alpha val="43137"/>
                    </a:srgbClr>
                  </a:outerShdw>
                </a:effectLst>
              </a:rPr>
              <a:t>Jumbo is small and Jumbo is not small</a:t>
            </a:r>
            <a:r>
              <a:rPr lang="en-GB" dirty="0"/>
              <a:t>. Contradiction! </a:t>
            </a:r>
          </a:p>
          <a:p>
            <a:pPr marL="0" indent="0">
              <a:buNone/>
            </a:pPr>
            <a:r>
              <a:rPr lang="en-GB" sz="2400" dirty="0">
                <a:solidFill>
                  <a:srgbClr val="0070C0"/>
                </a:solidFill>
                <a:sym typeface="Symbol" panose="05050102010706020507" pitchFamily="18" charset="2"/>
              </a:rPr>
              <a:t></a:t>
            </a:r>
            <a:r>
              <a:rPr lang="en-GB" sz="2400" i="1" dirty="0" err="1">
                <a:solidFill>
                  <a:srgbClr val="0070C0"/>
                </a:solidFill>
              </a:rPr>
              <a:t>w</a:t>
            </a:r>
            <a:r>
              <a:rPr lang="en-GB" sz="2400" dirty="0" err="1">
                <a:solidFill>
                  <a:srgbClr val="0070C0"/>
                </a:solidFill>
                <a:sym typeface="Symbol" panose="05050102010706020507" pitchFamily="18" charset="2"/>
              </a:rPr>
              <a:t></a:t>
            </a:r>
            <a:r>
              <a:rPr lang="en-GB" sz="2400" i="1" dirty="0" err="1">
                <a:solidFill>
                  <a:srgbClr val="0070C0"/>
                </a:solidFill>
              </a:rPr>
              <a:t>t</a:t>
            </a:r>
            <a:r>
              <a:rPr lang="en-GB" sz="2400" dirty="0">
                <a:solidFill>
                  <a:srgbClr val="0070C0"/>
                </a:solidFill>
              </a:rPr>
              <a:t> [[</a:t>
            </a:r>
            <a:r>
              <a:rPr lang="en-GB" sz="2400" baseline="30000" dirty="0">
                <a:solidFill>
                  <a:srgbClr val="0070C0"/>
                </a:solidFill>
              </a:rPr>
              <a:t>0</a:t>
            </a:r>
            <a:r>
              <a:rPr lang="en-GB" sz="2400" i="1" dirty="0">
                <a:solidFill>
                  <a:srgbClr val="0070C0"/>
                </a:solidFill>
              </a:rPr>
              <a:t>Small</a:t>
            </a:r>
            <a:r>
              <a:rPr lang="en-GB" sz="2400" dirty="0">
                <a:solidFill>
                  <a:srgbClr val="0070C0"/>
                </a:solidFill>
              </a:rPr>
              <a:t> </a:t>
            </a:r>
            <a:r>
              <a:rPr lang="en-GB" sz="2400" baseline="30000" dirty="0">
                <a:solidFill>
                  <a:srgbClr val="0070C0"/>
                </a:solidFill>
              </a:rPr>
              <a:t>0</a:t>
            </a:r>
            <a:r>
              <a:rPr lang="en-GB" sz="2400" i="1" dirty="0">
                <a:solidFill>
                  <a:srgbClr val="0070C0"/>
                </a:solidFill>
              </a:rPr>
              <a:t>Elephant</a:t>
            </a:r>
            <a:r>
              <a:rPr lang="en-GB" sz="2400" dirty="0">
                <a:solidFill>
                  <a:srgbClr val="0070C0"/>
                </a:solidFill>
              </a:rPr>
              <a:t>]</a:t>
            </a:r>
            <a:r>
              <a:rPr lang="en-GB" sz="2400" i="1" baseline="-25000" dirty="0" err="1">
                <a:solidFill>
                  <a:srgbClr val="0070C0"/>
                </a:solidFill>
              </a:rPr>
              <a:t>wt</a:t>
            </a:r>
            <a:r>
              <a:rPr lang="en-GB" sz="2400" dirty="0">
                <a:solidFill>
                  <a:srgbClr val="0070C0"/>
                </a:solidFill>
              </a:rPr>
              <a:t> </a:t>
            </a:r>
            <a:r>
              <a:rPr lang="en-GB" sz="2400" baseline="30000" dirty="0">
                <a:solidFill>
                  <a:srgbClr val="0070C0"/>
                </a:solidFill>
              </a:rPr>
              <a:t>0</a:t>
            </a:r>
            <a:r>
              <a:rPr lang="en-GB" sz="2400" i="1" dirty="0">
                <a:solidFill>
                  <a:srgbClr val="0070C0"/>
                </a:solidFill>
              </a:rPr>
              <a:t>Jumbo</a:t>
            </a:r>
            <a:r>
              <a:rPr lang="en-GB" sz="2400" dirty="0">
                <a:solidFill>
                  <a:srgbClr val="0070C0"/>
                </a:solidFill>
              </a:rPr>
              <a:t>]		</a:t>
            </a:r>
            <a:r>
              <a:rPr lang="en-GB" sz="2400" dirty="0">
                <a:solidFill>
                  <a:srgbClr val="0070C0"/>
                </a:solidFill>
                <a:sym typeface="Symbol" panose="05050102010706020507" pitchFamily="18" charset="2"/>
              </a:rPr>
              <a:t></a:t>
            </a:r>
            <a:r>
              <a:rPr lang="en-GB" sz="2400" i="1" dirty="0" err="1">
                <a:solidFill>
                  <a:srgbClr val="0070C0"/>
                </a:solidFill>
              </a:rPr>
              <a:t>w</a:t>
            </a:r>
            <a:r>
              <a:rPr lang="en-GB" sz="2400" dirty="0" err="1">
                <a:solidFill>
                  <a:srgbClr val="0070C0"/>
                </a:solidFill>
                <a:sym typeface="Symbol" panose="05050102010706020507" pitchFamily="18" charset="2"/>
              </a:rPr>
              <a:t></a:t>
            </a:r>
            <a:r>
              <a:rPr lang="en-GB" sz="2400" i="1" dirty="0" err="1">
                <a:solidFill>
                  <a:srgbClr val="0070C0"/>
                </a:solidFill>
              </a:rPr>
              <a:t>t</a:t>
            </a:r>
            <a:r>
              <a:rPr lang="en-GB" sz="2400" dirty="0">
                <a:solidFill>
                  <a:srgbClr val="0070C0"/>
                </a:solidFill>
              </a:rPr>
              <a:t> [[</a:t>
            </a:r>
            <a:r>
              <a:rPr lang="en-GB" sz="2400" baseline="30000" dirty="0">
                <a:solidFill>
                  <a:srgbClr val="0070C0"/>
                </a:solidFill>
              </a:rPr>
              <a:t>0</a:t>
            </a:r>
            <a:r>
              <a:rPr lang="en-GB" sz="2400" i="1" dirty="0">
                <a:solidFill>
                  <a:srgbClr val="0070C0"/>
                </a:solidFill>
              </a:rPr>
              <a:t>Big</a:t>
            </a:r>
            <a:r>
              <a:rPr lang="en-GB" sz="2400" dirty="0">
                <a:solidFill>
                  <a:srgbClr val="0070C0"/>
                </a:solidFill>
              </a:rPr>
              <a:t> </a:t>
            </a:r>
            <a:r>
              <a:rPr lang="en-GB" sz="2400" baseline="30000" dirty="0">
                <a:solidFill>
                  <a:srgbClr val="0070C0"/>
                </a:solidFill>
              </a:rPr>
              <a:t>0</a:t>
            </a:r>
            <a:r>
              <a:rPr lang="en-GB" sz="2400" i="1" dirty="0">
                <a:solidFill>
                  <a:srgbClr val="0070C0"/>
                </a:solidFill>
              </a:rPr>
              <a:t>Mammal</a:t>
            </a:r>
            <a:r>
              <a:rPr lang="en-GB" sz="2400" dirty="0">
                <a:solidFill>
                  <a:srgbClr val="0070C0"/>
                </a:solidFill>
              </a:rPr>
              <a:t>]</a:t>
            </a:r>
            <a:r>
              <a:rPr lang="en-GB" sz="2400" i="1" baseline="-25000" dirty="0" err="1">
                <a:solidFill>
                  <a:srgbClr val="0070C0"/>
                </a:solidFill>
              </a:rPr>
              <a:t>wt</a:t>
            </a:r>
            <a:r>
              <a:rPr lang="en-GB" sz="2400" dirty="0">
                <a:solidFill>
                  <a:srgbClr val="0070C0"/>
                </a:solidFill>
              </a:rPr>
              <a:t> </a:t>
            </a:r>
            <a:r>
              <a:rPr lang="en-GB" sz="2400" baseline="30000" dirty="0">
                <a:solidFill>
                  <a:srgbClr val="0070C0"/>
                </a:solidFill>
              </a:rPr>
              <a:t>0</a:t>
            </a:r>
            <a:r>
              <a:rPr lang="en-GB" sz="2400" i="1" dirty="0">
                <a:solidFill>
                  <a:srgbClr val="0070C0"/>
                </a:solidFill>
              </a:rPr>
              <a:t>Jumbo</a:t>
            </a:r>
            <a:r>
              <a:rPr lang="en-GB" sz="2400" dirty="0">
                <a:solidFill>
                  <a:srgbClr val="0070C0"/>
                </a:solidFill>
              </a:rPr>
              <a:t>]</a:t>
            </a:r>
            <a:endParaRPr lang="cs-CZ" sz="2400" dirty="0">
              <a:solidFill>
                <a:srgbClr val="0070C0"/>
              </a:solidFill>
            </a:endParaRPr>
          </a:p>
          <a:p>
            <a:pPr marL="0" indent="0">
              <a:spcBef>
                <a:spcPts val="0"/>
              </a:spcBef>
              <a:buNone/>
            </a:pPr>
            <a:r>
              <a:rPr lang="en-GB" sz="2400" dirty="0">
                <a:solidFill>
                  <a:srgbClr val="0070C0"/>
                </a:solidFill>
                <a:sym typeface="Symbol" panose="05050102010706020507" pitchFamily="18" charset="2"/>
              </a:rPr>
              <a:t>		</a:t>
            </a:r>
            <a:endParaRPr lang="cs-CZ" sz="2400" dirty="0">
              <a:solidFill>
                <a:srgbClr val="0070C0"/>
              </a:solidFill>
            </a:endParaRPr>
          </a:p>
          <a:p>
            <a:pPr marL="0" indent="0">
              <a:spcBef>
                <a:spcPts val="0"/>
              </a:spcBef>
              <a:buNone/>
            </a:pPr>
            <a:r>
              <a:rPr lang="en-GB" sz="2400" dirty="0">
                <a:solidFill>
                  <a:srgbClr val="0070C0"/>
                </a:solidFill>
                <a:sym typeface="Symbol" panose="05050102010706020507" pitchFamily="18" charset="2"/>
              </a:rPr>
              <a:t></a:t>
            </a:r>
            <a:r>
              <a:rPr lang="en-GB" sz="2400" i="1" dirty="0" err="1">
                <a:solidFill>
                  <a:srgbClr val="0070C0"/>
                </a:solidFill>
              </a:rPr>
              <a:t>w</a:t>
            </a:r>
            <a:r>
              <a:rPr lang="en-GB" sz="2400" dirty="0" err="1">
                <a:solidFill>
                  <a:srgbClr val="0070C0"/>
                </a:solidFill>
                <a:sym typeface="Symbol" panose="05050102010706020507" pitchFamily="18" charset="2"/>
              </a:rPr>
              <a:t></a:t>
            </a:r>
            <a:r>
              <a:rPr lang="en-GB" sz="2400" i="1" dirty="0" err="1">
                <a:solidFill>
                  <a:srgbClr val="0070C0"/>
                </a:solidFill>
              </a:rPr>
              <a:t>t</a:t>
            </a:r>
            <a:r>
              <a:rPr lang="en-GB" sz="2400" dirty="0">
                <a:solidFill>
                  <a:srgbClr val="0070C0"/>
                </a:solidFill>
              </a:rPr>
              <a:t> </a:t>
            </a:r>
            <a:r>
              <a:rPr lang="en-GB" sz="2400" dirty="0">
                <a:solidFill>
                  <a:srgbClr val="0070C0"/>
                </a:solidFill>
                <a:sym typeface="Symbol" panose="05050102010706020507" pitchFamily="18" charset="2"/>
              </a:rPr>
              <a:t></a:t>
            </a:r>
            <a:r>
              <a:rPr lang="en-GB" sz="2400" i="1" dirty="0">
                <a:solidFill>
                  <a:srgbClr val="0070C0"/>
                </a:solidFill>
              </a:rPr>
              <a:t>p</a:t>
            </a:r>
            <a:r>
              <a:rPr lang="en-GB" sz="2400" dirty="0">
                <a:solidFill>
                  <a:srgbClr val="0070C0"/>
                </a:solidFill>
              </a:rPr>
              <a:t> [[</a:t>
            </a:r>
            <a:r>
              <a:rPr lang="en-GB" sz="2400" baseline="30000" dirty="0">
                <a:solidFill>
                  <a:srgbClr val="0070C0"/>
                </a:solidFill>
              </a:rPr>
              <a:t>0</a:t>
            </a:r>
            <a:r>
              <a:rPr lang="en-GB" sz="2400" i="1" dirty="0">
                <a:solidFill>
                  <a:srgbClr val="0070C0"/>
                </a:solidFill>
              </a:rPr>
              <a:t>Small</a:t>
            </a:r>
            <a:r>
              <a:rPr lang="en-GB" sz="2400" dirty="0">
                <a:solidFill>
                  <a:srgbClr val="0070C0"/>
                </a:solidFill>
              </a:rPr>
              <a:t> </a:t>
            </a:r>
            <a:r>
              <a:rPr lang="en-GB" sz="2400" i="1" dirty="0">
                <a:solidFill>
                  <a:srgbClr val="0070C0"/>
                </a:solidFill>
              </a:rPr>
              <a:t>p</a:t>
            </a:r>
            <a:r>
              <a:rPr lang="en-GB" sz="2400" dirty="0">
                <a:solidFill>
                  <a:srgbClr val="0070C0"/>
                </a:solidFill>
              </a:rPr>
              <a:t>]</a:t>
            </a:r>
            <a:r>
              <a:rPr lang="en-GB" sz="2400" i="1" baseline="-25000" dirty="0" err="1">
                <a:solidFill>
                  <a:srgbClr val="0070C0"/>
                </a:solidFill>
              </a:rPr>
              <a:t>wt</a:t>
            </a:r>
            <a:r>
              <a:rPr lang="en-GB" sz="2400" dirty="0">
                <a:solidFill>
                  <a:srgbClr val="0070C0"/>
                </a:solidFill>
              </a:rPr>
              <a:t> </a:t>
            </a:r>
            <a:r>
              <a:rPr lang="en-GB" sz="2400" baseline="30000" dirty="0">
                <a:solidFill>
                  <a:srgbClr val="0070C0"/>
                </a:solidFill>
              </a:rPr>
              <a:t>0</a:t>
            </a:r>
            <a:r>
              <a:rPr lang="en-GB" sz="2400" i="1" dirty="0">
                <a:solidFill>
                  <a:srgbClr val="0070C0"/>
                </a:solidFill>
              </a:rPr>
              <a:t>Jumbo</a:t>
            </a:r>
            <a:r>
              <a:rPr lang="en-GB" sz="2400" dirty="0">
                <a:solidFill>
                  <a:srgbClr val="0070C0"/>
                </a:solidFill>
              </a:rPr>
              <a:t>]		</a:t>
            </a:r>
            <a:r>
              <a:rPr lang="en-GB" sz="2400" dirty="0">
                <a:solidFill>
                  <a:srgbClr val="0070C0"/>
                </a:solidFill>
                <a:sym typeface="Symbol" panose="05050102010706020507" pitchFamily="18" charset="2"/>
              </a:rPr>
              <a:t></a:t>
            </a:r>
            <a:r>
              <a:rPr lang="en-GB" sz="2400" i="1" dirty="0" err="1">
                <a:solidFill>
                  <a:srgbClr val="0070C0"/>
                </a:solidFill>
              </a:rPr>
              <a:t>w</a:t>
            </a:r>
            <a:r>
              <a:rPr lang="en-GB" sz="2400" dirty="0" err="1">
                <a:solidFill>
                  <a:srgbClr val="0070C0"/>
                </a:solidFill>
                <a:sym typeface="Symbol" panose="05050102010706020507" pitchFamily="18" charset="2"/>
              </a:rPr>
              <a:t></a:t>
            </a:r>
            <a:r>
              <a:rPr lang="en-GB" sz="2400" i="1" dirty="0" err="1">
                <a:solidFill>
                  <a:srgbClr val="0070C0"/>
                </a:solidFill>
              </a:rPr>
              <a:t>t</a:t>
            </a:r>
            <a:r>
              <a:rPr lang="en-GB" sz="2400" dirty="0">
                <a:solidFill>
                  <a:srgbClr val="0070C0"/>
                </a:solidFill>
              </a:rPr>
              <a:t> </a:t>
            </a:r>
            <a:r>
              <a:rPr lang="en-GB" sz="2400" dirty="0">
                <a:solidFill>
                  <a:srgbClr val="0070C0"/>
                </a:solidFill>
                <a:sym typeface="Symbol" panose="05050102010706020507" pitchFamily="18" charset="2"/>
              </a:rPr>
              <a:t></a:t>
            </a:r>
            <a:r>
              <a:rPr lang="en-GB" sz="2400" i="1" dirty="0">
                <a:solidFill>
                  <a:srgbClr val="0070C0"/>
                </a:solidFill>
              </a:rPr>
              <a:t>q</a:t>
            </a:r>
            <a:r>
              <a:rPr lang="en-GB" sz="2400" dirty="0">
                <a:solidFill>
                  <a:srgbClr val="0070C0"/>
                </a:solidFill>
              </a:rPr>
              <a:t> [[</a:t>
            </a:r>
            <a:r>
              <a:rPr lang="en-GB" sz="2400" baseline="30000" dirty="0">
                <a:solidFill>
                  <a:srgbClr val="0070C0"/>
                </a:solidFill>
              </a:rPr>
              <a:t>0</a:t>
            </a:r>
            <a:r>
              <a:rPr lang="en-GB" sz="2400" i="1" dirty="0">
                <a:solidFill>
                  <a:srgbClr val="0070C0"/>
                </a:solidFill>
              </a:rPr>
              <a:t>Big</a:t>
            </a:r>
            <a:r>
              <a:rPr lang="en-GB" sz="2400" dirty="0">
                <a:solidFill>
                  <a:srgbClr val="0070C0"/>
                </a:solidFill>
              </a:rPr>
              <a:t> </a:t>
            </a:r>
            <a:r>
              <a:rPr lang="en-GB" sz="2400" i="1" dirty="0">
                <a:solidFill>
                  <a:srgbClr val="0070C0"/>
                </a:solidFill>
              </a:rPr>
              <a:t>q</a:t>
            </a:r>
            <a:r>
              <a:rPr lang="en-GB" sz="2400" dirty="0">
                <a:solidFill>
                  <a:srgbClr val="0070C0"/>
                </a:solidFill>
              </a:rPr>
              <a:t>]</a:t>
            </a:r>
            <a:r>
              <a:rPr lang="en-GB" sz="2400" i="1" baseline="-25000" dirty="0" err="1">
                <a:solidFill>
                  <a:srgbClr val="0070C0"/>
                </a:solidFill>
              </a:rPr>
              <a:t>wt</a:t>
            </a:r>
            <a:r>
              <a:rPr lang="en-GB" sz="2400" dirty="0">
                <a:solidFill>
                  <a:srgbClr val="0070C0"/>
                </a:solidFill>
              </a:rPr>
              <a:t> </a:t>
            </a:r>
            <a:r>
              <a:rPr lang="en-GB" sz="2400" baseline="30000" dirty="0">
                <a:solidFill>
                  <a:srgbClr val="0070C0"/>
                </a:solidFill>
              </a:rPr>
              <a:t>0</a:t>
            </a:r>
            <a:r>
              <a:rPr lang="en-GB" sz="2400" i="1" dirty="0">
                <a:solidFill>
                  <a:srgbClr val="0070C0"/>
                </a:solidFill>
              </a:rPr>
              <a:t>Jumbo</a:t>
            </a:r>
            <a:r>
              <a:rPr lang="en-GB" sz="2400" dirty="0">
                <a:solidFill>
                  <a:srgbClr val="0070C0"/>
                </a:solidFill>
              </a:rPr>
              <a:t>]</a:t>
            </a:r>
            <a:endParaRPr lang="cs-CZ" sz="2400" dirty="0">
              <a:solidFill>
                <a:srgbClr val="0070C0"/>
              </a:solidFill>
            </a:endParaRPr>
          </a:p>
          <a:p>
            <a:pPr marL="457200" lvl="1" indent="0">
              <a:spcBef>
                <a:spcPts val="2400"/>
              </a:spcBef>
              <a:buNone/>
            </a:pPr>
            <a:r>
              <a:rPr lang="en-GB" dirty="0"/>
              <a:t>Types: </a:t>
            </a:r>
            <a:r>
              <a:rPr lang="en-GB" i="1" dirty="0"/>
              <a:t>Small</a:t>
            </a:r>
            <a:r>
              <a:rPr lang="en-GB" dirty="0"/>
              <a:t>, </a:t>
            </a:r>
            <a:r>
              <a:rPr lang="en-GB" i="1" dirty="0"/>
              <a:t>Big</a:t>
            </a:r>
            <a:r>
              <a:rPr lang="en-GB" dirty="0"/>
              <a:t>/(</a:t>
            </a:r>
            <a:r>
              <a:rPr lang="en-GB" dirty="0">
                <a:sym typeface="Symbol" panose="05050102010706020507" pitchFamily="18" charset="2"/>
              </a:rPr>
              <a:t></a:t>
            </a:r>
            <a:r>
              <a:rPr lang="en-GB" dirty="0"/>
              <a:t>); </a:t>
            </a:r>
            <a:r>
              <a:rPr lang="en-GB" i="1" dirty="0"/>
              <a:t>Mammal</a:t>
            </a:r>
            <a:r>
              <a:rPr lang="en-GB" dirty="0"/>
              <a:t>, </a:t>
            </a:r>
            <a:r>
              <a:rPr lang="en-GB" i="1" dirty="0"/>
              <a:t>Elephant</a:t>
            </a:r>
            <a:r>
              <a:rPr lang="en-GB" dirty="0"/>
              <a:t>/</a:t>
            </a:r>
            <a:r>
              <a:rPr lang="en-GB" dirty="0">
                <a:sym typeface="Symbol" panose="05050102010706020507" pitchFamily="18" charset="2"/>
              </a:rPr>
              <a:t></a:t>
            </a:r>
            <a:r>
              <a:rPr lang="en-GB" dirty="0"/>
              <a:t>; </a:t>
            </a:r>
            <a:r>
              <a:rPr lang="en-GB" i="1" dirty="0"/>
              <a:t>Jumbo</a:t>
            </a:r>
            <a:r>
              <a:rPr lang="en-GB" dirty="0"/>
              <a:t>/</a:t>
            </a:r>
            <a:r>
              <a:rPr lang="en-GB" dirty="0">
                <a:sym typeface="Symbol" panose="05050102010706020507" pitchFamily="18" charset="2"/>
              </a:rPr>
              <a:t></a:t>
            </a:r>
            <a:r>
              <a:rPr lang="en-GB" dirty="0"/>
              <a:t>; </a:t>
            </a:r>
            <a:r>
              <a:rPr lang="en-GB" i="1" dirty="0"/>
              <a:t>p, q</a:t>
            </a:r>
            <a:r>
              <a:rPr lang="en-GB" baseline="-25000" dirty="0"/>
              <a:t> </a:t>
            </a:r>
            <a:r>
              <a:rPr lang="en-GB" dirty="0">
                <a:sym typeface="Symbol" panose="05050102010706020507" pitchFamily="18" charset="2"/>
              </a:rPr>
              <a:t></a:t>
            </a:r>
            <a:r>
              <a:rPr lang="en-GB" dirty="0"/>
              <a:t> </a:t>
            </a:r>
            <a:r>
              <a:rPr lang="en-GB" dirty="0">
                <a:sym typeface="Symbol" panose="05050102010706020507" pitchFamily="18" charset="2"/>
              </a:rPr>
              <a:t></a:t>
            </a:r>
            <a:r>
              <a:rPr lang="en-GB" dirty="0"/>
              <a:t>.</a:t>
            </a:r>
          </a:p>
          <a:p>
            <a:pPr marL="0" indent="0">
              <a:spcBef>
                <a:spcPts val="2400"/>
              </a:spcBef>
              <a:buNone/>
            </a:pPr>
            <a:r>
              <a:rPr lang="en-GB" dirty="0"/>
              <a:t>To obtain a contradiction, we would need an additional premise </a:t>
            </a:r>
          </a:p>
          <a:p>
            <a:pPr marL="457200" lvl="1" indent="0">
              <a:spcBef>
                <a:spcPts val="2400"/>
              </a:spcBef>
              <a:buNone/>
            </a:pPr>
            <a:r>
              <a:rPr lang="en-GB" dirty="0">
                <a:solidFill>
                  <a:srgbClr val="0070C0"/>
                </a:solidFill>
                <a:sym typeface="Symbol" panose="05050102010706020507" pitchFamily="18" charset="2"/>
              </a:rPr>
              <a:t></a:t>
            </a:r>
            <a:r>
              <a:rPr lang="en-GB" i="1" dirty="0" err="1">
                <a:solidFill>
                  <a:srgbClr val="0070C0"/>
                </a:solidFill>
              </a:rPr>
              <a:t>w</a:t>
            </a:r>
            <a:r>
              <a:rPr lang="en-GB" dirty="0" err="1">
                <a:solidFill>
                  <a:srgbClr val="0070C0"/>
                </a:solidFill>
                <a:sym typeface="Symbol" panose="05050102010706020507" pitchFamily="18" charset="2"/>
              </a:rPr>
              <a:t></a:t>
            </a:r>
            <a:r>
              <a:rPr lang="en-GB" i="1" dirty="0" err="1">
                <a:solidFill>
                  <a:srgbClr val="0070C0"/>
                </a:solidFill>
              </a:rPr>
              <a:t>t</a:t>
            </a:r>
            <a:r>
              <a:rPr lang="en-GB" dirty="0">
                <a:solidFill>
                  <a:srgbClr val="0070C0"/>
                </a:solidFill>
              </a:rPr>
              <a:t> </a:t>
            </a:r>
            <a:r>
              <a:rPr lang="en-GB" dirty="0">
                <a:solidFill>
                  <a:srgbClr val="0070C0"/>
                </a:solidFill>
                <a:sym typeface="Symbol" panose="05050102010706020507" pitchFamily="18" charset="2"/>
              </a:rPr>
              <a:t></a:t>
            </a:r>
            <a:r>
              <a:rPr lang="en-GB" i="1" dirty="0">
                <a:solidFill>
                  <a:srgbClr val="0070C0"/>
                </a:solidFill>
              </a:rPr>
              <a:t>p</a:t>
            </a:r>
            <a:r>
              <a:rPr lang="en-GB" dirty="0">
                <a:solidFill>
                  <a:srgbClr val="0070C0"/>
                </a:solidFill>
              </a:rPr>
              <a:t> [[[</a:t>
            </a:r>
            <a:r>
              <a:rPr lang="en-GB" baseline="30000" dirty="0">
                <a:solidFill>
                  <a:srgbClr val="0070C0"/>
                </a:solidFill>
              </a:rPr>
              <a:t>0</a:t>
            </a:r>
            <a:r>
              <a:rPr lang="en-GB" i="1" dirty="0">
                <a:solidFill>
                  <a:srgbClr val="0070C0"/>
                </a:solidFill>
              </a:rPr>
              <a:t>Big</a:t>
            </a:r>
            <a:r>
              <a:rPr lang="en-GB" baseline="30000" dirty="0">
                <a:solidFill>
                  <a:srgbClr val="0070C0"/>
                </a:solidFill>
              </a:rPr>
              <a:t> </a:t>
            </a:r>
            <a:r>
              <a:rPr lang="en-GB" i="1" dirty="0">
                <a:solidFill>
                  <a:srgbClr val="0070C0"/>
                </a:solidFill>
              </a:rPr>
              <a:t>p</a:t>
            </a:r>
            <a:r>
              <a:rPr lang="en-GB" dirty="0">
                <a:solidFill>
                  <a:srgbClr val="0070C0"/>
                </a:solidFill>
              </a:rPr>
              <a:t>]</a:t>
            </a:r>
            <a:r>
              <a:rPr lang="en-GB" i="1" baseline="-25000" dirty="0" err="1">
                <a:solidFill>
                  <a:srgbClr val="0070C0"/>
                </a:solidFill>
              </a:rPr>
              <a:t>wt</a:t>
            </a:r>
            <a:r>
              <a:rPr lang="en-GB" dirty="0">
                <a:solidFill>
                  <a:srgbClr val="0070C0"/>
                </a:solidFill>
              </a:rPr>
              <a:t> </a:t>
            </a:r>
            <a:r>
              <a:rPr lang="en-GB" baseline="30000" dirty="0">
                <a:solidFill>
                  <a:srgbClr val="0070C0"/>
                </a:solidFill>
              </a:rPr>
              <a:t>0</a:t>
            </a:r>
            <a:r>
              <a:rPr lang="en-GB" i="1" dirty="0">
                <a:solidFill>
                  <a:srgbClr val="0070C0"/>
                </a:solidFill>
              </a:rPr>
              <a:t>Jumbo</a:t>
            </a:r>
            <a:r>
              <a:rPr lang="en-GB" dirty="0">
                <a:solidFill>
                  <a:srgbClr val="0070C0"/>
                </a:solidFill>
              </a:rPr>
              <a:t>] </a:t>
            </a:r>
            <a:r>
              <a:rPr lang="en-GB" dirty="0">
                <a:solidFill>
                  <a:srgbClr val="0070C0"/>
                </a:solidFill>
                <a:sym typeface="Symbol" panose="05050102010706020507" pitchFamily="18" charset="2"/>
              </a:rPr>
              <a:t></a:t>
            </a:r>
            <a:r>
              <a:rPr lang="en-GB" dirty="0">
                <a:solidFill>
                  <a:srgbClr val="0070C0"/>
                </a:solidFill>
              </a:rPr>
              <a:t> [[</a:t>
            </a:r>
            <a:r>
              <a:rPr lang="en-GB" baseline="30000" dirty="0">
                <a:solidFill>
                  <a:srgbClr val="0070C0"/>
                </a:solidFill>
              </a:rPr>
              <a:t>0</a:t>
            </a:r>
            <a:r>
              <a:rPr lang="en-GB" i="1" dirty="0">
                <a:solidFill>
                  <a:srgbClr val="0070C0"/>
                </a:solidFill>
              </a:rPr>
              <a:t>Small</a:t>
            </a:r>
            <a:r>
              <a:rPr lang="en-GB" dirty="0">
                <a:solidFill>
                  <a:srgbClr val="0070C0"/>
                </a:solidFill>
              </a:rPr>
              <a:t> </a:t>
            </a:r>
            <a:r>
              <a:rPr lang="en-GB" i="1" dirty="0">
                <a:solidFill>
                  <a:srgbClr val="0070C0"/>
                </a:solidFill>
              </a:rPr>
              <a:t>p</a:t>
            </a:r>
            <a:r>
              <a:rPr lang="en-GB" dirty="0">
                <a:solidFill>
                  <a:srgbClr val="0070C0"/>
                </a:solidFill>
              </a:rPr>
              <a:t>]</a:t>
            </a:r>
            <a:r>
              <a:rPr lang="en-GB" i="1" baseline="-25000" dirty="0" err="1">
                <a:solidFill>
                  <a:srgbClr val="0070C0"/>
                </a:solidFill>
              </a:rPr>
              <a:t>wt</a:t>
            </a:r>
            <a:r>
              <a:rPr lang="en-GB" dirty="0">
                <a:solidFill>
                  <a:srgbClr val="0070C0"/>
                </a:solidFill>
              </a:rPr>
              <a:t> </a:t>
            </a:r>
            <a:r>
              <a:rPr lang="en-GB" baseline="30000" dirty="0">
                <a:solidFill>
                  <a:srgbClr val="0070C0"/>
                </a:solidFill>
              </a:rPr>
              <a:t>0</a:t>
            </a:r>
            <a:r>
              <a:rPr lang="en-GB" i="1" dirty="0">
                <a:solidFill>
                  <a:srgbClr val="0070C0"/>
                </a:solidFill>
              </a:rPr>
              <a:t>Jumbo</a:t>
            </a:r>
            <a:r>
              <a:rPr lang="en-GB" dirty="0">
                <a:solidFill>
                  <a:srgbClr val="0070C0"/>
                </a:solidFill>
              </a:rPr>
              <a:t>]]</a:t>
            </a:r>
          </a:p>
          <a:p>
            <a:pPr marL="0" indent="0">
              <a:spcBef>
                <a:spcPts val="2400"/>
              </a:spcBef>
              <a:buNone/>
            </a:pPr>
            <a:r>
              <a:rPr lang="en-GB" dirty="0"/>
              <a:t>But, in the above arguments </a:t>
            </a:r>
            <a:r>
              <a:rPr lang="en-GB" i="1" dirty="0">
                <a:solidFill>
                  <a:srgbClr val="0070C0"/>
                </a:solidFill>
                <a:effectLst>
                  <a:outerShdw blurRad="38100" dist="38100" dir="2700000" algn="tl">
                    <a:srgbClr val="000000">
                      <a:alpha val="43137"/>
                    </a:srgbClr>
                  </a:outerShdw>
                </a:effectLst>
              </a:rPr>
              <a:t>p </a:t>
            </a:r>
            <a:r>
              <a:rPr lang="en-GB" dirty="0">
                <a:solidFill>
                  <a:srgbClr val="0070C0"/>
                </a:solidFill>
                <a:effectLst>
                  <a:outerShdw blurRad="38100" dist="38100" dir="2700000" algn="tl">
                    <a:srgbClr val="000000">
                      <a:alpha val="43137"/>
                    </a:srgbClr>
                  </a:outerShdw>
                </a:effectLst>
                <a:sym typeface="Symbol" panose="05050102010706020507" pitchFamily="18" charset="2"/>
              </a:rPr>
              <a:t> </a:t>
            </a:r>
            <a:r>
              <a:rPr lang="en-GB" i="1" dirty="0">
                <a:solidFill>
                  <a:srgbClr val="0070C0"/>
                </a:solidFill>
                <a:effectLst>
                  <a:outerShdw blurRad="38100" dist="38100" dir="2700000" algn="tl">
                    <a:srgbClr val="000000">
                      <a:alpha val="43137"/>
                    </a:srgbClr>
                  </a:outerShdw>
                </a:effectLst>
              </a:rPr>
              <a:t>q</a:t>
            </a:r>
            <a:r>
              <a:rPr lang="en-GB" dirty="0"/>
              <a:t>. Hence, no contradiction. </a:t>
            </a:r>
          </a:p>
          <a:p>
            <a:pPr lvl="1">
              <a:spcBef>
                <a:spcPts val="1800"/>
              </a:spcBef>
            </a:pPr>
            <a:r>
              <a:rPr lang="es-MX" dirty="0"/>
              <a:t>nobody and nothing is absolutely small or absolutely large; everybody is made small by something and made large by something else. </a:t>
            </a:r>
          </a:p>
          <a:p>
            <a:pPr lvl="1">
              <a:spcBef>
                <a:spcPts val="600"/>
              </a:spcBef>
            </a:pPr>
            <a:r>
              <a:rPr lang="es-MX" dirty="0"/>
              <a:t>nobody is absolutely good or absolutely bad; everybody has something they do well and something they do poorly. That is, everybody is both good and bad, which here just means being good at something and being bad at something else, without generating paradox</a:t>
            </a:r>
            <a:endParaRPr lang="cs-CZ" dirty="0"/>
          </a:p>
        </p:txBody>
      </p:sp>
      <p:sp>
        <p:nvSpPr>
          <p:cNvPr id="4" name="Zástupný symbol pro číslo snímku 3">
            <a:extLst>
              <a:ext uri="{FF2B5EF4-FFF2-40B4-BE49-F238E27FC236}">
                <a16:creationId xmlns:a16="http://schemas.microsoft.com/office/drawing/2014/main" id="{8F6C09F9-A5BD-4636-878B-C79C4D7A50E1}"/>
              </a:ext>
            </a:extLst>
          </p:cNvPr>
          <p:cNvSpPr>
            <a:spLocks noGrp="1"/>
          </p:cNvSpPr>
          <p:nvPr>
            <p:ph type="sldNum" sz="quarter" idx="12"/>
          </p:nvPr>
        </p:nvSpPr>
        <p:spPr/>
        <p:txBody>
          <a:bodyPr/>
          <a:lstStyle/>
          <a:p>
            <a:fld id="{56891686-6FB8-4ABB-B148-7793B68052E3}" type="slidenum">
              <a:rPr lang="cs-CZ" smtClean="0"/>
              <a:t>15</a:t>
            </a:fld>
            <a:endParaRPr lang="cs-CZ"/>
          </a:p>
        </p:txBody>
      </p:sp>
    </p:spTree>
    <p:extLst>
      <p:ext uri="{BB962C8B-B14F-4D97-AF65-F5344CB8AC3E}">
        <p14:creationId xmlns:p14="http://schemas.microsoft.com/office/powerpoint/2010/main" val="370404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D4BC8-9ED6-4300-976A-6BBA9077A035}"/>
              </a:ext>
            </a:extLst>
          </p:cNvPr>
          <p:cNvSpPr>
            <a:spLocks noGrp="1"/>
          </p:cNvSpPr>
          <p:nvPr>
            <p:ph type="title"/>
          </p:nvPr>
        </p:nvSpPr>
        <p:spPr>
          <a:xfrm>
            <a:off x="838200" y="365125"/>
            <a:ext cx="10515600" cy="625475"/>
          </a:xfrm>
        </p:spPr>
        <p:txBody>
          <a:bodyPr>
            <a:normAutofit fontScale="90000"/>
          </a:bodyPr>
          <a:lstStyle/>
          <a:p>
            <a:r>
              <a:rPr lang="en-US" dirty="0"/>
              <a:t>Left </a:t>
            </a:r>
            <a:r>
              <a:rPr lang="en-US" dirty="0" err="1"/>
              <a:t>subsectivity</a:t>
            </a:r>
            <a:r>
              <a:rPr lang="en-US" dirty="0"/>
              <a:t>, objections</a:t>
            </a:r>
            <a:endParaRPr lang="cs-CZ" dirty="0"/>
          </a:p>
        </p:txBody>
      </p:sp>
      <p:sp>
        <p:nvSpPr>
          <p:cNvPr id="3" name="Zástupný obsah 2">
            <a:extLst>
              <a:ext uri="{FF2B5EF4-FFF2-40B4-BE49-F238E27FC236}">
                <a16:creationId xmlns:a16="http://schemas.microsoft.com/office/drawing/2014/main" id="{AB16A0E0-C7B9-43E6-90D0-1BC935F7BA52}"/>
              </a:ext>
            </a:extLst>
          </p:cNvPr>
          <p:cNvSpPr>
            <a:spLocks noGrp="1"/>
          </p:cNvSpPr>
          <p:nvPr>
            <p:ph idx="1"/>
          </p:nvPr>
        </p:nvSpPr>
        <p:spPr>
          <a:xfrm>
            <a:off x="838200" y="1257300"/>
            <a:ext cx="10515600" cy="5067300"/>
          </a:xfrm>
        </p:spPr>
        <p:txBody>
          <a:bodyPr>
            <a:normAutofit lnSpcReduction="10000"/>
          </a:bodyPr>
          <a:lstStyle/>
          <a:p>
            <a:pPr hangingPunct="0"/>
            <a:r>
              <a:rPr lang="en-GB" i="1" dirty="0"/>
              <a:t>Second objection</a:t>
            </a:r>
            <a:r>
              <a:rPr lang="en-GB" dirty="0"/>
              <a:t>. The use of pseudo-detachment, together with an innocuous-sounding premise, makes the following argument valid.</a:t>
            </a:r>
            <a:endParaRPr lang="cs-CZ" dirty="0"/>
          </a:p>
          <a:p>
            <a:pPr marL="0" indent="0" hangingPunct="0">
              <a:spcBef>
                <a:spcPts val="1800"/>
              </a:spcBef>
              <a:buNone/>
            </a:pPr>
            <a:r>
              <a:rPr lang="en-GB" dirty="0">
                <a:solidFill>
                  <a:schemeClr val="accent6">
                    <a:lumMod val="50000"/>
                  </a:schemeClr>
                </a:solidFill>
              </a:rPr>
              <a:t>Jumbo is a small elephant and Mickey is a big mouse</a:t>
            </a:r>
            <a:endParaRPr lang="cs-CZ" dirty="0">
              <a:solidFill>
                <a:schemeClr val="accent6">
                  <a:lumMod val="50000"/>
                </a:schemeClr>
              </a:solidFill>
            </a:endParaRPr>
          </a:p>
          <a:p>
            <a:pPr marL="0" indent="0">
              <a:lnSpc>
                <a:spcPct val="70000"/>
              </a:lnSpc>
              <a:spcBef>
                <a:spcPts val="0"/>
              </a:spcBef>
              <a:buNone/>
            </a:pPr>
            <a:r>
              <a:rPr lang="en-GB" dirty="0">
                <a:solidFill>
                  <a:schemeClr val="accent6">
                    <a:lumMod val="50000"/>
                  </a:schemeClr>
                </a:solidFill>
                <a:sym typeface="Symbol" panose="05050102010706020507" pitchFamily="18" charset="2"/>
              </a:rPr>
              <a:t></a:t>
            </a:r>
            <a:endParaRPr lang="cs-CZ" dirty="0">
              <a:solidFill>
                <a:schemeClr val="accent6">
                  <a:lumMod val="50000"/>
                </a:schemeClr>
              </a:solidFill>
            </a:endParaRPr>
          </a:p>
          <a:p>
            <a:pPr marL="0" indent="0">
              <a:lnSpc>
                <a:spcPct val="70000"/>
              </a:lnSpc>
              <a:spcBef>
                <a:spcPts val="0"/>
              </a:spcBef>
              <a:buNone/>
            </a:pPr>
            <a:r>
              <a:rPr lang="en-GB" dirty="0">
                <a:solidFill>
                  <a:schemeClr val="accent6">
                    <a:lumMod val="50000"/>
                  </a:schemeClr>
                </a:solidFill>
              </a:rPr>
              <a:t>Jumbo is small </a:t>
            </a:r>
            <a:r>
              <a:rPr lang="en-GB" dirty="0">
                <a:solidFill>
                  <a:schemeClr val="accent6">
                    <a:lumMod val="50000"/>
                  </a:schemeClr>
                </a:solidFill>
                <a:sym typeface="Symbol" panose="05050102010706020507" pitchFamily="18" charset="2"/>
              </a:rPr>
              <a:t></a:t>
            </a:r>
            <a:r>
              <a:rPr lang="en-GB" dirty="0">
                <a:solidFill>
                  <a:schemeClr val="accent6">
                    <a:lumMod val="50000"/>
                  </a:schemeClr>
                </a:solidFill>
              </a:rPr>
              <a:t> Mickey is big</a:t>
            </a:r>
            <a:endParaRPr lang="cs-CZ" dirty="0">
              <a:solidFill>
                <a:schemeClr val="accent6">
                  <a:lumMod val="50000"/>
                </a:schemeClr>
              </a:solidFill>
            </a:endParaRPr>
          </a:p>
          <a:p>
            <a:pPr marL="0" indent="0" hangingPunct="0">
              <a:spcBef>
                <a:spcPts val="1800"/>
              </a:spcBef>
              <a:buNone/>
            </a:pPr>
            <a:r>
              <a:rPr lang="en-GB" dirty="0">
                <a:solidFill>
                  <a:schemeClr val="accent6">
                    <a:lumMod val="50000"/>
                  </a:schemeClr>
                </a:solidFill>
              </a:rPr>
              <a:t>If </a:t>
            </a:r>
            <a:r>
              <a:rPr lang="en-GB" i="1" dirty="0">
                <a:solidFill>
                  <a:schemeClr val="accent6">
                    <a:lumMod val="50000"/>
                  </a:schemeClr>
                </a:solidFill>
              </a:rPr>
              <a:t>x</a:t>
            </a:r>
            <a:r>
              <a:rPr lang="en-GB" dirty="0">
                <a:solidFill>
                  <a:schemeClr val="accent6">
                    <a:lumMod val="50000"/>
                  </a:schemeClr>
                </a:solidFill>
              </a:rPr>
              <a:t> is big and </a:t>
            </a:r>
            <a:r>
              <a:rPr lang="en-GB" i="1" dirty="0">
                <a:solidFill>
                  <a:schemeClr val="accent6">
                    <a:lumMod val="50000"/>
                  </a:schemeClr>
                </a:solidFill>
              </a:rPr>
              <a:t>y</a:t>
            </a:r>
            <a:r>
              <a:rPr lang="en-GB" dirty="0">
                <a:solidFill>
                  <a:schemeClr val="accent6">
                    <a:lumMod val="50000"/>
                  </a:schemeClr>
                </a:solidFill>
              </a:rPr>
              <a:t> is small, then </a:t>
            </a:r>
            <a:r>
              <a:rPr lang="en-GB" i="1" dirty="0">
                <a:solidFill>
                  <a:schemeClr val="accent6">
                    <a:lumMod val="50000"/>
                  </a:schemeClr>
                </a:solidFill>
              </a:rPr>
              <a:t>x</a:t>
            </a:r>
            <a:r>
              <a:rPr lang="en-GB" dirty="0">
                <a:solidFill>
                  <a:schemeClr val="accent6">
                    <a:lumMod val="50000"/>
                  </a:schemeClr>
                </a:solidFill>
              </a:rPr>
              <a:t> is bigger than </a:t>
            </a:r>
            <a:r>
              <a:rPr lang="en-GB" i="1" dirty="0">
                <a:solidFill>
                  <a:schemeClr val="accent6">
                    <a:lumMod val="50000"/>
                  </a:schemeClr>
                </a:solidFill>
              </a:rPr>
              <a:t>y</a:t>
            </a:r>
            <a:endParaRPr lang="cs-CZ" dirty="0">
              <a:solidFill>
                <a:schemeClr val="accent6">
                  <a:lumMod val="50000"/>
                </a:schemeClr>
              </a:solidFill>
            </a:endParaRPr>
          </a:p>
          <a:p>
            <a:pPr marL="0" indent="0">
              <a:lnSpc>
                <a:spcPct val="70000"/>
              </a:lnSpc>
              <a:spcBef>
                <a:spcPts val="0"/>
              </a:spcBef>
              <a:buNone/>
            </a:pPr>
            <a:r>
              <a:rPr lang="en-GB" dirty="0">
                <a:solidFill>
                  <a:schemeClr val="accent6">
                    <a:lumMod val="50000"/>
                  </a:schemeClr>
                </a:solidFill>
                <a:sym typeface="Symbol" panose="05050102010706020507" pitchFamily="18" charset="2"/>
              </a:rPr>
              <a:t></a:t>
            </a:r>
            <a:endParaRPr lang="cs-CZ" dirty="0">
              <a:solidFill>
                <a:schemeClr val="accent6">
                  <a:lumMod val="50000"/>
                </a:schemeClr>
              </a:solidFill>
            </a:endParaRPr>
          </a:p>
          <a:p>
            <a:pPr marL="0" indent="0">
              <a:lnSpc>
                <a:spcPct val="70000"/>
              </a:lnSpc>
              <a:spcBef>
                <a:spcPts val="0"/>
              </a:spcBef>
              <a:buNone/>
            </a:pPr>
            <a:r>
              <a:rPr lang="en-GB" dirty="0">
                <a:solidFill>
                  <a:schemeClr val="accent6">
                    <a:lumMod val="50000"/>
                  </a:schemeClr>
                </a:solidFill>
              </a:rPr>
              <a:t>Mickey is bigger than Jumbo. </a:t>
            </a:r>
          </a:p>
          <a:p>
            <a:pPr hangingPunct="0">
              <a:spcBef>
                <a:spcPts val="1800"/>
              </a:spcBef>
            </a:pPr>
            <a:r>
              <a:rPr lang="en-GB" dirty="0">
                <a:sym typeface="Symbol" panose="05050102010706020507" pitchFamily="18" charset="2"/>
              </a:rPr>
              <a:t></a:t>
            </a:r>
            <a:r>
              <a:rPr lang="en-GB" i="1" dirty="0" err="1"/>
              <a:t>w</a:t>
            </a:r>
            <a:r>
              <a:rPr lang="en-GB" dirty="0" err="1">
                <a:sym typeface="Symbol" panose="05050102010706020507" pitchFamily="18" charset="2"/>
              </a:rPr>
              <a:t></a:t>
            </a:r>
            <a:r>
              <a:rPr lang="en-GB" i="1" dirty="0" err="1"/>
              <a:t>t</a:t>
            </a:r>
            <a:r>
              <a:rPr lang="en-GB" dirty="0"/>
              <a:t> </a:t>
            </a:r>
            <a:r>
              <a:rPr lang="en-GB" dirty="0">
                <a:sym typeface="Symbol" panose="05050102010706020507" pitchFamily="18" charset="2"/>
              </a:rPr>
              <a:t></a:t>
            </a:r>
            <a:r>
              <a:rPr lang="en-GB" i="1" dirty="0"/>
              <a:t>x </a:t>
            </a:r>
            <a:r>
              <a:rPr lang="en-GB" dirty="0">
                <a:sym typeface="Symbol" panose="05050102010706020507" pitchFamily="18" charset="2"/>
              </a:rPr>
              <a:t></a:t>
            </a:r>
            <a:r>
              <a:rPr lang="en-GB" i="1" dirty="0"/>
              <a:t>y </a:t>
            </a:r>
            <a:r>
              <a:rPr lang="en-GB" dirty="0">
                <a:sym typeface="Symbol" panose="05050102010706020507" pitchFamily="18" charset="2"/>
              </a:rPr>
              <a:t></a:t>
            </a:r>
            <a:r>
              <a:rPr lang="en-GB" i="1" dirty="0"/>
              <a:t>p </a:t>
            </a:r>
            <a:r>
              <a:rPr lang="en-GB" dirty="0"/>
              <a:t>[[[[</a:t>
            </a:r>
            <a:r>
              <a:rPr lang="en-GB" baseline="30000" dirty="0"/>
              <a:t>0</a:t>
            </a:r>
            <a:r>
              <a:rPr lang="en-GB" i="1" dirty="0"/>
              <a:t>Small</a:t>
            </a:r>
            <a:r>
              <a:rPr lang="en-GB" dirty="0"/>
              <a:t> </a:t>
            </a:r>
            <a:r>
              <a:rPr lang="en-GB" i="1" dirty="0"/>
              <a:t>p</a:t>
            </a:r>
            <a:r>
              <a:rPr lang="en-GB" dirty="0"/>
              <a:t>]</a:t>
            </a:r>
            <a:r>
              <a:rPr lang="en-GB" i="1" baseline="-25000" dirty="0" err="1"/>
              <a:t>wt</a:t>
            </a:r>
            <a:r>
              <a:rPr lang="en-GB" i="1" baseline="-25000" dirty="0"/>
              <a:t> </a:t>
            </a:r>
            <a:r>
              <a:rPr lang="en-GB" i="1" dirty="0"/>
              <a:t>x</a:t>
            </a:r>
            <a:r>
              <a:rPr lang="en-GB" dirty="0"/>
              <a:t>] </a:t>
            </a:r>
            <a:r>
              <a:rPr lang="en-GB" dirty="0">
                <a:sym typeface="Symbol" panose="05050102010706020507" pitchFamily="18" charset="2"/>
              </a:rPr>
              <a:t></a:t>
            </a:r>
            <a:r>
              <a:rPr lang="en-GB" dirty="0"/>
              <a:t> [[</a:t>
            </a:r>
            <a:r>
              <a:rPr lang="en-GB" baseline="30000" dirty="0"/>
              <a:t>0</a:t>
            </a:r>
            <a:r>
              <a:rPr lang="en-GB" i="1" dirty="0"/>
              <a:t>Big</a:t>
            </a:r>
            <a:r>
              <a:rPr lang="en-GB" dirty="0"/>
              <a:t> </a:t>
            </a:r>
            <a:r>
              <a:rPr lang="en-GB" i="1" dirty="0"/>
              <a:t>p</a:t>
            </a:r>
            <a:r>
              <a:rPr lang="en-GB" dirty="0"/>
              <a:t>]</a:t>
            </a:r>
            <a:r>
              <a:rPr lang="en-GB" i="1" baseline="-25000" dirty="0" err="1"/>
              <a:t>wt</a:t>
            </a:r>
            <a:r>
              <a:rPr lang="en-GB" dirty="0"/>
              <a:t> </a:t>
            </a:r>
            <a:r>
              <a:rPr lang="en-GB" i="1" dirty="0"/>
              <a:t>y</a:t>
            </a:r>
            <a:r>
              <a:rPr lang="en-GB" dirty="0"/>
              <a:t>]] </a:t>
            </a:r>
            <a:r>
              <a:rPr lang="en-GB" dirty="0">
                <a:sym typeface="Symbol" panose="05050102010706020507" pitchFamily="18" charset="2"/>
              </a:rPr>
              <a:t></a:t>
            </a:r>
            <a:r>
              <a:rPr lang="en-GB" dirty="0"/>
              <a:t> [</a:t>
            </a:r>
            <a:r>
              <a:rPr lang="en-GB" baseline="30000" dirty="0"/>
              <a:t>0</a:t>
            </a:r>
            <a:r>
              <a:rPr lang="en-GB" i="1" dirty="0"/>
              <a:t>Bigger</a:t>
            </a:r>
            <a:r>
              <a:rPr lang="en-GB" i="1" baseline="-25000" dirty="0"/>
              <a:t>wt</a:t>
            </a:r>
            <a:r>
              <a:rPr lang="en-GB" dirty="0"/>
              <a:t> </a:t>
            </a:r>
            <a:r>
              <a:rPr lang="en-GB" i="1" dirty="0"/>
              <a:t>p</a:t>
            </a:r>
            <a:r>
              <a:rPr lang="en-GB" dirty="0"/>
              <a:t> </a:t>
            </a:r>
            <a:r>
              <a:rPr lang="en-GB" i="1" dirty="0"/>
              <a:t>y</a:t>
            </a:r>
            <a:r>
              <a:rPr lang="en-GB" dirty="0"/>
              <a:t> </a:t>
            </a:r>
            <a:r>
              <a:rPr lang="en-GB" i="1" dirty="0"/>
              <a:t>x</a:t>
            </a:r>
            <a:r>
              <a:rPr lang="en-GB" dirty="0"/>
              <a:t>]]</a:t>
            </a:r>
          </a:p>
          <a:p>
            <a:pPr hangingPunct="0"/>
            <a:r>
              <a:rPr lang="en-GB" dirty="0"/>
              <a:t>Again, </a:t>
            </a:r>
            <a:r>
              <a:rPr lang="en-GB" i="1" dirty="0">
                <a:effectLst>
                  <a:outerShdw blurRad="38100" dist="38100" dir="2700000" algn="tl">
                    <a:srgbClr val="000000">
                      <a:alpha val="43137"/>
                    </a:srgbClr>
                  </a:outerShdw>
                </a:effectLst>
              </a:rPr>
              <a:t>contradiction cannot generated </a:t>
            </a:r>
            <a:r>
              <a:rPr lang="en-GB" dirty="0"/>
              <a:t>from the above premises, because </a:t>
            </a:r>
            <a:r>
              <a:rPr lang="en-GB" i="1" dirty="0">
                <a:solidFill>
                  <a:srgbClr val="0070C0"/>
                </a:solidFill>
                <a:effectLst>
                  <a:outerShdw blurRad="38100" dist="38100" dir="2700000" algn="tl">
                    <a:srgbClr val="000000">
                      <a:alpha val="43137"/>
                    </a:srgbClr>
                  </a:outerShdw>
                </a:effectLst>
              </a:rPr>
              <a:t>p </a:t>
            </a:r>
            <a:r>
              <a:rPr lang="en-GB" dirty="0">
                <a:solidFill>
                  <a:srgbClr val="0070C0"/>
                </a:solidFill>
                <a:effectLst>
                  <a:outerShdw blurRad="38100" dist="38100" dir="2700000" algn="tl">
                    <a:srgbClr val="000000">
                      <a:alpha val="43137"/>
                    </a:srgbClr>
                  </a:outerShdw>
                </a:effectLst>
                <a:sym typeface="Symbol" panose="05050102010706020507" pitchFamily="18" charset="2"/>
              </a:rPr>
              <a:t></a:t>
            </a:r>
            <a:r>
              <a:rPr lang="en-GB" dirty="0">
                <a:solidFill>
                  <a:srgbClr val="0070C0"/>
                </a:solidFill>
                <a:effectLst>
                  <a:outerShdw blurRad="38100" dist="38100" dir="2700000" algn="tl">
                    <a:srgbClr val="000000">
                      <a:alpha val="43137"/>
                    </a:srgbClr>
                  </a:outerShdw>
                </a:effectLst>
              </a:rPr>
              <a:t> </a:t>
            </a:r>
            <a:r>
              <a:rPr lang="en-GB" i="1" dirty="0">
                <a:solidFill>
                  <a:srgbClr val="0070C0"/>
                </a:solidFill>
                <a:effectLst>
                  <a:outerShdw blurRad="38100" dist="38100" dir="2700000" algn="tl">
                    <a:srgbClr val="000000">
                      <a:alpha val="43137"/>
                    </a:srgbClr>
                  </a:outerShdw>
                </a:effectLst>
              </a:rPr>
              <a:t>q</a:t>
            </a:r>
            <a:r>
              <a:rPr lang="en-GB" dirty="0"/>
              <a:t>: </a:t>
            </a:r>
            <a:endParaRPr lang="cs-CZ" dirty="0"/>
          </a:p>
          <a:p>
            <a:pPr marL="0" indent="0" hangingPunct="0">
              <a:buNone/>
            </a:pPr>
            <a:r>
              <a:rPr lang="en-GB" dirty="0">
                <a:sym typeface="Symbol" panose="05050102010706020507" pitchFamily="18" charset="2"/>
              </a:rPr>
              <a:t>	</a:t>
            </a:r>
            <a:r>
              <a:rPr lang="en-GB" dirty="0">
                <a:solidFill>
                  <a:srgbClr val="0070C0"/>
                </a:solidFill>
                <a:sym typeface="Symbol" panose="05050102010706020507" pitchFamily="18" charset="2"/>
              </a:rPr>
              <a:t> </a:t>
            </a:r>
            <a:r>
              <a:rPr lang="en-GB" i="1" dirty="0" err="1">
                <a:solidFill>
                  <a:srgbClr val="0070C0"/>
                </a:solidFill>
              </a:rPr>
              <a:t>w</a:t>
            </a:r>
            <a:r>
              <a:rPr lang="en-GB" dirty="0" err="1">
                <a:solidFill>
                  <a:srgbClr val="0070C0"/>
                </a:solidFill>
                <a:sym typeface="Symbol" panose="05050102010706020507" pitchFamily="18" charset="2"/>
              </a:rPr>
              <a:t></a:t>
            </a:r>
            <a:r>
              <a:rPr lang="en-GB" i="1" dirty="0" err="1">
                <a:solidFill>
                  <a:srgbClr val="0070C0"/>
                </a:solidFill>
              </a:rPr>
              <a:t>t</a:t>
            </a:r>
            <a:r>
              <a:rPr lang="en-GB" dirty="0">
                <a:solidFill>
                  <a:srgbClr val="0070C0"/>
                </a:solidFill>
              </a:rPr>
              <a:t> [</a:t>
            </a:r>
            <a:r>
              <a:rPr lang="en-GB" dirty="0">
                <a:solidFill>
                  <a:srgbClr val="0070C0"/>
                </a:solidFill>
                <a:sym typeface="Symbol" panose="05050102010706020507" pitchFamily="18" charset="2"/>
              </a:rPr>
              <a:t></a:t>
            </a:r>
            <a:r>
              <a:rPr lang="en-GB" b="1" i="1" dirty="0">
                <a:solidFill>
                  <a:srgbClr val="0070C0"/>
                </a:solidFill>
              </a:rPr>
              <a:t>p</a:t>
            </a:r>
            <a:r>
              <a:rPr lang="en-GB" dirty="0">
                <a:solidFill>
                  <a:srgbClr val="0070C0"/>
                </a:solidFill>
              </a:rPr>
              <a:t> [[</a:t>
            </a:r>
            <a:r>
              <a:rPr lang="en-GB" baseline="30000" dirty="0">
                <a:solidFill>
                  <a:srgbClr val="0070C0"/>
                </a:solidFill>
              </a:rPr>
              <a:t>0</a:t>
            </a:r>
            <a:r>
              <a:rPr lang="en-GB" i="1" dirty="0">
                <a:solidFill>
                  <a:srgbClr val="0070C0"/>
                </a:solidFill>
              </a:rPr>
              <a:t>Small</a:t>
            </a:r>
            <a:r>
              <a:rPr lang="en-GB" dirty="0">
                <a:solidFill>
                  <a:srgbClr val="0070C0"/>
                </a:solidFill>
              </a:rPr>
              <a:t> </a:t>
            </a:r>
            <a:r>
              <a:rPr lang="en-GB" b="1" i="1" dirty="0">
                <a:solidFill>
                  <a:srgbClr val="0070C0"/>
                </a:solidFill>
              </a:rPr>
              <a:t>p</a:t>
            </a:r>
            <a:r>
              <a:rPr lang="en-GB" dirty="0">
                <a:solidFill>
                  <a:srgbClr val="0070C0"/>
                </a:solidFill>
              </a:rPr>
              <a:t>]</a:t>
            </a:r>
            <a:r>
              <a:rPr lang="en-GB" i="1" baseline="-25000" dirty="0" err="1">
                <a:solidFill>
                  <a:srgbClr val="0070C0"/>
                </a:solidFill>
              </a:rPr>
              <a:t>wt</a:t>
            </a:r>
            <a:r>
              <a:rPr lang="en-GB" dirty="0">
                <a:solidFill>
                  <a:srgbClr val="0070C0"/>
                </a:solidFill>
              </a:rPr>
              <a:t> </a:t>
            </a:r>
            <a:r>
              <a:rPr lang="en-GB" baseline="30000" dirty="0">
                <a:solidFill>
                  <a:srgbClr val="0070C0"/>
                </a:solidFill>
              </a:rPr>
              <a:t>0</a:t>
            </a:r>
            <a:r>
              <a:rPr lang="en-GB" i="1" dirty="0">
                <a:solidFill>
                  <a:srgbClr val="0070C0"/>
                </a:solidFill>
              </a:rPr>
              <a:t>Jumbo</a:t>
            </a:r>
            <a:r>
              <a:rPr lang="en-GB" dirty="0">
                <a:solidFill>
                  <a:srgbClr val="0070C0"/>
                </a:solidFill>
              </a:rPr>
              <a:t>] </a:t>
            </a:r>
            <a:r>
              <a:rPr lang="en-GB" dirty="0">
                <a:solidFill>
                  <a:srgbClr val="0070C0"/>
                </a:solidFill>
                <a:sym typeface="Symbol" panose="05050102010706020507" pitchFamily="18" charset="2"/>
              </a:rPr>
              <a:t> </a:t>
            </a:r>
            <a:r>
              <a:rPr lang="en-GB" b="1" i="1" dirty="0">
                <a:solidFill>
                  <a:srgbClr val="0070C0"/>
                </a:solidFill>
              </a:rPr>
              <a:t>q</a:t>
            </a:r>
            <a:r>
              <a:rPr lang="en-GB" dirty="0">
                <a:solidFill>
                  <a:srgbClr val="0070C0"/>
                </a:solidFill>
              </a:rPr>
              <a:t> [[</a:t>
            </a:r>
            <a:r>
              <a:rPr lang="en-GB" baseline="30000" dirty="0">
                <a:solidFill>
                  <a:srgbClr val="0070C0"/>
                </a:solidFill>
              </a:rPr>
              <a:t>0</a:t>
            </a:r>
            <a:r>
              <a:rPr lang="en-GB" i="1" dirty="0">
                <a:solidFill>
                  <a:srgbClr val="0070C0"/>
                </a:solidFill>
              </a:rPr>
              <a:t>Big</a:t>
            </a:r>
            <a:r>
              <a:rPr lang="en-GB" dirty="0">
                <a:solidFill>
                  <a:srgbClr val="0070C0"/>
                </a:solidFill>
              </a:rPr>
              <a:t> </a:t>
            </a:r>
            <a:r>
              <a:rPr lang="en-GB" b="1" i="1" dirty="0">
                <a:solidFill>
                  <a:srgbClr val="0070C0"/>
                </a:solidFill>
              </a:rPr>
              <a:t>q</a:t>
            </a:r>
            <a:r>
              <a:rPr lang="en-GB" dirty="0">
                <a:solidFill>
                  <a:srgbClr val="0070C0"/>
                </a:solidFill>
              </a:rPr>
              <a:t>]</a:t>
            </a:r>
            <a:r>
              <a:rPr lang="en-GB" i="1" baseline="-25000" dirty="0" err="1">
                <a:solidFill>
                  <a:srgbClr val="0070C0"/>
                </a:solidFill>
              </a:rPr>
              <a:t>wt</a:t>
            </a:r>
            <a:r>
              <a:rPr lang="en-GB" dirty="0">
                <a:solidFill>
                  <a:srgbClr val="0070C0"/>
                </a:solidFill>
              </a:rPr>
              <a:t> </a:t>
            </a:r>
            <a:r>
              <a:rPr lang="en-GB" baseline="30000" dirty="0">
                <a:solidFill>
                  <a:srgbClr val="0070C0"/>
                </a:solidFill>
              </a:rPr>
              <a:t>0</a:t>
            </a:r>
            <a:r>
              <a:rPr lang="en-GB" i="1" dirty="0">
                <a:solidFill>
                  <a:srgbClr val="0070C0"/>
                </a:solidFill>
              </a:rPr>
              <a:t>Mickey</a:t>
            </a:r>
            <a:r>
              <a:rPr lang="en-GB" dirty="0">
                <a:solidFill>
                  <a:srgbClr val="0070C0"/>
                </a:solidFill>
              </a:rPr>
              <a:t>]]] </a:t>
            </a:r>
            <a:endParaRPr lang="cs-CZ" dirty="0">
              <a:solidFill>
                <a:srgbClr val="0070C0"/>
              </a:solidFill>
            </a:endParaRPr>
          </a:p>
          <a:p>
            <a:pPr marL="0" indent="0">
              <a:lnSpc>
                <a:spcPct val="100000"/>
              </a:lnSpc>
              <a:spcBef>
                <a:spcPts val="1800"/>
              </a:spcBef>
              <a:buNone/>
            </a:pPr>
            <a:endParaRPr lang="cs-CZ" dirty="0"/>
          </a:p>
          <a:p>
            <a:pPr hangingPunct="0">
              <a:spcAft>
                <a:spcPts val="1800"/>
              </a:spcAft>
            </a:pPr>
            <a:endParaRPr lang="cs-CZ" dirty="0"/>
          </a:p>
        </p:txBody>
      </p:sp>
      <p:sp>
        <p:nvSpPr>
          <p:cNvPr id="4" name="Zástupný symbol pro číslo snímku 3">
            <a:extLst>
              <a:ext uri="{FF2B5EF4-FFF2-40B4-BE49-F238E27FC236}">
                <a16:creationId xmlns:a16="http://schemas.microsoft.com/office/drawing/2014/main" id="{3067056D-F666-4FC9-8758-E8DC6099728D}"/>
              </a:ext>
            </a:extLst>
          </p:cNvPr>
          <p:cNvSpPr>
            <a:spLocks noGrp="1"/>
          </p:cNvSpPr>
          <p:nvPr>
            <p:ph type="sldNum" sz="quarter" idx="12"/>
          </p:nvPr>
        </p:nvSpPr>
        <p:spPr/>
        <p:txBody>
          <a:bodyPr/>
          <a:lstStyle/>
          <a:p>
            <a:fld id="{56891686-6FB8-4ABB-B148-7793B68052E3}" type="slidenum">
              <a:rPr lang="cs-CZ" smtClean="0"/>
              <a:t>16</a:t>
            </a:fld>
            <a:endParaRPr lang="cs-CZ"/>
          </a:p>
        </p:txBody>
      </p:sp>
    </p:spTree>
    <p:extLst>
      <p:ext uri="{BB962C8B-B14F-4D97-AF65-F5344CB8AC3E}">
        <p14:creationId xmlns:p14="http://schemas.microsoft.com/office/powerpoint/2010/main" val="17937012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D4BC8-9ED6-4300-976A-6BBA9077A035}"/>
              </a:ext>
            </a:extLst>
          </p:cNvPr>
          <p:cNvSpPr>
            <a:spLocks noGrp="1"/>
          </p:cNvSpPr>
          <p:nvPr>
            <p:ph type="title"/>
          </p:nvPr>
        </p:nvSpPr>
        <p:spPr>
          <a:xfrm>
            <a:off x="838200" y="365125"/>
            <a:ext cx="10515600" cy="625475"/>
          </a:xfrm>
        </p:spPr>
        <p:txBody>
          <a:bodyPr>
            <a:normAutofit fontScale="90000"/>
          </a:bodyPr>
          <a:lstStyle/>
          <a:p>
            <a:r>
              <a:rPr lang="en-US" dirty="0"/>
              <a:t>Right </a:t>
            </a:r>
            <a:r>
              <a:rPr lang="en-US" dirty="0" err="1"/>
              <a:t>subsectivity</a:t>
            </a:r>
            <a:r>
              <a:rPr lang="en-US" dirty="0"/>
              <a:t>, </a:t>
            </a:r>
            <a:r>
              <a:rPr lang="en-US" dirty="0" err="1"/>
              <a:t>subsective</a:t>
            </a:r>
            <a:r>
              <a:rPr lang="en-US" dirty="0"/>
              <a:t> vs. privative</a:t>
            </a:r>
            <a:endParaRPr lang="cs-CZ" dirty="0"/>
          </a:p>
        </p:txBody>
      </p:sp>
      <p:sp>
        <p:nvSpPr>
          <p:cNvPr id="3" name="Zástupný obsah 2">
            <a:extLst>
              <a:ext uri="{FF2B5EF4-FFF2-40B4-BE49-F238E27FC236}">
                <a16:creationId xmlns:a16="http://schemas.microsoft.com/office/drawing/2014/main" id="{AB16A0E0-C7B9-43E6-90D0-1BC935F7BA52}"/>
              </a:ext>
            </a:extLst>
          </p:cNvPr>
          <p:cNvSpPr>
            <a:spLocks noGrp="1"/>
          </p:cNvSpPr>
          <p:nvPr>
            <p:ph idx="1"/>
          </p:nvPr>
        </p:nvSpPr>
        <p:spPr>
          <a:xfrm>
            <a:off x="838200" y="1257299"/>
            <a:ext cx="10515600" cy="5355535"/>
          </a:xfrm>
        </p:spPr>
        <p:txBody>
          <a:bodyPr>
            <a:normAutofit fontScale="85000" lnSpcReduction="20000"/>
          </a:bodyPr>
          <a:lstStyle/>
          <a:p>
            <a:pPr hangingPunct="0">
              <a:spcAft>
                <a:spcPts val="600"/>
              </a:spcAft>
            </a:pPr>
            <a:r>
              <a:rPr lang="en-US" i="1" dirty="0" err="1"/>
              <a:t>Subsective</a:t>
            </a:r>
            <a:r>
              <a:rPr lang="en-US" i="1" dirty="0"/>
              <a:t> </a:t>
            </a:r>
            <a:r>
              <a:rPr lang="en-US" i="1" dirty="0" err="1"/>
              <a:t>M</a:t>
            </a:r>
            <a:r>
              <a:rPr lang="en-US" i="1" baseline="30000" dirty="0" err="1"/>
              <a:t>s</a:t>
            </a:r>
            <a:r>
              <a:rPr lang="en-US" dirty="0"/>
              <a:t>:</a:t>
            </a:r>
            <a:r>
              <a:rPr lang="en-US" i="1" dirty="0"/>
              <a:t> </a:t>
            </a:r>
            <a:r>
              <a:rPr lang="en-US" dirty="0">
                <a:solidFill>
                  <a:srgbClr val="0070C0"/>
                </a:solidFill>
                <a:effectLst>
                  <a:outerShdw blurRad="38100" dist="38100" dir="2700000" algn="tl">
                    <a:srgbClr val="000000">
                      <a:alpha val="43137"/>
                    </a:srgbClr>
                  </a:outerShdw>
                </a:effectLst>
              </a:rPr>
              <a:t>[[</a:t>
            </a:r>
            <a:r>
              <a:rPr lang="en-US" i="1" dirty="0" err="1">
                <a:solidFill>
                  <a:srgbClr val="0070C0"/>
                </a:solidFill>
                <a:effectLst>
                  <a:outerShdw blurRad="38100" dist="38100" dir="2700000" algn="tl">
                    <a:srgbClr val="000000">
                      <a:alpha val="43137"/>
                    </a:srgbClr>
                  </a:outerShdw>
                </a:effectLst>
              </a:rPr>
              <a:t>M</a:t>
            </a:r>
            <a:r>
              <a:rPr lang="en-US" i="1" baseline="30000" dirty="0" err="1">
                <a:solidFill>
                  <a:srgbClr val="0070C0"/>
                </a:solidFill>
                <a:effectLst>
                  <a:outerShdw blurRad="38100" dist="38100" dir="2700000" algn="tl">
                    <a:srgbClr val="000000">
                      <a:alpha val="43137"/>
                    </a:srgbClr>
                  </a:outerShdw>
                </a:effectLst>
              </a:rPr>
              <a:t>s</a:t>
            </a:r>
            <a:r>
              <a:rPr lang="en-US" i="1" baseline="30000"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P</a:t>
            </a:r>
            <a:r>
              <a:rPr lang="en-US" dirty="0">
                <a:solidFill>
                  <a:srgbClr val="0070C0"/>
                </a:solidFill>
                <a:effectLst>
                  <a:outerShdw blurRad="38100" dist="38100" dir="2700000" algn="tl">
                    <a:srgbClr val="000000">
                      <a:alpha val="43137"/>
                    </a:srgbClr>
                  </a:outerShdw>
                </a:effectLst>
              </a:rPr>
              <a:t>]</a:t>
            </a:r>
            <a:r>
              <a:rPr lang="en-US" i="1" baseline="-25000" dirty="0" err="1">
                <a:solidFill>
                  <a:srgbClr val="0070C0"/>
                </a:solidFill>
                <a:effectLst>
                  <a:outerShdw blurRad="38100" dist="38100" dir="2700000" algn="tl">
                    <a:srgbClr val="000000">
                      <a:alpha val="43137"/>
                    </a:srgbClr>
                  </a:outerShdw>
                </a:effectLst>
              </a:rPr>
              <a:t>wt</a:t>
            </a:r>
            <a:r>
              <a:rPr lang="en-US" i="1" baseline="-25000"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a</a:t>
            </a:r>
            <a:r>
              <a:rPr lang="en-US"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latin typeface="Lucida Sans Unicode" panose="020B0602030504020204" pitchFamily="34" charset="0"/>
                <a:cs typeface="Lucida Sans Unicode" panose="020B0602030504020204" pitchFamily="34" charset="0"/>
              </a:rPr>
              <a:t>⊢</a:t>
            </a:r>
            <a:r>
              <a:rPr lang="en-US" i="1" baseline="-25000"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rPr>
              <a:t>[</a:t>
            </a:r>
            <a:r>
              <a:rPr lang="en-US" i="1" dirty="0" err="1">
                <a:solidFill>
                  <a:srgbClr val="0070C0"/>
                </a:solidFill>
                <a:effectLst>
                  <a:outerShdw blurRad="38100" dist="38100" dir="2700000" algn="tl">
                    <a:srgbClr val="000000">
                      <a:alpha val="43137"/>
                    </a:srgbClr>
                  </a:outerShdw>
                </a:effectLst>
              </a:rPr>
              <a:t>P</a:t>
            </a:r>
            <a:r>
              <a:rPr lang="en-US" i="1" baseline="-25000" dirty="0" err="1">
                <a:solidFill>
                  <a:srgbClr val="0070C0"/>
                </a:solidFill>
                <a:effectLst>
                  <a:outerShdw blurRad="38100" dist="38100" dir="2700000" algn="tl">
                    <a:srgbClr val="000000">
                      <a:alpha val="43137"/>
                    </a:srgbClr>
                  </a:outerShdw>
                </a:effectLst>
              </a:rPr>
              <a:t>wt</a:t>
            </a:r>
            <a:r>
              <a:rPr lang="en-US" i="1" dirty="0">
                <a:solidFill>
                  <a:srgbClr val="0070C0"/>
                </a:solidFill>
                <a:effectLst>
                  <a:outerShdw blurRad="38100" dist="38100" dir="2700000" algn="tl">
                    <a:srgbClr val="000000">
                      <a:alpha val="43137"/>
                    </a:srgbClr>
                  </a:outerShdw>
                </a:effectLst>
              </a:rPr>
              <a:t> a</a:t>
            </a:r>
            <a:r>
              <a:rPr lang="en-US" dirty="0">
                <a:solidFill>
                  <a:srgbClr val="0070C0"/>
                </a:solidFill>
                <a:effectLst>
                  <a:outerShdw blurRad="38100" dist="38100" dir="2700000" algn="tl">
                    <a:srgbClr val="000000">
                      <a:alpha val="43137"/>
                    </a:srgbClr>
                  </a:outerShdw>
                </a:effectLst>
              </a:rPr>
              <a:t>]</a:t>
            </a:r>
          </a:p>
          <a:p>
            <a:pPr lvl="1" hangingPunct="0">
              <a:spcBef>
                <a:spcPts val="600"/>
              </a:spcBef>
              <a:spcAft>
                <a:spcPts val="1800"/>
              </a:spcAft>
            </a:pPr>
            <a:r>
              <a:rPr lang="en-US" i="1" dirty="0"/>
              <a:t>A skillful surgeon is a surgeon</a:t>
            </a:r>
            <a:r>
              <a:rPr lang="en-US" dirty="0"/>
              <a:t>; </a:t>
            </a:r>
            <a:r>
              <a:rPr lang="en-US" i="1" dirty="0"/>
              <a:t>a wooden table is a table</a:t>
            </a:r>
          </a:p>
          <a:p>
            <a:pPr hangingPunct="0">
              <a:spcAft>
                <a:spcPts val="600"/>
              </a:spcAft>
            </a:pPr>
            <a:r>
              <a:rPr lang="en-US" i="1" dirty="0"/>
              <a:t>Privative </a:t>
            </a:r>
            <a:r>
              <a:rPr lang="en-US" i="1" dirty="0" err="1"/>
              <a:t>M</a:t>
            </a:r>
            <a:r>
              <a:rPr lang="en-US" i="1" baseline="30000" dirty="0" err="1"/>
              <a:t>p</a:t>
            </a:r>
            <a:r>
              <a:rPr lang="en-US" dirty="0"/>
              <a:t>:</a:t>
            </a:r>
            <a:r>
              <a:rPr lang="en-US" i="1" dirty="0"/>
              <a:t> </a:t>
            </a:r>
            <a:r>
              <a:rPr lang="en-US" dirty="0">
                <a:solidFill>
                  <a:srgbClr val="0070C0"/>
                </a:solidFill>
                <a:effectLst>
                  <a:outerShdw blurRad="38100" dist="38100" dir="2700000" algn="tl">
                    <a:srgbClr val="000000">
                      <a:alpha val="43137"/>
                    </a:srgbClr>
                  </a:outerShdw>
                </a:effectLst>
              </a:rPr>
              <a:t>[[</a:t>
            </a:r>
            <a:r>
              <a:rPr lang="en-US" i="1" dirty="0" err="1">
                <a:solidFill>
                  <a:srgbClr val="0070C0"/>
                </a:solidFill>
                <a:effectLst>
                  <a:outerShdw blurRad="38100" dist="38100" dir="2700000" algn="tl">
                    <a:srgbClr val="000000">
                      <a:alpha val="43137"/>
                    </a:srgbClr>
                  </a:outerShdw>
                </a:effectLst>
              </a:rPr>
              <a:t>M</a:t>
            </a:r>
            <a:r>
              <a:rPr lang="en-US" i="1" baseline="30000" dirty="0" err="1">
                <a:solidFill>
                  <a:srgbClr val="0070C0"/>
                </a:solidFill>
                <a:effectLst>
                  <a:outerShdw blurRad="38100" dist="38100" dir="2700000" algn="tl">
                    <a:srgbClr val="000000">
                      <a:alpha val="43137"/>
                    </a:srgbClr>
                  </a:outerShdw>
                </a:effectLst>
              </a:rPr>
              <a:t>p</a:t>
            </a:r>
            <a:r>
              <a:rPr lang="en-US" i="1" baseline="30000"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P</a:t>
            </a:r>
            <a:r>
              <a:rPr lang="en-US" dirty="0">
                <a:solidFill>
                  <a:srgbClr val="0070C0"/>
                </a:solidFill>
                <a:effectLst>
                  <a:outerShdw blurRad="38100" dist="38100" dir="2700000" algn="tl">
                    <a:srgbClr val="000000">
                      <a:alpha val="43137"/>
                    </a:srgbClr>
                  </a:outerShdw>
                </a:effectLst>
              </a:rPr>
              <a:t>]</a:t>
            </a:r>
            <a:r>
              <a:rPr lang="en-US" i="1" baseline="-25000" dirty="0" err="1">
                <a:solidFill>
                  <a:srgbClr val="0070C0"/>
                </a:solidFill>
                <a:effectLst>
                  <a:outerShdw blurRad="38100" dist="38100" dir="2700000" algn="tl">
                    <a:srgbClr val="000000">
                      <a:alpha val="43137"/>
                    </a:srgbClr>
                  </a:outerShdw>
                </a:effectLst>
              </a:rPr>
              <a:t>wt</a:t>
            </a:r>
            <a:r>
              <a:rPr lang="en-US" i="1" baseline="-25000"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a</a:t>
            </a:r>
            <a:r>
              <a:rPr lang="en-US"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latin typeface="Lucida Sans Unicode" panose="020B0602030504020204" pitchFamily="34" charset="0"/>
                <a:cs typeface="Lucida Sans Unicode" panose="020B0602030504020204" pitchFamily="34" charset="0"/>
              </a:rPr>
              <a:t>⊢</a:t>
            </a:r>
            <a:r>
              <a:rPr lang="en-US" i="1" baseline="-25000"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rPr>
              <a:t>[</a:t>
            </a:r>
            <a:r>
              <a:rPr lang="en-US" i="1" dirty="0">
                <a:solidFill>
                  <a:srgbClr val="0070C0"/>
                </a:solidFill>
                <a:effectLst>
                  <a:outerShdw blurRad="38100" dist="38100" dir="2700000" algn="tl">
                    <a:srgbClr val="000000">
                      <a:alpha val="43137"/>
                    </a:srgbClr>
                  </a:outerShdw>
                </a:effectLst>
              </a:rPr>
              <a:t>non</a:t>
            </a:r>
            <a:r>
              <a:rPr lang="en-US" dirty="0">
                <a:solidFill>
                  <a:srgbClr val="0070C0"/>
                </a:solidFill>
                <a:effectLst>
                  <a:outerShdw blurRad="38100" dist="38100" dir="2700000" algn="tl">
                    <a:srgbClr val="000000">
                      <a:alpha val="43137"/>
                    </a:srgbClr>
                  </a:outerShdw>
                </a:effectLst>
              </a:rPr>
              <a:t>-</a:t>
            </a:r>
            <a:r>
              <a:rPr lang="en-US" i="1" dirty="0" err="1">
                <a:solidFill>
                  <a:srgbClr val="0070C0"/>
                </a:solidFill>
                <a:effectLst>
                  <a:outerShdw blurRad="38100" dist="38100" dir="2700000" algn="tl">
                    <a:srgbClr val="000000">
                      <a:alpha val="43137"/>
                    </a:srgbClr>
                  </a:outerShdw>
                </a:effectLst>
              </a:rPr>
              <a:t>P</a:t>
            </a:r>
            <a:r>
              <a:rPr lang="en-US" i="1" baseline="-25000" dirty="0" err="1">
                <a:solidFill>
                  <a:srgbClr val="0070C0"/>
                </a:solidFill>
                <a:effectLst>
                  <a:outerShdw blurRad="38100" dist="38100" dir="2700000" algn="tl">
                    <a:srgbClr val="000000">
                      <a:alpha val="43137"/>
                    </a:srgbClr>
                  </a:outerShdw>
                </a:effectLst>
              </a:rPr>
              <a:t>wt</a:t>
            </a:r>
            <a:r>
              <a:rPr lang="en-US" i="1" dirty="0">
                <a:solidFill>
                  <a:srgbClr val="0070C0"/>
                </a:solidFill>
                <a:effectLst>
                  <a:outerShdw blurRad="38100" dist="38100" dir="2700000" algn="tl">
                    <a:srgbClr val="000000">
                      <a:alpha val="43137"/>
                    </a:srgbClr>
                  </a:outerShdw>
                </a:effectLst>
              </a:rPr>
              <a:t> a</a:t>
            </a:r>
            <a:r>
              <a:rPr lang="en-US" dirty="0">
                <a:solidFill>
                  <a:srgbClr val="0070C0"/>
                </a:solidFill>
                <a:effectLst>
                  <a:outerShdw blurRad="38100" dist="38100" dir="2700000" algn="tl">
                    <a:srgbClr val="000000">
                      <a:alpha val="43137"/>
                    </a:srgbClr>
                  </a:outerShdw>
                </a:effectLst>
              </a:rPr>
              <a:t>]</a:t>
            </a:r>
          </a:p>
          <a:p>
            <a:pPr lvl="1" hangingPunct="0">
              <a:spcBef>
                <a:spcPts val="600"/>
              </a:spcBef>
              <a:spcAft>
                <a:spcPts val="1800"/>
              </a:spcAft>
            </a:pPr>
            <a:r>
              <a:rPr lang="en-US" i="1" dirty="0"/>
              <a:t>A forged banknote is a non-banknote</a:t>
            </a:r>
            <a:r>
              <a:rPr lang="en-US" dirty="0"/>
              <a:t>; </a:t>
            </a:r>
            <a:r>
              <a:rPr lang="en-US" i="1" dirty="0"/>
              <a:t>a wooden horse is a non-horse</a:t>
            </a:r>
          </a:p>
          <a:p>
            <a:pPr hangingPunct="0">
              <a:spcBef>
                <a:spcPts val="600"/>
              </a:spcBef>
              <a:spcAft>
                <a:spcPts val="600"/>
              </a:spcAft>
            </a:pPr>
            <a:r>
              <a:rPr lang="en-US" dirty="0"/>
              <a:t>To define these modifiers rigorously, we apply the method of </a:t>
            </a:r>
            <a:r>
              <a:rPr lang="en-US" i="1" dirty="0" err="1">
                <a:solidFill>
                  <a:srgbClr val="0070C0"/>
                </a:solidFill>
                <a:effectLst>
                  <a:outerShdw blurRad="38100" dist="38100" dir="2700000" algn="tl">
                    <a:srgbClr val="000000">
                      <a:alpha val="43137"/>
                    </a:srgbClr>
                  </a:outerShdw>
                </a:effectLst>
              </a:rPr>
              <a:t>intensional</a:t>
            </a:r>
            <a:r>
              <a:rPr lang="en-US" i="1" dirty="0">
                <a:solidFill>
                  <a:srgbClr val="0070C0"/>
                </a:solidFill>
                <a:effectLst>
                  <a:outerShdw blurRad="38100" dist="38100" dir="2700000" algn="tl">
                    <a:srgbClr val="000000">
                      <a:alpha val="43137"/>
                    </a:srgbClr>
                  </a:outerShdw>
                </a:effectLst>
              </a:rPr>
              <a:t> essentialism</a:t>
            </a:r>
          </a:p>
          <a:p>
            <a:pPr lvl="1" hangingPunct="0">
              <a:spcBef>
                <a:spcPts val="600"/>
              </a:spcBef>
              <a:spcAft>
                <a:spcPts val="600"/>
              </a:spcAft>
            </a:pPr>
            <a:r>
              <a:rPr lang="en-US" i="1" dirty="0"/>
              <a:t>Contra </a:t>
            </a:r>
            <a:r>
              <a:rPr lang="en-US" i="1" dirty="0">
                <a:solidFill>
                  <a:srgbClr val="0070C0"/>
                </a:solidFill>
                <a:effectLst>
                  <a:outerShdw blurRad="38100" dist="38100" dir="2700000" algn="tl">
                    <a:srgbClr val="000000">
                      <a:alpha val="43137"/>
                    </a:srgbClr>
                  </a:outerShdw>
                </a:effectLst>
              </a:rPr>
              <a:t>individual anti-essentialism</a:t>
            </a:r>
            <a:r>
              <a:rPr lang="en-US" dirty="0"/>
              <a:t>: individuals </a:t>
            </a:r>
            <a:r>
              <a:rPr lang="en-US" b="1" i="1" dirty="0"/>
              <a:t>do not have</a:t>
            </a:r>
            <a:r>
              <a:rPr lang="en-US" dirty="0"/>
              <a:t> any non-trivial empirical property necessarily, merely contingently </a:t>
            </a:r>
            <a:endParaRPr lang="en-US" i="1" dirty="0"/>
          </a:p>
          <a:p>
            <a:pPr hangingPunct="0">
              <a:spcBef>
                <a:spcPts val="600"/>
              </a:spcBef>
              <a:spcAft>
                <a:spcPts val="600"/>
              </a:spcAft>
            </a:pPr>
            <a:r>
              <a:rPr lang="es-MX" dirty="0"/>
              <a:t>Every property we countenance has a host of other properties </a:t>
            </a:r>
            <a:r>
              <a:rPr lang="es-MX" i="1" dirty="0">
                <a:effectLst>
                  <a:outerShdw blurRad="38100" dist="38100" dir="2700000" algn="tl">
                    <a:srgbClr val="000000">
                      <a:alpha val="43137"/>
                    </a:srgbClr>
                  </a:outerShdw>
                </a:effectLst>
              </a:rPr>
              <a:t>necessarily</a:t>
            </a:r>
            <a:r>
              <a:rPr lang="es-MX" dirty="0"/>
              <a:t> associated with it. </a:t>
            </a:r>
          </a:p>
          <a:p>
            <a:pPr lvl="1" hangingPunct="0">
              <a:spcBef>
                <a:spcPts val="600"/>
              </a:spcBef>
              <a:spcAft>
                <a:spcPts val="600"/>
              </a:spcAft>
            </a:pPr>
            <a:r>
              <a:rPr lang="es-MX" dirty="0"/>
              <a:t>For instance, the property of being a bachelor is associated with the properties of being a man, being unmarried, and many others. </a:t>
            </a:r>
          </a:p>
          <a:p>
            <a:pPr lvl="1" hangingPunct="0">
              <a:spcBef>
                <a:spcPts val="600"/>
              </a:spcBef>
              <a:spcAft>
                <a:spcPts val="600"/>
              </a:spcAft>
            </a:pPr>
            <a:r>
              <a:rPr lang="es-MX" dirty="0"/>
              <a:t>Necessarily, if </a:t>
            </a:r>
            <a:r>
              <a:rPr lang="es-MX" i="1" dirty="0"/>
              <a:t>a </a:t>
            </a:r>
            <a:r>
              <a:rPr lang="es-MX" dirty="0"/>
              <a:t>happens to be a bachelor then </a:t>
            </a:r>
            <a:r>
              <a:rPr lang="es-MX" i="1" dirty="0"/>
              <a:t>a </a:t>
            </a:r>
            <a:r>
              <a:rPr lang="es-MX" dirty="0"/>
              <a:t>is a man and </a:t>
            </a:r>
            <a:r>
              <a:rPr lang="es-MX" i="1" dirty="0"/>
              <a:t>a </a:t>
            </a:r>
            <a:r>
              <a:rPr lang="es-MX" dirty="0"/>
              <a:t>is unmarried. </a:t>
            </a:r>
          </a:p>
          <a:p>
            <a:pPr hangingPunct="0">
              <a:spcBef>
                <a:spcPts val="600"/>
              </a:spcBef>
              <a:spcAft>
                <a:spcPts val="600"/>
              </a:spcAft>
            </a:pPr>
            <a:r>
              <a:rPr lang="es-MX" dirty="0"/>
              <a:t>We call these adjacent properties </a:t>
            </a:r>
            <a:r>
              <a:rPr lang="es-MX" i="1" dirty="0"/>
              <a:t>requisites </a:t>
            </a:r>
            <a:r>
              <a:rPr lang="es-MX" dirty="0"/>
              <a:t>of a given property.</a:t>
            </a:r>
            <a:endParaRPr lang="en-US" i="1" dirty="0"/>
          </a:p>
          <a:p>
            <a:pPr hangingPunct="0">
              <a:spcBef>
                <a:spcPts val="600"/>
              </a:spcBef>
              <a:spcAft>
                <a:spcPts val="1800"/>
              </a:spcAft>
            </a:pPr>
            <a:endParaRPr lang="cs-CZ" i="1" dirty="0"/>
          </a:p>
        </p:txBody>
      </p:sp>
      <p:sp>
        <p:nvSpPr>
          <p:cNvPr id="4" name="Zástupný symbol pro číslo snímku 3">
            <a:extLst>
              <a:ext uri="{FF2B5EF4-FFF2-40B4-BE49-F238E27FC236}">
                <a16:creationId xmlns:a16="http://schemas.microsoft.com/office/drawing/2014/main" id="{CD4C1F39-25AE-4629-999A-33350A57FB75}"/>
              </a:ext>
            </a:extLst>
          </p:cNvPr>
          <p:cNvSpPr>
            <a:spLocks noGrp="1"/>
          </p:cNvSpPr>
          <p:nvPr>
            <p:ph type="sldNum" sz="quarter" idx="12"/>
          </p:nvPr>
        </p:nvSpPr>
        <p:spPr/>
        <p:txBody>
          <a:bodyPr/>
          <a:lstStyle/>
          <a:p>
            <a:fld id="{56891686-6FB8-4ABB-B148-7793B68052E3}" type="slidenum">
              <a:rPr lang="cs-CZ" smtClean="0"/>
              <a:t>17</a:t>
            </a:fld>
            <a:endParaRPr lang="cs-CZ"/>
          </a:p>
        </p:txBody>
      </p:sp>
    </p:spTree>
    <p:extLst>
      <p:ext uri="{BB962C8B-B14F-4D97-AF65-F5344CB8AC3E}">
        <p14:creationId xmlns:p14="http://schemas.microsoft.com/office/powerpoint/2010/main" val="18421245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D4BC8-9ED6-4300-976A-6BBA9077A035}"/>
              </a:ext>
            </a:extLst>
          </p:cNvPr>
          <p:cNvSpPr>
            <a:spLocks noGrp="1"/>
          </p:cNvSpPr>
          <p:nvPr>
            <p:ph type="title"/>
          </p:nvPr>
        </p:nvSpPr>
        <p:spPr>
          <a:xfrm>
            <a:off x="838200" y="365125"/>
            <a:ext cx="10515600" cy="625475"/>
          </a:xfrm>
        </p:spPr>
        <p:txBody>
          <a:bodyPr>
            <a:normAutofit fontScale="90000"/>
          </a:bodyPr>
          <a:lstStyle/>
          <a:p>
            <a:r>
              <a:rPr lang="en-US" dirty="0" err="1"/>
              <a:t>subsective</a:t>
            </a:r>
            <a:r>
              <a:rPr lang="en-US" dirty="0"/>
              <a:t> vs. privative, definition</a:t>
            </a:r>
            <a:endParaRPr lang="cs-CZ" dirty="0"/>
          </a:p>
        </p:txBody>
      </p:sp>
      <p:sp>
        <p:nvSpPr>
          <p:cNvPr id="3" name="Zástupný obsah 2">
            <a:extLst>
              <a:ext uri="{FF2B5EF4-FFF2-40B4-BE49-F238E27FC236}">
                <a16:creationId xmlns:a16="http://schemas.microsoft.com/office/drawing/2014/main" id="{AB16A0E0-C7B9-43E6-90D0-1BC935F7BA52}"/>
              </a:ext>
            </a:extLst>
          </p:cNvPr>
          <p:cNvSpPr>
            <a:spLocks noGrp="1"/>
          </p:cNvSpPr>
          <p:nvPr>
            <p:ph idx="1"/>
          </p:nvPr>
        </p:nvSpPr>
        <p:spPr>
          <a:xfrm>
            <a:off x="649357" y="1257299"/>
            <a:ext cx="10986052" cy="5355535"/>
          </a:xfrm>
        </p:spPr>
        <p:txBody>
          <a:bodyPr>
            <a:normAutofit fontScale="92500" lnSpcReduction="10000"/>
          </a:bodyPr>
          <a:lstStyle/>
          <a:p>
            <a:pPr marL="0" indent="0">
              <a:buNone/>
            </a:pPr>
            <a:r>
              <a:rPr lang="es-MX" b="1" dirty="0"/>
              <a:t>Definition (</a:t>
            </a:r>
            <a:r>
              <a:rPr lang="es-MX" i="1" dirty="0"/>
              <a:t>requisite relation between </a:t>
            </a:r>
            <a:r>
              <a:rPr lang="es-MX" i="1" dirty="0">
                <a:sym typeface="Symbol" panose="05050102010706020507" pitchFamily="18" charset="2"/>
              </a:rPr>
              <a:t></a:t>
            </a:r>
            <a:r>
              <a:rPr lang="es-MX" i="1" dirty="0"/>
              <a:t>-properties</a:t>
            </a:r>
            <a:r>
              <a:rPr lang="es-MX" b="1" dirty="0"/>
              <a:t>).</a:t>
            </a:r>
            <a:r>
              <a:rPr lang="es-MX" dirty="0"/>
              <a:t> Let </a:t>
            </a:r>
            <a:r>
              <a:rPr lang="es-MX" i="1" dirty="0"/>
              <a:t>P</a:t>
            </a:r>
            <a:r>
              <a:rPr lang="es-MX" dirty="0"/>
              <a:t>,</a:t>
            </a:r>
            <a:r>
              <a:rPr lang="es-MX" i="1" dirty="0"/>
              <a:t> Q </a:t>
            </a:r>
            <a:r>
              <a:rPr lang="es-MX" dirty="0"/>
              <a:t>be constructions</a:t>
            </a:r>
            <a:r>
              <a:rPr lang="es-MX" i="1" dirty="0"/>
              <a:t> </a:t>
            </a:r>
            <a:r>
              <a:rPr lang="es-MX" dirty="0"/>
              <a:t>of individual properties; </a:t>
            </a:r>
            <a:r>
              <a:rPr lang="es-MX" i="1" dirty="0"/>
              <a:t>P</a:t>
            </a:r>
            <a:r>
              <a:rPr lang="es-MX" dirty="0"/>
              <a:t>,</a:t>
            </a:r>
            <a:r>
              <a:rPr lang="es-MX" i="1" dirty="0"/>
              <a:t> Q</a:t>
            </a:r>
            <a:r>
              <a:rPr lang="es-MX" dirty="0"/>
              <a:t>/</a:t>
            </a:r>
            <a:r>
              <a:rPr lang="es-MX" dirty="0">
                <a:sym typeface="Symbol" panose="05050102010706020507" pitchFamily="18" charset="2"/>
              </a:rPr>
              <a:t></a:t>
            </a:r>
            <a:r>
              <a:rPr lang="es-MX" i="1" baseline="-25000" dirty="0"/>
              <a:t>n</a:t>
            </a:r>
            <a:r>
              <a:rPr lang="es-MX" i="1" dirty="0"/>
              <a:t> </a:t>
            </a:r>
            <a:r>
              <a:rPr lang="es-MX" dirty="0">
                <a:sym typeface="Symbol" panose="05050102010706020507" pitchFamily="18" charset="2"/>
              </a:rPr>
              <a:t></a:t>
            </a:r>
            <a:r>
              <a:rPr lang="es-MX" dirty="0"/>
              <a:t> (</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 </a:t>
            </a:r>
            <a:r>
              <a:rPr lang="es-MX" i="1" dirty="0"/>
              <a:t>x </a:t>
            </a:r>
            <a:r>
              <a:rPr lang="es-MX" dirty="0">
                <a:sym typeface="Symbol" panose="05050102010706020507" pitchFamily="18" charset="2"/>
              </a:rPr>
              <a:t></a:t>
            </a:r>
            <a:r>
              <a:rPr lang="es-MX" dirty="0"/>
              <a:t> </a:t>
            </a:r>
            <a:r>
              <a:rPr lang="es-MX" dirty="0">
                <a:sym typeface="Symbol" panose="05050102010706020507" pitchFamily="18" charset="2"/>
              </a:rPr>
              <a:t></a:t>
            </a:r>
            <a:r>
              <a:rPr lang="es-MX" dirty="0"/>
              <a:t>. Then</a:t>
            </a:r>
            <a:endParaRPr lang="cs-CZ" dirty="0"/>
          </a:p>
          <a:p>
            <a:pPr marL="0" indent="0">
              <a:buNone/>
            </a:pPr>
            <a:r>
              <a:rPr lang="es-MX" dirty="0">
                <a:solidFill>
                  <a:srgbClr val="0070C0"/>
                </a:solidFill>
              </a:rPr>
              <a:t>[</a:t>
            </a:r>
            <a:r>
              <a:rPr lang="es-MX" baseline="30000" dirty="0">
                <a:solidFill>
                  <a:srgbClr val="0070C0"/>
                </a:solidFill>
              </a:rPr>
              <a:t>0</a:t>
            </a:r>
            <a:r>
              <a:rPr lang="es-MX" i="1" dirty="0">
                <a:solidFill>
                  <a:srgbClr val="0070C0"/>
                </a:solidFill>
              </a:rPr>
              <a:t>Req Q P</a:t>
            </a:r>
            <a:r>
              <a:rPr lang="es-MX" dirty="0">
                <a:solidFill>
                  <a:srgbClr val="0070C0"/>
                </a:solidFill>
              </a:rPr>
              <a:t>] =</a:t>
            </a:r>
            <a:r>
              <a:rPr lang="es-MX" baseline="-25000" dirty="0">
                <a:solidFill>
                  <a:srgbClr val="0070C0"/>
                </a:solidFill>
              </a:rPr>
              <a:t>df </a:t>
            </a:r>
            <a:r>
              <a:rPr lang="es-MX" dirty="0">
                <a:solidFill>
                  <a:srgbClr val="0070C0"/>
                </a:solidFill>
                <a:sym typeface="Symbol" panose="05050102010706020507" pitchFamily="18" charset="2"/>
              </a:rPr>
              <a:t></a:t>
            </a:r>
            <a:r>
              <a:rPr lang="es-MX" i="1" dirty="0">
                <a:solidFill>
                  <a:srgbClr val="0070C0"/>
                </a:solidFill>
              </a:rPr>
              <a:t>w</a:t>
            </a:r>
            <a:r>
              <a:rPr lang="es-MX" dirty="0">
                <a:solidFill>
                  <a:srgbClr val="0070C0"/>
                </a:solidFill>
                <a:sym typeface="Symbol" panose="05050102010706020507" pitchFamily="18" charset="2"/>
              </a:rPr>
              <a:t></a:t>
            </a:r>
            <a:r>
              <a:rPr lang="es-MX" i="1" dirty="0">
                <a:solidFill>
                  <a:srgbClr val="0070C0"/>
                </a:solidFill>
              </a:rPr>
              <a:t>t </a:t>
            </a:r>
            <a:r>
              <a:rPr lang="es-MX" dirty="0">
                <a:solidFill>
                  <a:srgbClr val="0070C0"/>
                </a:solidFill>
              </a:rPr>
              <a:t>[</a:t>
            </a:r>
            <a:r>
              <a:rPr lang="es-MX" dirty="0">
                <a:solidFill>
                  <a:srgbClr val="0070C0"/>
                </a:solidFill>
                <a:sym typeface="Symbol" panose="05050102010706020507" pitchFamily="18" charset="2"/>
              </a:rPr>
              <a:t></a:t>
            </a:r>
            <a:r>
              <a:rPr lang="es-MX" i="1" dirty="0">
                <a:solidFill>
                  <a:srgbClr val="0070C0"/>
                </a:solidFill>
              </a:rPr>
              <a:t>x </a:t>
            </a:r>
            <a:r>
              <a:rPr lang="es-MX" dirty="0">
                <a:solidFill>
                  <a:srgbClr val="0070C0"/>
                </a:solidFill>
              </a:rPr>
              <a:t>[[</a:t>
            </a:r>
            <a:r>
              <a:rPr lang="es-MX" baseline="30000" dirty="0">
                <a:solidFill>
                  <a:srgbClr val="0070C0"/>
                </a:solidFill>
              </a:rPr>
              <a:t>0</a:t>
            </a:r>
            <a:r>
              <a:rPr lang="es-MX" i="1" dirty="0">
                <a:solidFill>
                  <a:srgbClr val="0070C0"/>
                </a:solidFill>
              </a:rPr>
              <a:t>True</a:t>
            </a:r>
            <a:r>
              <a:rPr lang="es-MX" i="1" baseline="-25000" dirty="0">
                <a:solidFill>
                  <a:srgbClr val="0070C0"/>
                </a:solidFill>
              </a:rPr>
              <a:t>wt </a:t>
            </a:r>
            <a:r>
              <a:rPr lang="es-MX" dirty="0">
                <a:solidFill>
                  <a:srgbClr val="0070C0"/>
                </a:solidFill>
                <a:sym typeface="Symbol" panose="05050102010706020507" pitchFamily="18" charset="2"/>
              </a:rPr>
              <a:t></a:t>
            </a:r>
            <a:r>
              <a:rPr lang="es-MX" i="1" dirty="0">
                <a:solidFill>
                  <a:srgbClr val="0070C0"/>
                </a:solidFill>
              </a:rPr>
              <a:t>w</a:t>
            </a:r>
            <a:r>
              <a:rPr lang="es-MX" dirty="0">
                <a:solidFill>
                  <a:srgbClr val="0070C0"/>
                </a:solidFill>
                <a:sym typeface="Symbol" panose="05050102010706020507" pitchFamily="18" charset="2"/>
              </a:rPr>
              <a:t></a:t>
            </a:r>
            <a:r>
              <a:rPr lang="es-MX" i="1" dirty="0">
                <a:solidFill>
                  <a:srgbClr val="0070C0"/>
                </a:solidFill>
              </a:rPr>
              <a:t>t</a:t>
            </a:r>
            <a:r>
              <a:rPr lang="es-MX" dirty="0">
                <a:solidFill>
                  <a:srgbClr val="0070C0"/>
                </a:solidFill>
              </a:rPr>
              <a:t> [</a:t>
            </a:r>
            <a:r>
              <a:rPr lang="es-MX" i="1" dirty="0">
                <a:solidFill>
                  <a:srgbClr val="0070C0"/>
                </a:solidFill>
              </a:rPr>
              <a:t>P</a:t>
            </a:r>
            <a:r>
              <a:rPr lang="es-MX" i="1" baseline="-25000" dirty="0">
                <a:solidFill>
                  <a:srgbClr val="0070C0"/>
                </a:solidFill>
              </a:rPr>
              <a:t>wt </a:t>
            </a:r>
            <a:r>
              <a:rPr lang="es-MX" i="1" dirty="0">
                <a:solidFill>
                  <a:srgbClr val="0070C0"/>
                </a:solidFill>
              </a:rPr>
              <a:t>x</a:t>
            </a:r>
            <a:r>
              <a:rPr lang="es-MX" dirty="0">
                <a:solidFill>
                  <a:srgbClr val="0070C0"/>
                </a:solidFill>
              </a:rPr>
              <a:t>]] </a:t>
            </a:r>
            <a:r>
              <a:rPr lang="es-MX" dirty="0">
                <a:solidFill>
                  <a:srgbClr val="0070C0"/>
                </a:solidFill>
                <a:sym typeface="Symbol" panose="05050102010706020507" pitchFamily="18" charset="2"/>
              </a:rPr>
              <a:t></a:t>
            </a:r>
            <a:r>
              <a:rPr lang="es-MX" dirty="0">
                <a:solidFill>
                  <a:srgbClr val="0070C0"/>
                </a:solidFill>
              </a:rPr>
              <a:t> [</a:t>
            </a:r>
            <a:r>
              <a:rPr lang="es-MX" baseline="30000" dirty="0">
                <a:solidFill>
                  <a:srgbClr val="0070C0"/>
                </a:solidFill>
              </a:rPr>
              <a:t>0</a:t>
            </a:r>
            <a:r>
              <a:rPr lang="es-MX" i="1" dirty="0">
                <a:solidFill>
                  <a:srgbClr val="0070C0"/>
                </a:solidFill>
              </a:rPr>
              <a:t>True</a:t>
            </a:r>
            <a:r>
              <a:rPr lang="es-MX" i="1" baseline="-25000" dirty="0">
                <a:solidFill>
                  <a:srgbClr val="0070C0"/>
                </a:solidFill>
              </a:rPr>
              <a:t>wt </a:t>
            </a:r>
            <a:r>
              <a:rPr lang="es-MX" dirty="0">
                <a:solidFill>
                  <a:srgbClr val="0070C0"/>
                </a:solidFill>
                <a:sym typeface="Symbol" panose="05050102010706020507" pitchFamily="18" charset="2"/>
              </a:rPr>
              <a:t></a:t>
            </a:r>
            <a:r>
              <a:rPr lang="es-MX" i="1" dirty="0">
                <a:solidFill>
                  <a:srgbClr val="0070C0"/>
                </a:solidFill>
              </a:rPr>
              <a:t>w</a:t>
            </a:r>
            <a:r>
              <a:rPr lang="es-MX" dirty="0">
                <a:solidFill>
                  <a:srgbClr val="0070C0"/>
                </a:solidFill>
                <a:sym typeface="Symbol" panose="05050102010706020507" pitchFamily="18" charset="2"/>
              </a:rPr>
              <a:t></a:t>
            </a:r>
            <a:r>
              <a:rPr lang="es-MX" i="1" dirty="0">
                <a:solidFill>
                  <a:srgbClr val="0070C0"/>
                </a:solidFill>
              </a:rPr>
              <a:t>t</a:t>
            </a:r>
            <a:r>
              <a:rPr lang="es-MX" dirty="0">
                <a:solidFill>
                  <a:srgbClr val="0070C0"/>
                </a:solidFill>
              </a:rPr>
              <a:t> [</a:t>
            </a:r>
            <a:r>
              <a:rPr lang="es-MX" i="1" dirty="0">
                <a:solidFill>
                  <a:srgbClr val="0070C0"/>
                </a:solidFill>
              </a:rPr>
              <a:t>Q</a:t>
            </a:r>
            <a:r>
              <a:rPr lang="es-MX" i="1" baseline="-25000" dirty="0">
                <a:solidFill>
                  <a:srgbClr val="0070C0"/>
                </a:solidFill>
              </a:rPr>
              <a:t>wt </a:t>
            </a:r>
            <a:r>
              <a:rPr lang="es-MX" i="1" dirty="0">
                <a:solidFill>
                  <a:srgbClr val="0070C0"/>
                </a:solidFill>
              </a:rPr>
              <a:t>x</a:t>
            </a:r>
            <a:r>
              <a:rPr lang="es-MX" dirty="0">
                <a:solidFill>
                  <a:srgbClr val="0070C0"/>
                </a:solidFill>
              </a:rPr>
              <a:t>]]]]</a:t>
            </a:r>
          </a:p>
          <a:p>
            <a:r>
              <a:rPr lang="es-MX" dirty="0"/>
              <a:t>Our essentialism is based on the idea that since no purely contingent property can be essential of any individual, </a:t>
            </a:r>
            <a:r>
              <a:rPr lang="es-MX" i="1" dirty="0">
                <a:effectLst>
                  <a:outerShdw blurRad="38100" dist="38100" dir="2700000" algn="tl">
                    <a:srgbClr val="000000">
                      <a:alpha val="43137"/>
                    </a:srgbClr>
                  </a:outerShdw>
                </a:effectLst>
              </a:rPr>
              <a:t>essences are borne by intensions</a:t>
            </a:r>
            <a:r>
              <a:rPr lang="es-MX" dirty="0"/>
              <a:t> rather than by individuals exemplifying intensions</a:t>
            </a:r>
          </a:p>
          <a:p>
            <a:r>
              <a:rPr lang="es-MX" dirty="0"/>
              <a:t>That a property </a:t>
            </a:r>
            <a:r>
              <a:rPr lang="es-MX" i="1" dirty="0"/>
              <a:t>P </a:t>
            </a:r>
            <a:r>
              <a:rPr lang="es-MX" dirty="0"/>
              <a:t>has an essence means that a relation-in-extension obtains </a:t>
            </a:r>
            <a:r>
              <a:rPr lang="es-MX" i="1" dirty="0"/>
              <a:t>a priori</a:t>
            </a:r>
            <a:r>
              <a:rPr lang="es-MX" dirty="0"/>
              <a:t> between the property </a:t>
            </a:r>
            <a:r>
              <a:rPr lang="es-MX" i="1" dirty="0"/>
              <a:t>P </a:t>
            </a:r>
            <a:r>
              <a:rPr lang="es-MX" dirty="0"/>
              <a:t>and a set </a:t>
            </a:r>
            <a:r>
              <a:rPr lang="es-MX" i="1" dirty="0"/>
              <a:t>Ess </a:t>
            </a:r>
            <a:r>
              <a:rPr lang="es-MX" dirty="0"/>
              <a:t>of the requisites of </a:t>
            </a:r>
            <a:r>
              <a:rPr lang="es-MX" i="1" dirty="0"/>
              <a:t>P</a:t>
            </a:r>
          </a:p>
          <a:p>
            <a:pPr marL="0" indent="0">
              <a:buNone/>
            </a:pPr>
            <a:r>
              <a:rPr lang="es-MX" b="1" dirty="0"/>
              <a:t>Definition </a:t>
            </a:r>
            <a:r>
              <a:rPr lang="es-MX" dirty="0"/>
              <a:t>(</a:t>
            </a:r>
            <a:r>
              <a:rPr lang="es-MX" i="1" dirty="0"/>
              <a:t>essence of a property</a:t>
            </a:r>
            <a:r>
              <a:rPr lang="es-MX" dirty="0"/>
              <a:t>). Let </a:t>
            </a:r>
            <a:r>
              <a:rPr lang="es-MX" i="1" dirty="0"/>
              <a:t>p</a:t>
            </a:r>
            <a:r>
              <a:rPr lang="es-MX" dirty="0"/>
              <a:t>, </a:t>
            </a:r>
            <a:r>
              <a:rPr lang="es-MX" i="1" dirty="0"/>
              <a:t>q </a:t>
            </a:r>
            <a:r>
              <a:rPr lang="es-MX" dirty="0">
                <a:sym typeface="Symbol" panose="05050102010706020507" pitchFamily="18" charset="2"/>
              </a:rPr>
              <a:t></a:t>
            </a:r>
            <a:r>
              <a:rPr lang="es-MX" dirty="0"/>
              <a:t> (</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 be constructions of individual properties, and let </a:t>
            </a:r>
            <a:r>
              <a:rPr lang="es-MX" i="1" dirty="0"/>
              <a:t>Ess</a:t>
            </a:r>
            <a:r>
              <a:rPr lang="es-MX" dirty="0"/>
              <a:t>/((</a:t>
            </a:r>
            <a:r>
              <a:rPr lang="es-MX" dirty="0">
                <a:sym typeface="Symbol" panose="05050102010706020507" pitchFamily="18" charset="2"/>
              </a:rPr>
              <a:t></a:t>
            </a:r>
            <a:r>
              <a:rPr lang="es-MX" dirty="0"/>
              <a:t>(</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 be a function assigning to a given property </a:t>
            </a:r>
            <a:r>
              <a:rPr lang="es-MX" i="1" dirty="0"/>
              <a:t>p </a:t>
            </a:r>
            <a:r>
              <a:rPr lang="es-MX" dirty="0"/>
              <a:t>the set of its requisites defined as </a:t>
            </a:r>
            <a:r>
              <a:rPr lang="es-MX" baseline="30000" dirty="0"/>
              <a:t>0</a:t>
            </a:r>
            <a:r>
              <a:rPr lang="es-MX" i="1" dirty="0"/>
              <a:t>Ess </a:t>
            </a:r>
            <a:r>
              <a:rPr lang="es-MX" dirty="0"/>
              <a:t>= </a:t>
            </a:r>
            <a:r>
              <a:rPr lang="es-MX" dirty="0">
                <a:sym typeface="Symbol" panose="05050102010706020507" pitchFamily="18" charset="2"/>
              </a:rPr>
              <a:t></a:t>
            </a:r>
            <a:r>
              <a:rPr lang="es-MX" i="1" dirty="0"/>
              <a:t>p</a:t>
            </a:r>
            <a:r>
              <a:rPr lang="es-MX" dirty="0">
                <a:sym typeface="Symbol" panose="05050102010706020507" pitchFamily="18" charset="2"/>
              </a:rPr>
              <a:t></a:t>
            </a:r>
            <a:r>
              <a:rPr lang="es-MX" i="1" dirty="0"/>
              <a:t>q </a:t>
            </a:r>
            <a:r>
              <a:rPr lang="es-MX" dirty="0"/>
              <a:t>[</a:t>
            </a:r>
            <a:r>
              <a:rPr lang="es-MX" baseline="30000" dirty="0"/>
              <a:t>0</a:t>
            </a:r>
            <a:r>
              <a:rPr lang="es-MX" i="1" dirty="0"/>
              <a:t>Req q p</a:t>
            </a:r>
            <a:r>
              <a:rPr lang="es-MX" dirty="0"/>
              <a:t>].</a:t>
            </a:r>
            <a:endParaRPr lang="cs-CZ" dirty="0"/>
          </a:p>
          <a:p>
            <a:pPr marL="0" indent="0">
              <a:buNone/>
            </a:pPr>
            <a:r>
              <a:rPr lang="es-MX" dirty="0"/>
              <a:t>Then the </a:t>
            </a:r>
            <a:r>
              <a:rPr lang="es-MX" i="1" dirty="0"/>
              <a:t>essence of a property</a:t>
            </a:r>
            <a:r>
              <a:rPr lang="es-MX" dirty="0"/>
              <a:t> </a:t>
            </a:r>
            <a:r>
              <a:rPr lang="es-MX" i="1" dirty="0"/>
              <a:t>p </a:t>
            </a:r>
            <a:r>
              <a:rPr lang="es-MX" dirty="0"/>
              <a:t>is the set of its requisites: </a:t>
            </a:r>
          </a:p>
          <a:p>
            <a:pPr marL="0" indent="0" algn="ctr">
              <a:buNone/>
            </a:pPr>
            <a:r>
              <a:rPr lang="es-MX" dirty="0">
                <a:solidFill>
                  <a:srgbClr val="0070C0"/>
                </a:solidFill>
                <a:effectLst>
                  <a:outerShdw blurRad="38100" dist="38100" dir="2700000" algn="tl">
                    <a:srgbClr val="000000">
                      <a:alpha val="43137"/>
                    </a:srgbClr>
                  </a:outerShdw>
                </a:effectLst>
              </a:rPr>
              <a:t>[</a:t>
            </a:r>
            <a:r>
              <a:rPr lang="es-MX" baseline="30000" dirty="0">
                <a:solidFill>
                  <a:srgbClr val="0070C0"/>
                </a:solidFill>
                <a:effectLst>
                  <a:outerShdw blurRad="38100" dist="38100" dir="2700000" algn="tl">
                    <a:srgbClr val="000000">
                      <a:alpha val="43137"/>
                    </a:srgbClr>
                  </a:outerShdw>
                </a:effectLst>
              </a:rPr>
              <a:t>0</a:t>
            </a:r>
            <a:r>
              <a:rPr lang="es-MX" i="1" dirty="0">
                <a:solidFill>
                  <a:srgbClr val="0070C0"/>
                </a:solidFill>
                <a:effectLst>
                  <a:outerShdw blurRad="38100" dist="38100" dir="2700000" algn="tl">
                    <a:srgbClr val="000000">
                      <a:alpha val="43137"/>
                    </a:srgbClr>
                  </a:outerShdw>
                </a:effectLst>
              </a:rPr>
              <a:t>Ess p</a:t>
            </a:r>
            <a:r>
              <a:rPr lang="es-MX" dirty="0">
                <a:solidFill>
                  <a:srgbClr val="0070C0"/>
                </a:solidFill>
                <a:effectLst>
                  <a:outerShdw blurRad="38100" dist="38100" dir="2700000" algn="tl">
                    <a:srgbClr val="000000">
                      <a:alpha val="43137"/>
                    </a:srgbClr>
                  </a:outerShdw>
                </a:effectLst>
              </a:rPr>
              <a:t>] = </a:t>
            </a:r>
            <a:r>
              <a:rPr lang="es-MX" dirty="0">
                <a:solidFill>
                  <a:srgbClr val="0070C0"/>
                </a:solidFill>
                <a:effectLst>
                  <a:outerShdw blurRad="38100" dist="38100" dir="2700000" algn="tl">
                    <a:srgbClr val="000000">
                      <a:alpha val="43137"/>
                    </a:srgbClr>
                  </a:outerShdw>
                </a:effectLst>
                <a:sym typeface="Symbol" panose="05050102010706020507" pitchFamily="18" charset="2"/>
              </a:rPr>
              <a:t></a:t>
            </a:r>
            <a:r>
              <a:rPr lang="es-MX" i="1" dirty="0">
                <a:solidFill>
                  <a:srgbClr val="0070C0"/>
                </a:solidFill>
                <a:effectLst>
                  <a:outerShdw blurRad="38100" dist="38100" dir="2700000" algn="tl">
                    <a:srgbClr val="000000">
                      <a:alpha val="43137"/>
                    </a:srgbClr>
                  </a:outerShdw>
                </a:effectLst>
              </a:rPr>
              <a:t>q </a:t>
            </a:r>
            <a:r>
              <a:rPr lang="es-MX" dirty="0">
                <a:solidFill>
                  <a:srgbClr val="0070C0"/>
                </a:solidFill>
                <a:effectLst>
                  <a:outerShdw blurRad="38100" dist="38100" dir="2700000" algn="tl">
                    <a:srgbClr val="000000">
                      <a:alpha val="43137"/>
                    </a:srgbClr>
                  </a:outerShdw>
                </a:effectLst>
              </a:rPr>
              <a:t>[</a:t>
            </a:r>
            <a:r>
              <a:rPr lang="es-MX" baseline="30000" dirty="0">
                <a:solidFill>
                  <a:srgbClr val="0070C0"/>
                </a:solidFill>
                <a:effectLst>
                  <a:outerShdw blurRad="38100" dist="38100" dir="2700000" algn="tl">
                    <a:srgbClr val="000000">
                      <a:alpha val="43137"/>
                    </a:srgbClr>
                  </a:outerShdw>
                </a:effectLst>
              </a:rPr>
              <a:t>0</a:t>
            </a:r>
            <a:r>
              <a:rPr lang="es-MX" i="1" dirty="0">
                <a:solidFill>
                  <a:srgbClr val="0070C0"/>
                </a:solidFill>
                <a:effectLst>
                  <a:outerShdw blurRad="38100" dist="38100" dir="2700000" algn="tl">
                    <a:srgbClr val="000000">
                      <a:alpha val="43137"/>
                    </a:srgbClr>
                  </a:outerShdw>
                </a:effectLst>
              </a:rPr>
              <a:t>Req q p</a:t>
            </a:r>
            <a:r>
              <a:rPr lang="es-MX" dirty="0">
                <a:solidFill>
                  <a:srgbClr val="0070C0"/>
                </a:solidFill>
                <a:effectLst>
                  <a:outerShdw blurRad="38100" dist="38100" dir="2700000" algn="tl">
                    <a:srgbClr val="000000">
                      <a:alpha val="43137"/>
                    </a:srgbClr>
                  </a:outerShdw>
                </a:effectLst>
              </a:rPr>
              <a:t>]</a:t>
            </a:r>
            <a:endParaRPr lang="cs-CZ" i="1" dirty="0">
              <a:solidFill>
                <a:srgbClr val="0070C0"/>
              </a:solidFill>
              <a:effectLst>
                <a:outerShdw blurRad="38100" dist="38100" dir="2700000" algn="tl">
                  <a:srgbClr val="000000">
                    <a:alpha val="43137"/>
                  </a:srgbClr>
                </a:outerShdw>
              </a:effectLst>
            </a:endParaRPr>
          </a:p>
        </p:txBody>
      </p:sp>
      <p:sp>
        <p:nvSpPr>
          <p:cNvPr id="4" name="Zástupný symbol pro číslo snímku 3">
            <a:extLst>
              <a:ext uri="{FF2B5EF4-FFF2-40B4-BE49-F238E27FC236}">
                <a16:creationId xmlns:a16="http://schemas.microsoft.com/office/drawing/2014/main" id="{460D132B-85DC-4836-B316-A999EE239711}"/>
              </a:ext>
            </a:extLst>
          </p:cNvPr>
          <p:cNvSpPr>
            <a:spLocks noGrp="1"/>
          </p:cNvSpPr>
          <p:nvPr>
            <p:ph type="sldNum" sz="quarter" idx="12"/>
          </p:nvPr>
        </p:nvSpPr>
        <p:spPr/>
        <p:txBody>
          <a:bodyPr/>
          <a:lstStyle/>
          <a:p>
            <a:fld id="{56891686-6FB8-4ABB-B148-7793B68052E3}" type="slidenum">
              <a:rPr lang="cs-CZ" smtClean="0"/>
              <a:t>18</a:t>
            </a:fld>
            <a:endParaRPr lang="cs-CZ"/>
          </a:p>
        </p:txBody>
      </p:sp>
    </p:spTree>
    <p:extLst>
      <p:ext uri="{BB962C8B-B14F-4D97-AF65-F5344CB8AC3E}">
        <p14:creationId xmlns:p14="http://schemas.microsoft.com/office/powerpoint/2010/main" val="33451518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D4BC8-9ED6-4300-976A-6BBA9077A035}"/>
              </a:ext>
            </a:extLst>
          </p:cNvPr>
          <p:cNvSpPr>
            <a:spLocks noGrp="1"/>
          </p:cNvSpPr>
          <p:nvPr>
            <p:ph type="title"/>
          </p:nvPr>
        </p:nvSpPr>
        <p:spPr>
          <a:xfrm>
            <a:off x="838200" y="365125"/>
            <a:ext cx="10515600" cy="625475"/>
          </a:xfrm>
        </p:spPr>
        <p:txBody>
          <a:bodyPr>
            <a:normAutofit fontScale="90000"/>
          </a:bodyPr>
          <a:lstStyle/>
          <a:p>
            <a:r>
              <a:rPr lang="en-US" dirty="0" err="1"/>
              <a:t>subsective</a:t>
            </a:r>
            <a:r>
              <a:rPr lang="en-US" dirty="0"/>
              <a:t> vs. privative, definition</a:t>
            </a:r>
            <a:endParaRPr lang="cs-CZ" dirty="0"/>
          </a:p>
        </p:txBody>
      </p:sp>
      <p:sp>
        <p:nvSpPr>
          <p:cNvPr id="3" name="Zástupný obsah 2">
            <a:extLst>
              <a:ext uri="{FF2B5EF4-FFF2-40B4-BE49-F238E27FC236}">
                <a16:creationId xmlns:a16="http://schemas.microsoft.com/office/drawing/2014/main" id="{AB16A0E0-C7B9-43E6-90D0-1BC935F7BA52}"/>
              </a:ext>
            </a:extLst>
          </p:cNvPr>
          <p:cNvSpPr>
            <a:spLocks noGrp="1"/>
          </p:cNvSpPr>
          <p:nvPr>
            <p:ph idx="1"/>
          </p:nvPr>
        </p:nvSpPr>
        <p:spPr>
          <a:xfrm>
            <a:off x="649357" y="1257299"/>
            <a:ext cx="10986052" cy="5355535"/>
          </a:xfrm>
        </p:spPr>
        <p:txBody>
          <a:bodyPr>
            <a:normAutofit fontScale="92500" lnSpcReduction="10000"/>
          </a:bodyPr>
          <a:lstStyle/>
          <a:p>
            <a:r>
              <a:rPr lang="es-MX" dirty="0"/>
              <a:t>The question is, how do we know which are the requisites of a given property? </a:t>
            </a:r>
          </a:p>
          <a:p>
            <a:r>
              <a:rPr lang="es-MX" dirty="0"/>
              <a:t>The answer requires an </a:t>
            </a:r>
            <a:r>
              <a:rPr lang="es-MX" i="1" dirty="0">
                <a:effectLst>
                  <a:outerShdw blurRad="38100" dist="38100" dir="2700000" algn="tl">
                    <a:srgbClr val="000000">
                      <a:alpha val="43137"/>
                    </a:srgbClr>
                  </a:outerShdw>
                </a:effectLst>
              </a:rPr>
              <a:t>analytic</a:t>
            </a:r>
            <a:r>
              <a:rPr lang="es-MX" dirty="0">
                <a:effectLst>
                  <a:outerShdw blurRad="38100" dist="38100" dir="2700000" algn="tl">
                    <a:srgbClr val="000000">
                      <a:alpha val="43137"/>
                    </a:srgbClr>
                  </a:outerShdw>
                </a:effectLst>
              </a:rPr>
              <a:t> </a:t>
            </a:r>
            <a:r>
              <a:rPr lang="es-MX" i="1" dirty="0">
                <a:effectLst>
                  <a:outerShdw blurRad="38100" dist="38100" dir="2700000" algn="tl">
                    <a:srgbClr val="000000">
                      <a:alpha val="43137"/>
                    </a:srgbClr>
                  </a:outerShdw>
                </a:effectLst>
              </a:rPr>
              <a:t>definition</a:t>
            </a:r>
            <a:r>
              <a:rPr lang="es-MX" i="1" dirty="0"/>
              <a:t> </a:t>
            </a:r>
            <a:r>
              <a:rPr lang="es-MX" dirty="0"/>
              <a:t>of the given property, which amounts to the specification of its essence. (machine learning ...)</a:t>
            </a:r>
          </a:p>
          <a:p>
            <a:r>
              <a:rPr lang="es-MX" dirty="0"/>
              <a:t>For instance, the simple term ‘cat’ expresses the simple, least informative concept of a cat: </a:t>
            </a:r>
            <a:r>
              <a:rPr lang="es-MX" baseline="30000" dirty="0"/>
              <a:t>0</a:t>
            </a:r>
            <a:r>
              <a:rPr lang="es-MX" i="1" dirty="0"/>
              <a:t>Cat</a:t>
            </a:r>
            <a:endParaRPr lang="es-MX" dirty="0"/>
          </a:p>
          <a:p>
            <a:r>
              <a:rPr lang="es-MX" dirty="0"/>
              <a:t>To obtain an analytic definition, we can apply a biological taxonomy:</a:t>
            </a:r>
          </a:p>
          <a:p>
            <a:pPr lvl="1"/>
            <a:r>
              <a:rPr lang="en-US" dirty="0"/>
              <a:t>The domestic cat belongs to the kingdom Animalia, which includes all </a:t>
            </a:r>
            <a:r>
              <a:rPr lang="en-US" dirty="0">
                <a:solidFill>
                  <a:srgbClr val="0070C0"/>
                </a:solidFill>
              </a:rPr>
              <a:t>animals</a:t>
            </a:r>
            <a:r>
              <a:rPr lang="en-US" dirty="0"/>
              <a:t>. </a:t>
            </a:r>
          </a:p>
          <a:p>
            <a:pPr lvl="1"/>
            <a:r>
              <a:rPr lang="en-US" dirty="0"/>
              <a:t>Cats </a:t>
            </a:r>
            <a:r>
              <a:rPr lang="en-US" dirty="0">
                <a:solidFill>
                  <a:srgbClr val="0070C0"/>
                </a:solidFill>
              </a:rPr>
              <a:t>have backbones</a:t>
            </a:r>
            <a:r>
              <a:rPr lang="en-US" dirty="0"/>
              <a:t>, which places them in the phylum Chordata and the subphylum </a:t>
            </a:r>
            <a:r>
              <a:rPr lang="en-US" dirty="0">
                <a:solidFill>
                  <a:srgbClr val="0070C0"/>
                </a:solidFill>
              </a:rPr>
              <a:t>Vertebrata</a:t>
            </a:r>
            <a:r>
              <a:rPr lang="en-US" dirty="0"/>
              <a:t>. </a:t>
            </a:r>
          </a:p>
          <a:p>
            <a:pPr lvl="1"/>
            <a:r>
              <a:rPr lang="en-US" dirty="0"/>
              <a:t>Because cats </a:t>
            </a:r>
            <a:r>
              <a:rPr lang="en-US" dirty="0">
                <a:solidFill>
                  <a:srgbClr val="0070C0"/>
                </a:solidFill>
              </a:rPr>
              <a:t>have hair</a:t>
            </a:r>
            <a:r>
              <a:rPr lang="en-US" dirty="0"/>
              <a:t>, three </a:t>
            </a:r>
            <a:r>
              <a:rPr lang="en-US" dirty="0">
                <a:solidFill>
                  <a:srgbClr val="0070C0"/>
                </a:solidFill>
              </a:rPr>
              <a:t>middle-ear bones</a:t>
            </a:r>
            <a:r>
              <a:rPr lang="en-US" dirty="0"/>
              <a:t> and </a:t>
            </a:r>
            <a:r>
              <a:rPr lang="en-US" dirty="0">
                <a:solidFill>
                  <a:srgbClr val="0070C0"/>
                </a:solidFill>
              </a:rPr>
              <a:t>mammary glands</a:t>
            </a:r>
            <a:r>
              <a:rPr lang="en-US" dirty="0"/>
              <a:t>, which </a:t>
            </a:r>
            <a:r>
              <a:rPr lang="en-US" dirty="0">
                <a:solidFill>
                  <a:srgbClr val="0070C0"/>
                </a:solidFill>
              </a:rPr>
              <a:t>produce milk for their young</a:t>
            </a:r>
            <a:r>
              <a:rPr lang="en-US" dirty="0"/>
              <a:t>, they belong to the class Mammalia, which includes all </a:t>
            </a:r>
            <a:r>
              <a:rPr lang="en-US" dirty="0">
                <a:solidFill>
                  <a:srgbClr val="0070C0"/>
                </a:solidFill>
              </a:rPr>
              <a:t>mammals</a:t>
            </a:r>
            <a:r>
              <a:rPr lang="en-US" dirty="0"/>
              <a:t>.</a:t>
            </a:r>
          </a:p>
          <a:p>
            <a:pPr lvl="1"/>
            <a:r>
              <a:rPr lang="en-US" dirty="0"/>
              <a:t>Cats are </a:t>
            </a:r>
            <a:r>
              <a:rPr lang="en-US" dirty="0">
                <a:solidFill>
                  <a:srgbClr val="0070C0"/>
                </a:solidFill>
              </a:rPr>
              <a:t>meat eaters</a:t>
            </a:r>
            <a:r>
              <a:rPr lang="en-US" dirty="0"/>
              <a:t> in the order Carnivora. Cats are among the most </a:t>
            </a:r>
            <a:r>
              <a:rPr lang="en-US" dirty="0">
                <a:solidFill>
                  <a:srgbClr val="0070C0"/>
                </a:solidFill>
              </a:rPr>
              <a:t>carnivorous</a:t>
            </a:r>
            <a:r>
              <a:rPr lang="en-US" dirty="0"/>
              <a:t> of the carnivores, feeding almost exclusively on meat</a:t>
            </a:r>
          </a:p>
          <a:p>
            <a:pPr lvl="1"/>
            <a:r>
              <a:rPr lang="en-US" dirty="0"/>
              <a:t>Domestic and wild cats make up the family </a:t>
            </a:r>
            <a:r>
              <a:rPr lang="en-US" dirty="0">
                <a:solidFill>
                  <a:srgbClr val="0070C0"/>
                </a:solidFill>
              </a:rPr>
              <a:t>Felidae</a:t>
            </a:r>
            <a:r>
              <a:rPr lang="en-US" dirty="0"/>
              <a:t>. This family is characterized by short muzzles and a reflective membrane over their eyes, which gives them </a:t>
            </a:r>
            <a:r>
              <a:rPr lang="en-US" dirty="0">
                <a:solidFill>
                  <a:srgbClr val="0070C0"/>
                </a:solidFill>
              </a:rPr>
              <a:t>excellent vision</a:t>
            </a:r>
            <a:r>
              <a:rPr lang="en-US" dirty="0"/>
              <a:t>.</a:t>
            </a:r>
            <a:endParaRPr lang="cs-CZ" dirty="0"/>
          </a:p>
        </p:txBody>
      </p:sp>
      <p:sp>
        <p:nvSpPr>
          <p:cNvPr id="4" name="Zástupný symbol pro číslo snímku 3">
            <a:extLst>
              <a:ext uri="{FF2B5EF4-FFF2-40B4-BE49-F238E27FC236}">
                <a16:creationId xmlns:a16="http://schemas.microsoft.com/office/drawing/2014/main" id="{E0892FFA-3D44-45C6-BB45-D6F79CDB5672}"/>
              </a:ext>
            </a:extLst>
          </p:cNvPr>
          <p:cNvSpPr>
            <a:spLocks noGrp="1"/>
          </p:cNvSpPr>
          <p:nvPr>
            <p:ph type="sldNum" sz="quarter" idx="12"/>
          </p:nvPr>
        </p:nvSpPr>
        <p:spPr/>
        <p:txBody>
          <a:bodyPr/>
          <a:lstStyle/>
          <a:p>
            <a:fld id="{56891686-6FB8-4ABB-B148-7793B68052E3}" type="slidenum">
              <a:rPr lang="cs-CZ" smtClean="0"/>
              <a:t>19</a:t>
            </a:fld>
            <a:endParaRPr lang="cs-CZ"/>
          </a:p>
        </p:txBody>
      </p:sp>
    </p:spTree>
    <p:extLst>
      <p:ext uri="{BB962C8B-B14F-4D97-AF65-F5344CB8AC3E}">
        <p14:creationId xmlns:p14="http://schemas.microsoft.com/office/powerpoint/2010/main" val="222196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AC118F-AFE9-48D2-B7D5-85E586DB1FE4}"/>
              </a:ext>
            </a:extLst>
          </p:cNvPr>
          <p:cNvSpPr>
            <a:spLocks noGrp="1"/>
          </p:cNvSpPr>
          <p:nvPr>
            <p:ph type="title"/>
          </p:nvPr>
        </p:nvSpPr>
        <p:spPr>
          <a:xfrm>
            <a:off x="838200" y="365125"/>
            <a:ext cx="10515600" cy="854075"/>
          </a:xfrm>
        </p:spPr>
        <p:txBody>
          <a:bodyPr/>
          <a:lstStyle/>
          <a:p>
            <a:r>
              <a:rPr lang="en-US" dirty="0"/>
              <a:t>Property modifiers</a:t>
            </a:r>
            <a:endParaRPr lang="cs-CZ" dirty="0"/>
          </a:p>
        </p:txBody>
      </p:sp>
      <p:sp>
        <p:nvSpPr>
          <p:cNvPr id="3" name="Zástupný obsah 2">
            <a:extLst>
              <a:ext uri="{FF2B5EF4-FFF2-40B4-BE49-F238E27FC236}">
                <a16:creationId xmlns:a16="http://schemas.microsoft.com/office/drawing/2014/main" id="{0B4D7D49-8E70-43FB-86CA-419239220419}"/>
              </a:ext>
            </a:extLst>
          </p:cNvPr>
          <p:cNvSpPr>
            <a:spLocks noGrp="1"/>
          </p:cNvSpPr>
          <p:nvPr>
            <p:ph idx="1"/>
          </p:nvPr>
        </p:nvSpPr>
        <p:spPr>
          <a:xfrm>
            <a:off x="838200" y="1447800"/>
            <a:ext cx="10858500" cy="4729163"/>
          </a:xfrm>
        </p:spPr>
        <p:txBody>
          <a:bodyPr>
            <a:normAutofit/>
          </a:bodyPr>
          <a:lstStyle/>
          <a:p>
            <a:r>
              <a:rPr lang="en-US" i="1" dirty="0">
                <a:effectLst>
                  <a:outerShdw blurRad="38100" dist="38100" dir="2700000" algn="tl">
                    <a:srgbClr val="000000">
                      <a:alpha val="43137"/>
                    </a:srgbClr>
                  </a:outerShdw>
                </a:effectLst>
              </a:rPr>
              <a:t>Intersective </a:t>
            </a:r>
            <a:r>
              <a:rPr lang="en-US" dirty="0"/>
              <a:t>modifiers</a:t>
            </a:r>
            <a:endParaRPr lang="en-US" i="1" dirty="0">
              <a:effectLst>
                <a:outerShdw blurRad="38100" dist="38100" dir="2700000" algn="tl">
                  <a:srgbClr val="000000">
                    <a:alpha val="43137"/>
                  </a:srgbClr>
                </a:outerShdw>
              </a:effectLst>
            </a:endParaRPr>
          </a:p>
          <a:p>
            <a:pPr marL="457200" lvl="1" indent="0">
              <a:buNone/>
            </a:pPr>
            <a:r>
              <a:rPr lang="en-US" i="1" dirty="0"/>
              <a:t>a </a:t>
            </a:r>
            <a:r>
              <a:rPr lang="en-US" dirty="0"/>
              <a:t>is a </a:t>
            </a:r>
            <a:r>
              <a:rPr lang="en-US" i="1" dirty="0">
                <a:solidFill>
                  <a:srgbClr val="0070C0"/>
                </a:solidFill>
              </a:rPr>
              <a:t>round</a:t>
            </a:r>
            <a:r>
              <a:rPr lang="en-US" dirty="0">
                <a:solidFill>
                  <a:srgbClr val="0070C0"/>
                </a:solidFill>
              </a:rPr>
              <a:t> peg</a:t>
            </a:r>
            <a:r>
              <a:rPr lang="en-US" dirty="0"/>
              <a:t> </a:t>
            </a:r>
            <a:r>
              <a:rPr lang="en-US" dirty="0">
                <a:latin typeface="Lucida Sans Unicode" panose="020B0602030504020204" pitchFamily="34" charset="0"/>
                <a:cs typeface="Lucida Sans Unicode" panose="020B0602030504020204" pitchFamily="34" charset="0"/>
              </a:rPr>
              <a:t>⊢</a:t>
            </a:r>
            <a:r>
              <a:rPr lang="en-US" i="1" dirty="0"/>
              <a:t> a </a:t>
            </a:r>
            <a:r>
              <a:rPr lang="en-US" dirty="0"/>
              <a:t>is </a:t>
            </a:r>
            <a:r>
              <a:rPr lang="en-US" i="1" dirty="0">
                <a:solidFill>
                  <a:schemeClr val="accent6">
                    <a:lumMod val="75000"/>
                  </a:schemeClr>
                </a:solidFill>
              </a:rPr>
              <a:t>round</a:t>
            </a:r>
            <a:r>
              <a:rPr lang="en-US" i="1" dirty="0"/>
              <a:t> &amp; a </a:t>
            </a:r>
            <a:r>
              <a:rPr lang="en-US" dirty="0"/>
              <a:t>is a </a:t>
            </a:r>
            <a:r>
              <a:rPr lang="en-US" i="1" dirty="0">
                <a:solidFill>
                  <a:schemeClr val="accent6">
                    <a:lumMod val="75000"/>
                  </a:schemeClr>
                </a:solidFill>
              </a:rPr>
              <a:t>peg</a:t>
            </a:r>
          </a:p>
          <a:p>
            <a:r>
              <a:rPr lang="es-MX" i="1" dirty="0">
                <a:effectLst>
                  <a:outerShdw blurRad="38100" dist="38100" dir="2700000" algn="tl">
                    <a:srgbClr val="000000">
                      <a:alpha val="43137"/>
                    </a:srgbClr>
                  </a:outerShdw>
                </a:effectLst>
              </a:rPr>
              <a:t>Subsective </a:t>
            </a:r>
            <a:r>
              <a:rPr lang="en-US" dirty="0"/>
              <a:t>modifiers</a:t>
            </a:r>
            <a:endParaRPr lang="es-MX" i="1" dirty="0">
              <a:effectLst>
                <a:outerShdw blurRad="38100" dist="38100" dir="2700000" algn="tl">
                  <a:srgbClr val="000000">
                    <a:alpha val="43137"/>
                  </a:srgbClr>
                </a:outerShdw>
              </a:effectLst>
            </a:endParaRPr>
          </a:p>
          <a:p>
            <a:pPr marL="457200" lvl="1" indent="0">
              <a:buNone/>
            </a:pPr>
            <a:r>
              <a:rPr lang="es-MX" i="1" dirty="0"/>
              <a:t>a</a:t>
            </a:r>
            <a:r>
              <a:rPr lang="es-MX" dirty="0"/>
              <a:t> is a </a:t>
            </a:r>
            <a:r>
              <a:rPr lang="es-MX" i="1" dirty="0">
                <a:solidFill>
                  <a:srgbClr val="0070C0"/>
                </a:solidFill>
              </a:rPr>
              <a:t>skillful</a:t>
            </a:r>
            <a:r>
              <a:rPr lang="es-MX" dirty="0">
                <a:solidFill>
                  <a:srgbClr val="0070C0"/>
                </a:solidFill>
              </a:rPr>
              <a:t> surgeon</a:t>
            </a:r>
            <a:r>
              <a:rPr lang="es-MX" dirty="0"/>
              <a:t> </a:t>
            </a:r>
            <a:r>
              <a:rPr lang="en-US" dirty="0">
                <a:latin typeface="Lucida Sans Unicode" panose="020B0602030504020204" pitchFamily="34" charset="0"/>
                <a:cs typeface="Lucida Sans Unicode" panose="020B0602030504020204" pitchFamily="34" charset="0"/>
              </a:rPr>
              <a:t>⊢</a:t>
            </a:r>
            <a:r>
              <a:rPr lang="es-MX" dirty="0"/>
              <a:t> </a:t>
            </a:r>
            <a:r>
              <a:rPr lang="es-MX" i="1" dirty="0"/>
              <a:t>a</a:t>
            </a:r>
            <a:r>
              <a:rPr lang="es-MX" dirty="0"/>
              <a:t> is a </a:t>
            </a:r>
            <a:r>
              <a:rPr lang="es-MX" i="1" dirty="0">
                <a:solidFill>
                  <a:schemeClr val="accent6">
                    <a:lumMod val="75000"/>
                  </a:schemeClr>
                </a:solidFill>
              </a:rPr>
              <a:t>surgeon</a:t>
            </a:r>
            <a:r>
              <a:rPr lang="es-MX" dirty="0"/>
              <a:t> &amp; </a:t>
            </a:r>
            <a:r>
              <a:rPr lang="es-MX" i="1" dirty="0"/>
              <a:t>a</a:t>
            </a:r>
            <a:r>
              <a:rPr lang="es-MX" dirty="0"/>
              <a:t> is </a:t>
            </a:r>
            <a:r>
              <a:rPr lang="es-MX" i="1" dirty="0">
                <a:solidFill>
                  <a:schemeClr val="accent6">
                    <a:lumMod val="75000"/>
                  </a:schemeClr>
                </a:solidFill>
              </a:rPr>
              <a:t>skillful</a:t>
            </a:r>
            <a:r>
              <a:rPr lang="es-MX" dirty="0"/>
              <a:t> (?)</a:t>
            </a:r>
          </a:p>
          <a:p>
            <a:r>
              <a:rPr lang="es-MX" i="1" dirty="0">
                <a:effectLst>
                  <a:outerShdw blurRad="38100" dist="38100" dir="2700000" algn="tl">
                    <a:srgbClr val="000000">
                      <a:alpha val="43137"/>
                    </a:srgbClr>
                  </a:outerShdw>
                </a:effectLst>
              </a:rPr>
              <a:t>Privative </a:t>
            </a:r>
            <a:r>
              <a:rPr lang="en-US" dirty="0"/>
              <a:t>modifiers</a:t>
            </a:r>
            <a:endParaRPr lang="es-MX" i="1" dirty="0">
              <a:effectLst>
                <a:outerShdw blurRad="38100" dist="38100" dir="2700000" algn="tl">
                  <a:srgbClr val="000000">
                    <a:alpha val="43137"/>
                  </a:srgbClr>
                </a:outerShdw>
              </a:effectLst>
            </a:endParaRPr>
          </a:p>
          <a:p>
            <a:pPr marL="457200" lvl="1" indent="0">
              <a:buNone/>
            </a:pPr>
            <a:r>
              <a:rPr lang="es-MX" i="1" dirty="0"/>
              <a:t>a</a:t>
            </a:r>
            <a:r>
              <a:rPr lang="es-MX" dirty="0"/>
              <a:t> is a </a:t>
            </a:r>
            <a:r>
              <a:rPr lang="es-MX" i="1" dirty="0">
                <a:solidFill>
                  <a:srgbClr val="0070C0"/>
                </a:solidFill>
              </a:rPr>
              <a:t>forged</a:t>
            </a:r>
            <a:r>
              <a:rPr lang="es-MX" dirty="0">
                <a:solidFill>
                  <a:srgbClr val="0070C0"/>
                </a:solidFill>
              </a:rPr>
              <a:t> banknote</a:t>
            </a:r>
            <a:r>
              <a:rPr lang="es-MX" dirty="0"/>
              <a:t> </a:t>
            </a:r>
            <a:r>
              <a:rPr lang="en-US" dirty="0">
                <a:latin typeface="Lucida Sans Unicode" panose="020B0602030504020204" pitchFamily="34" charset="0"/>
                <a:cs typeface="Lucida Sans Unicode" panose="020B0602030504020204" pitchFamily="34" charset="0"/>
              </a:rPr>
              <a:t>⊢</a:t>
            </a:r>
            <a:r>
              <a:rPr lang="es-MX" dirty="0"/>
              <a:t> </a:t>
            </a:r>
            <a:r>
              <a:rPr lang="es-MX" i="1" dirty="0"/>
              <a:t>a</a:t>
            </a:r>
            <a:r>
              <a:rPr lang="es-MX" dirty="0"/>
              <a:t> is not a banknote, </a:t>
            </a:r>
            <a:r>
              <a:rPr lang="es-MX" i="1" dirty="0"/>
              <a:t>a</a:t>
            </a:r>
            <a:r>
              <a:rPr lang="es-MX" dirty="0"/>
              <a:t> is a </a:t>
            </a:r>
            <a:r>
              <a:rPr lang="es-MX" i="1" dirty="0">
                <a:solidFill>
                  <a:schemeClr val="accent6">
                    <a:lumMod val="75000"/>
                  </a:schemeClr>
                </a:solidFill>
              </a:rPr>
              <a:t>non-banknote</a:t>
            </a:r>
            <a:r>
              <a:rPr lang="es-MX" dirty="0"/>
              <a:t>, </a:t>
            </a:r>
            <a:r>
              <a:rPr lang="es-MX" i="1" dirty="0"/>
              <a:t>a</a:t>
            </a:r>
            <a:r>
              <a:rPr lang="es-MX" dirty="0"/>
              <a:t> is </a:t>
            </a:r>
            <a:r>
              <a:rPr lang="es-MX" i="1" dirty="0">
                <a:solidFill>
                  <a:schemeClr val="accent6">
                    <a:lumMod val="75000"/>
                  </a:schemeClr>
                </a:solidFill>
              </a:rPr>
              <a:t>forged</a:t>
            </a:r>
            <a:r>
              <a:rPr lang="es-MX" dirty="0"/>
              <a:t> (?)</a:t>
            </a:r>
          </a:p>
          <a:p>
            <a:r>
              <a:rPr lang="es-MX" i="1" dirty="0">
                <a:effectLst>
                  <a:outerShdw blurRad="38100" dist="38100" dir="2700000" algn="tl">
                    <a:srgbClr val="000000">
                      <a:alpha val="43137"/>
                    </a:srgbClr>
                  </a:outerShdw>
                </a:effectLst>
              </a:rPr>
              <a:t>Modal </a:t>
            </a:r>
            <a:r>
              <a:rPr lang="en-US" dirty="0"/>
              <a:t>modifiers</a:t>
            </a:r>
          </a:p>
          <a:p>
            <a:pPr marL="457200" lvl="1" indent="0">
              <a:buNone/>
            </a:pPr>
            <a:r>
              <a:rPr lang="en-US" i="1" dirty="0"/>
              <a:t>a </a:t>
            </a:r>
            <a:r>
              <a:rPr lang="en-US" dirty="0"/>
              <a:t>is an</a:t>
            </a:r>
            <a:r>
              <a:rPr lang="en-US" i="1" dirty="0"/>
              <a:t> alleged </a:t>
            </a:r>
            <a:r>
              <a:rPr lang="en-US" dirty="0"/>
              <a:t>assassin </a:t>
            </a:r>
            <a:r>
              <a:rPr lang="en-US" dirty="0">
                <a:latin typeface="Lucida Sans Unicode" panose="020B0602030504020204" pitchFamily="34" charset="0"/>
                <a:cs typeface="Lucida Sans Unicode" panose="020B0602030504020204" pitchFamily="34" charset="0"/>
              </a:rPr>
              <a:t>⊢ </a:t>
            </a:r>
            <a:r>
              <a:rPr lang="en-US" dirty="0">
                <a:cs typeface="Lucida Sans Unicode" panose="020B0602030504020204" pitchFamily="34" charset="0"/>
              </a:rPr>
              <a:t>hence what? an alleged assassin</a:t>
            </a:r>
            <a:r>
              <a:rPr lang="en-GB" dirty="0"/>
              <a:t> is or is not an assassin</a:t>
            </a:r>
            <a:r>
              <a:rPr lang="en-US" dirty="0">
                <a:latin typeface="Lucida Sans Unicode" panose="020B0602030504020204" pitchFamily="34" charset="0"/>
                <a:cs typeface="Lucida Sans Unicode" panose="020B0602030504020204" pitchFamily="34" charset="0"/>
              </a:rPr>
              <a:t>; </a:t>
            </a:r>
          </a:p>
          <a:p>
            <a:pPr marL="457200" lvl="1" indent="0">
              <a:buNone/>
            </a:pPr>
            <a:r>
              <a:rPr lang="en-GB" dirty="0"/>
              <a:t>I do not deal with modal modifiers like alleged, which appear to be well-nigh logically lawless</a:t>
            </a:r>
            <a:r>
              <a:rPr lang="en-US" dirty="0">
                <a:latin typeface="Lucida Sans Unicode" panose="020B0602030504020204" pitchFamily="34" charset="0"/>
                <a:cs typeface="Lucida Sans Unicode" panose="020B0602030504020204" pitchFamily="34" charset="0"/>
              </a:rPr>
              <a:t>  </a:t>
            </a:r>
            <a:endParaRPr lang="es-MX" dirty="0"/>
          </a:p>
          <a:p>
            <a:pPr marL="0" indent="0" algn="ctr">
              <a:buNone/>
            </a:pPr>
            <a:endParaRPr lang="en-US" i="1" dirty="0"/>
          </a:p>
        </p:txBody>
      </p:sp>
      <p:sp>
        <p:nvSpPr>
          <p:cNvPr id="4" name="Zástupný symbol pro číslo snímku 3">
            <a:extLst>
              <a:ext uri="{FF2B5EF4-FFF2-40B4-BE49-F238E27FC236}">
                <a16:creationId xmlns:a16="http://schemas.microsoft.com/office/drawing/2014/main" id="{C85B098A-D483-403B-AE8A-8F07F8F3E661}"/>
              </a:ext>
            </a:extLst>
          </p:cNvPr>
          <p:cNvSpPr>
            <a:spLocks noGrp="1"/>
          </p:cNvSpPr>
          <p:nvPr>
            <p:ph type="sldNum" sz="quarter" idx="12"/>
          </p:nvPr>
        </p:nvSpPr>
        <p:spPr/>
        <p:txBody>
          <a:bodyPr/>
          <a:lstStyle/>
          <a:p>
            <a:fld id="{56891686-6FB8-4ABB-B148-7793B68052E3}" type="slidenum">
              <a:rPr lang="cs-CZ" smtClean="0"/>
              <a:t>2</a:t>
            </a:fld>
            <a:endParaRPr lang="cs-CZ"/>
          </a:p>
        </p:txBody>
      </p:sp>
    </p:spTree>
    <p:extLst>
      <p:ext uri="{BB962C8B-B14F-4D97-AF65-F5344CB8AC3E}">
        <p14:creationId xmlns:p14="http://schemas.microsoft.com/office/powerpoint/2010/main" val="21135375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D4BC8-9ED6-4300-976A-6BBA9077A035}"/>
              </a:ext>
            </a:extLst>
          </p:cNvPr>
          <p:cNvSpPr>
            <a:spLocks noGrp="1"/>
          </p:cNvSpPr>
          <p:nvPr>
            <p:ph type="title"/>
          </p:nvPr>
        </p:nvSpPr>
        <p:spPr>
          <a:xfrm>
            <a:off x="838200" y="365125"/>
            <a:ext cx="10515600" cy="708301"/>
          </a:xfrm>
        </p:spPr>
        <p:txBody>
          <a:bodyPr>
            <a:normAutofit/>
          </a:bodyPr>
          <a:lstStyle/>
          <a:p>
            <a:r>
              <a:rPr lang="en-US" dirty="0" err="1"/>
              <a:t>subsective</a:t>
            </a:r>
            <a:r>
              <a:rPr lang="en-US" dirty="0"/>
              <a:t> vs. privative, definition</a:t>
            </a:r>
            <a:endParaRPr lang="cs-CZ" dirty="0"/>
          </a:p>
        </p:txBody>
      </p:sp>
      <p:sp>
        <p:nvSpPr>
          <p:cNvPr id="3" name="Zástupný obsah 2">
            <a:extLst>
              <a:ext uri="{FF2B5EF4-FFF2-40B4-BE49-F238E27FC236}">
                <a16:creationId xmlns:a16="http://schemas.microsoft.com/office/drawing/2014/main" id="{AB16A0E0-C7B9-43E6-90D0-1BC935F7BA52}"/>
              </a:ext>
            </a:extLst>
          </p:cNvPr>
          <p:cNvSpPr>
            <a:spLocks noGrp="1"/>
          </p:cNvSpPr>
          <p:nvPr>
            <p:ph idx="1"/>
          </p:nvPr>
        </p:nvSpPr>
        <p:spPr>
          <a:xfrm>
            <a:off x="649357" y="1258957"/>
            <a:ext cx="10986052" cy="5353877"/>
          </a:xfrm>
        </p:spPr>
        <p:txBody>
          <a:bodyPr>
            <a:normAutofit lnSpcReduction="10000"/>
          </a:bodyPr>
          <a:lstStyle/>
          <a:p>
            <a:r>
              <a:rPr lang="es-MX" dirty="0"/>
              <a:t>Since modifiers change the essence of the root property, we need to compare the essences, that is sets of requisites, of the root and modified property</a:t>
            </a:r>
          </a:p>
          <a:p>
            <a:pPr marL="0" indent="0">
              <a:buNone/>
            </a:pPr>
            <a:r>
              <a:rPr lang="es-MX" b="1" dirty="0"/>
              <a:t>Definition</a:t>
            </a:r>
            <a:r>
              <a:rPr lang="es-MX" b="1" cap="small" dirty="0"/>
              <a:t> </a:t>
            </a:r>
            <a:r>
              <a:rPr lang="es-MX" dirty="0"/>
              <a:t>(</a:t>
            </a:r>
            <a:r>
              <a:rPr lang="es-MX" i="1" dirty="0"/>
              <a:t>subsective vs. privative modifiers</a:t>
            </a:r>
            <a:r>
              <a:rPr lang="es-MX" dirty="0"/>
              <a:t>). Let the types be: </a:t>
            </a:r>
            <a:br>
              <a:rPr lang="es-MX" dirty="0"/>
            </a:br>
            <a:r>
              <a:rPr lang="es-MX" i="1" dirty="0"/>
              <a:t>P </a:t>
            </a:r>
            <a:r>
              <a:rPr lang="es-MX" dirty="0">
                <a:sym typeface="Symbol" panose="05050102010706020507" pitchFamily="18" charset="2"/>
              </a:rPr>
              <a:t></a:t>
            </a:r>
            <a:r>
              <a:rPr lang="es-MX" dirty="0"/>
              <a:t> (</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 </a:t>
            </a:r>
            <a:r>
              <a:rPr lang="es-MX" i="1" dirty="0"/>
              <a:t>M </a:t>
            </a:r>
            <a:r>
              <a:rPr lang="es-MX" dirty="0">
                <a:sym typeface="Symbol" panose="05050102010706020507" pitchFamily="18" charset="2"/>
              </a:rPr>
              <a:t></a:t>
            </a:r>
            <a:r>
              <a:rPr lang="es-MX" dirty="0"/>
              <a:t> ((</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 </a:t>
            </a:r>
            <a:r>
              <a:rPr lang="es-MX" i="1" dirty="0"/>
              <a:t>p </a:t>
            </a:r>
            <a:r>
              <a:rPr lang="es-MX" dirty="0">
                <a:sym typeface="Symbol" panose="05050102010706020507" pitchFamily="18" charset="2"/>
              </a:rPr>
              <a:t></a:t>
            </a:r>
            <a:r>
              <a:rPr lang="es-MX" dirty="0"/>
              <a:t> (</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 </a:t>
            </a:r>
            <a:r>
              <a:rPr lang="es-MX" i="1" dirty="0"/>
              <a:t>x</a:t>
            </a:r>
            <a:r>
              <a:rPr lang="es-MX" dirty="0"/>
              <a:t> </a:t>
            </a:r>
            <a:r>
              <a:rPr lang="es-MX" dirty="0">
                <a:sym typeface="Symbol" panose="05050102010706020507" pitchFamily="18" charset="2"/>
              </a:rPr>
              <a:t></a:t>
            </a:r>
            <a:r>
              <a:rPr lang="es-MX" dirty="0"/>
              <a:t> </a:t>
            </a:r>
            <a:r>
              <a:rPr lang="es-MX" dirty="0">
                <a:sym typeface="Symbol" panose="05050102010706020507" pitchFamily="18" charset="2"/>
              </a:rPr>
              <a:t></a:t>
            </a:r>
            <a:r>
              <a:rPr lang="es-MX" dirty="0"/>
              <a:t>. Then </a:t>
            </a:r>
            <a:endParaRPr lang="cs-CZ" dirty="0"/>
          </a:p>
          <a:p>
            <a:pPr lvl="0"/>
            <a:r>
              <a:rPr lang="es-MX" dirty="0"/>
              <a:t>A modifier </a:t>
            </a:r>
            <a:r>
              <a:rPr lang="es-MX" i="1" dirty="0"/>
              <a:t>M </a:t>
            </a:r>
            <a:r>
              <a:rPr lang="es-MX" dirty="0"/>
              <a:t>is </a:t>
            </a:r>
            <a:r>
              <a:rPr lang="es-MX" i="1" dirty="0">
                <a:solidFill>
                  <a:srgbClr val="0070C0"/>
                </a:solidFill>
                <a:effectLst>
                  <a:outerShdw blurRad="38100" dist="38100" dir="2700000" algn="tl">
                    <a:srgbClr val="000000">
                      <a:alpha val="43137"/>
                    </a:srgbClr>
                  </a:outerShdw>
                </a:effectLst>
              </a:rPr>
              <a:t>subsective</a:t>
            </a:r>
            <a:r>
              <a:rPr lang="es-MX" dirty="0">
                <a:solidFill>
                  <a:srgbClr val="0070C0"/>
                </a:solidFill>
                <a:effectLst>
                  <a:outerShdw blurRad="38100" dist="38100" dir="2700000" algn="tl">
                    <a:srgbClr val="000000">
                      <a:alpha val="43137"/>
                    </a:srgbClr>
                  </a:outerShdw>
                </a:effectLst>
              </a:rPr>
              <a:t> </a:t>
            </a:r>
            <a:r>
              <a:rPr lang="es-MX" dirty="0"/>
              <a:t>with respect to a property </a:t>
            </a:r>
            <a:r>
              <a:rPr lang="es-MX" i="1" dirty="0"/>
              <a:t>P </a:t>
            </a:r>
            <a:r>
              <a:rPr lang="es-MX" dirty="0"/>
              <a:t>iff </a:t>
            </a:r>
            <a:endParaRPr lang="cs-CZ" dirty="0"/>
          </a:p>
          <a:p>
            <a:pPr marL="0" indent="0" algn="ctr">
              <a:buNone/>
            </a:pPr>
            <a:r>
              <a:rPr lang="es-MX" dirty="0">
                <a:solidFill>
                  <a:srgbClr val="C00000"/>
                </a:solidFill>
              </a:rPr>
              <a:t>[</a:t>
            </a:r>
            <a:r>
              <a:rPr lang="es-MX" baseline="30000" dirty="0">
                <a:solidFill>
                  <a:srgbClr val="C00000"/>
                </a:solidFill>
              </a:rPr>
              <a:t>0</a:t>
            </a:r>
            <a:r>
              <a:rPr lang="es-MX" i="1" dirty="0">
                <a:solidFill>
                  <a:srgbClr val="C00000"/>
                </a:solidFill>
              </a:rPr>
              <a:t>Ess P</a:t>
            </a:r>
            <a:r>
              <a:rPr lang="es-MX" dirty="0">
                <a:solidFill>
                  <a:srgbClr val="C00000"/>
                </a:solidFill>
              </a:rPr>
              <a:t>] </a:t>
            </a:r>
            <a:r>
              <a:rPr lang="es-MX" dirty="0">
                <a:solidFill>
                  <a:srgbClr val="C00000"/>
                </a:solidFill>
                <a:sym typeface="Symbol" panose="05050102010706020507" pitchFamily="18" charset="2"/>
              </a:rPr>
              <a:t></a:t>
            </a:r>
            <a:r>
              <a:rPr lang="es-MX" dirty="0">
                <a:solidFill>
                  <a:srgbClr val="C00000"/>
                </a:solidFill>
              </a:rPr>
              <a:t> [</a:t>
            </a:r>
            <a:r>
              <a:rPr lang="es-MX" baseline="30000" dirty="0">
                <a:solidFill>
                  <a:srgbClr val="C00000"/>
                </a:solidFill>
              </a:rPr>
              <a:t>0</a:t>
            </a:r>
            <a:r>
              <a:rPr lang="es-MX" i="1" dirty="0">
                <a:solidFill>
                  <a:srgbClr val="C00000"/>
                </a:solidFill>
              </a:rPr>
              <a:t>Ess </a:t>
            </a:r>
            <a:r>
              <a:rPr lang="es-MX" dirty="0">
                <a:solidFill>
                  <a:srgbClr val="C00000"/>
                </a:solidFill>
              </a:rPr>
              <a:t>[</a:t>
            </a:r>
            <a:r>
              <a:rPr lang="es-MX" i="1" dirty="0">
                <a:solidFill>
                  <a:srgbClr val="C00000"/>
                </a:solidFill>
              </a:rPr>
              <a:t>M P</a:t>
            </a:r>
            <a:r>
              <a:rPr lang="es-MX" dirty="0">
                <a:solidFill>
                  <a:srgbClr val="C00000"/>
                </a:solidFill>
              </a:rPr>
              <a:t>]]</a:t>
            </a:r>
            <a:endParaRPr lang="cs-CZ" dirty="0">
              <a:solidFill>
                <a:srgbClr val="C00000"/>
              </a:solidFill>
            </a:endParaRPr>
          </a:p>
          <a:p>
            <a:pPr lvl="0"/>
            <a:r>
              <a:rPr lang="es-MX" dirty="0"/>
              <a:t>A modifier </a:t>
            </a:r>
            <a:r>
              <a:rPr lang="es-MX" i="1" dirty="0"/>
              <a:t>M </a:t>
            </a:r>
            <a:r>
              <a:rPr lang="es-MX" dirty="0"/>
              <a:t>is </a:t>
            </a:r>
            <a:r>
              <a:rPr lang="es-MX" i="1" dirty="0">
                <a:solidFill>
                  <a:srgbClr val="0070C0"/>
                </a:solidFill>
                <a:effectLst>
                  <a:outerShdw blurRad="38100" dist="38100" dir="2700000" algn="tl">
                    <a:srgbClr val="000000">
                      <a:alpha val="43137"/>
                    </a:srgbClr>
                  </a:outerShdw>
                </a:effectLst>
              </a:rPr>
              <a:t>non-trivially subsective</a:t>
            </a:r>
            <a:r>
              <a:rPr lang="es-MX" dirty="0"/>
              <a:t> with respect to a property </a:t>
            </a:r>
            <a:r>
              <a:rPr lang="es-MX" i="1" dirty="0"/>
              <a:t>P </a:t>
            </a:r>
            <a:r>
              <a:rPr lang="es-MX" dirty="0"/>
              <a:t>iff </a:t>
            </a:r>
            <a:endParaRPr lang="cs-CZ" dirty="0"/>
          </a:p>
          <a:p>
            <a:pPr marL="0" indent="0" algn="ctr">
              <a:buNone/>
            </a:pPr>
            <a:r>
              <a:rPr lang="es-MX" dirty="0">
                <a:solidFill>
                  <a:srgbClr val="C00000"/>
                </a:solidFill>
              </a:rPr>
              <a:t>[</a:t>
            </a:r>
            <a:r>
              <a:rPr lang="es-MX" baseline="30000" dirty="0">
                <a:solidFill>
                  <a:srgbClr val="C00000"/>
                </a:solidFill>
              </a:rPr>
              <a:t>0</a:t>
            </a:r>
            <a:r>
              <a:rPr lang="es-MX" i="1" dirty="0">
                <a:solidFill>
                  <a:srgbClr val="C00000"/>
                </a:solidFill>
              </a:rPr>
              <a:t>Ess P</a:t>
            </a:r>
            <a:r>
              <a:rPr lang="es-MX" dirty="0">
                <a:solidFill>
                  <a:srgbClr val="C00000"/>
                </a:solidFill>
              </a:rPr>
              <a:t>] </a:t>
            </a:r>
            <a:r>
              <a:rPr lang="es-MX" dirty="0">
                <a:solidFill>
                  <a:srgbClr val="C00000"/>
                </a:solidFill>
                <a:sym typeface="Symbol" panose="05050102010706020507" pitchFamily="18" charset="2"/>
              </a:rPr>
              <a:t></a:t>
            </a:r>
            <a:r>
              <a:rPr lang="es-MX" dirty="0">
                <a:solidFill>
                  <a:srgbClr val="C00000"/>
                </a:solidFill>
              </a:rPr>
              <a:t> [</a:t>
            </a:r>
            <a:r>
              <a:rPr lang="es-MX" baseline="30000" dirty="0">
                <a:solidFill>
                  <a:srgbClr val="C00000"/>
                </a:solidFill>
              </a:rPr>
              <a:t>0</a:t>
            </a:r>
            <a:r>
              <a:rPr lang="es-MX" i="1" dirty="0">
                <a:solidFill>
                  <a:srgbClr val="C00000"/>
                </a:solidFill>
              </a:rPr>
              <a:t>Ess </a:t>
            </a:r>
            <a:r>
              <a:rPr lang="es-MX" dirty="0">
                <a:solidFill>
                  <a:srgbClr val="C00000"/>
                </a:solidFill>
              </a:rPr>
              <a:t>[</a:t>
            </a:r>
            <a:r>
              <a:rPr lang="es-MX" i="1" dirty="0">
                <a:solidFill>
                  <a:srgbClr val="C00000"/>
                </a:solidFill>
              </a:rPr>
              <a:t>M P</a:t>
            </a:r>
            <a:r>
              <a:rPr lang="es-MX" dirty="0">
                <a:solidFill>
                  <a:srgbClr val="C00000"/>
                </a:solidFill>
              </a:rPr>
              <a:t>]]</a:t>
            </a:r>
            <a:endParaRPr lang="cs-CZ" dirty="0"/>
          </a:p>
          <a:p>
            <a:pPr lvl="0"/>
            <a:r>
              <a:rPr lang="es-MX" dirty="0"/>
              <a:t>A modifier </a:t>
            </a:r>
            <a:r>
              <a:rPr lang="es-MX" i="1" dirty="0"/>
              <a:t>M </a:t>
            </a:r>
            <a:r>
              <a:rPr lang="es-MX" dirty="0"/>
              <a:t>is </a:t>
            </a:r>
            <a:r>
              <a:rPr lang="es-MX" i="1" dirty="0">
                <a:solidFill>
                  <a:srgbClr val="0070C0"/>
                </a:solidFill>
                <a:effectLst>
                  <a:outerShdw blurRad="38100" dist="38100" dir="2700000" algn="tl">
                    <a:srgbClr val="000000">
                      <a:alpha val="43137"/>
                    </a:srgbClr>
                  </a:outerShdw>
                </a:effectLst>
              </a:rPr>
              <a:t>privative</a:t>
            </a:r>
            <a:r>
              <a:rPr lang="es-MX" dirty="0"/>
              <a:t> with respect to a property </a:t>
            </a:r>
            <a:r>
              <a:rPr lang="es-MX" i="1" dirty="0"/>
              <a:t>P </a:t>
            </a:r>
            <a:r>
              <a:rPr lang="es-MX" dirty="0"/>
              <a:t>iff </a:t>
            </a:r>
            <a:endParaRPr lang="cs-CZ" dirty="0"/>
          </a:p>
          <a:p>
            <a:pPr marL="0" indent="0" algn="ctr">
              <a:lnSpc>
                <a:spcPct val="110000"/>
              </a:lnSpc>
              <a:buNone/>
            </a:pPr>
            <a:r>
              <a:rPr lang="es-MX" dirty="0">
                <a:solidFill>
                  <a:srgbClr val="C00000"/>
                </a:solidFill>
              </a:rPr>
              <a:t>[[</a:t>
            </a:r>
            <a:r>
              <a:rPr lang="es-MX" baseline="30000" dirty="0">
                <a:solidFill>
                  <a:srgbClr val="C00000"/>
                </a:solidFill>
              </a:rPr>
              <a:t>0</a:t>
            </a:r>
            <a:r>
              <a:rPr lang="es-MX" i="1" dirty="0">
                <a:solidFill>
                  <a:srgbClr val="C00000"/>
                </a:solidFill>
              </a:rPr>
              <a:t>Ess P</a:t>
            </a:r>
            <a:r>
              <a:rPr lang="es-MX" dirty="0">
                <a:solidFill>
                  <a:srgbClr val="C00000"/>
                </a:solidFill>
              </a:rPr>
              <a:t>] </a:t>
            </a:r>
            <a:r>
              <a:rPr lang="es-MX" dirty="0">
                <a:solidFill>
                  <a:srgbClr val="C00000"/>
                </a:solidFill>
                <a:sym typeface="Symbol" panose="05050102010706020507" pitchFamily="18" charset="2"/>
              </a:rPr>
              <a:t></a:t>
            </a:r>
            <a:r>
              <a:rPr lang="es-MX" dirty="0">
                <a:solidFill>
                  <a:srgbClr val="C00000"/>
                </a:solidFill>
              </a:rPr>
              <a:t> [</a:t>
            </a:r>
            <a:r>
              <a:rPr lang="es-MX" baseline="30000" dirty="0">
                <a:solidFill>
                  <a:srgbClr val="C00000"/>
                </a:solidFill>
              </a:rPr>
              <a:t>0</a:t>
            </a:r>
            <a:r>
              <a:rPr lang="es-MX" i="1" dirty="0">
                <a:solidFill>
                  <a:srgbClr val="C00000"/>
                </a:solidFill>
              </a:rPr>
              <a:t>Ess </a:t>
            </a:r>
            <a:r>
              <a:rPr lang="es-MX" dirty="0">
                <a:solidFill>
                  <a:srgbClr val="C00000"/>
                </a:solidFill>
              </a:rPr>
              <a:t>[</a:t>
            </a:r>
            <a:r>
              <a:rPr lang="es-MX" i="1" dirty="0">
                <a:solidFill>
                  <a:srgbClr val="C00000"/>
                </a:solidFill>
              </a:rPr>
              <a:t>M P</a:t>
            </a:r>
            <a:r>
              <a:rPr lang="es-MX" dirty="0">
                <a:solidFill>
                  <a:srgbClr val="C00000"/>
                </a:solidFill>
              </a:rPr>
              <a:t>]] </a:t>
            </a:r>
            <a:r>
              <a:rPr lang="es-MX" dirty="0">
                <a:solidFill>
                  <a:srgbClr val="C00000"/>
                </a:solidFill>
                <a:sym typeface="Symbol" panose="05050102010706020507" pitchFamily="18" charset="2"/>
              </a:rPr>
              <a:t></a:t>
            </a:r>
            <a:r>
              <a:rPr lang="es-MX" dirty="0">
                <a:solidFill>
                  <a:srgbClr val="C00000"/>
                </a:solidFill>
              </a:rPr>
              <a:t> </a:t>
            </a:r>
            <a:r>
              <a:rPr lang="es-MX" dirty="0">
                <a:solidFill>
                  <a:srgbClr val="C00000"/>
                </a:solidFill>
                <a:sym typeface="Symbol" panose="05050102010706020507" pitchFamily="18" charset="2"/>
              </a:rPr>
              <a:t></a:t>
            </a:r>
            <a:r>
              <a:rPr lang="es-MX" dirty="0">
                <a:solidFill>
                  <a:srgbClr val="C00000"/>
                </a:solidFill>
              </a:rPr>
              <a:t> </a:t>
            </a:r>
            <a:r>
              <a:rPr lang="es-MX" dirty="0">
                <a:solidFill>
                  <a:srgbClr val="C00000"/>
                </a:solidFill>
                <a:sym typeface="Symbol" panose="05050102010706020507" pitchFamily="18" charset="2"/>
              </a:rPr>
              <a:t></a:t>
            </a:r>
            <a:r>
              <a:rPr lang="es-MX" dirty="0">
                <a:solidFill>
                  <a:srgbClr val="C00000"/>
                </a:solidFill>
              </a:rPr>
              <a:t> </a:t>
            </a:r>
            <a:br>
              <a:rPr lang="es-MX" dirty="0">
                <a:solidFill>
                  <a:srgbClr val="C00000"/>
                </a:solidFill>
              </a:rPr>
            </a:br>
            <a:r>
              <a:rPr lang="es-MX" baseline="30000" dirty="0">
                <a:solidFill>
                  <a:srgbClr val="C00000"/>
                </a:solidFill>
              </a:rPr>
              <a:t>0</a:t>
            </a:r>
            <a:r>
              <a:rPr lang="es-MX" dirty="0">
                <a:solidFill>
                  <a:srgbClr val="C00000"/>
                </a:solidFill>
                <a:sym typeface="Symbol" panose="05050102010706020507" pitchFamily="18" charset="2"/>
              </a:rPr>
              <a:t></a:t>
            </a:r>
            <a:r>
              <a:rPr lang="es-MX" i="1" dirty="0">
                <a:solidFill>
                  <a:srgbClr val="C00000"/>
                </a:solidFill>
              </a:rPr>
              <a:t>p </a:t>
            </a:r>
            <a:r>
              <a:rPr lang="es-MX" dirty="0">
                <a:solidFill>
                  <a:srgbClr val="C00000"/>
                </a:solidFill>
              </a:rPr>
              <a:t>[[[</a:t>
            </a:r>
            <a:r>
              <a:rPr lang="es-MX" baseline="30000" dirty="0">
                <a:solidFill>
                  <a:srgbClr val="C00000"/>
                </a:solidFill>
              </a:rPr>
              <a:t>0</a:t>
            </a:r>
            <a:r>
              <a:rPr lang="es-MX" i="1" dirty="0">
                <a:solidFill>
                  <a:srgbClr val="C00000"/>
                </a:solidFill>
              </a:rPr>
              <a:t>Ess P</a:t>
            </a:r>
            <a:r>
              <a:rPr lang="es-MX" dirty="0">
                <a:solidFill>
                  <a:srgbClr val="C00000"/>
                </a:solidFill>
              </a:rPr>
              <a:t>] </a:t>
            </a:r>
            <a:r>
              <a:rPr lang="es-MX" i="1" dirty="0">
                <a:solidFill>
                  <a:srgbClr val="C00000"/>
                </a:solidFill>
              </a:rPr>
              <a:t>p</a:t>
            </a:r>
            <a:r>
              <a:rPr lang="es-MX" dirty="0">
                <a:solidFill>
                  <a:srgbClr val="C00000"/>
                </a:solidFill>
              </a:rPr>
              <a:t>] </a:t>
            </a:r>
            <a:r>
              <a:rPr lang="es-MX" dirty="0">
                <a:solidFill>
                  <a:srgbClr val="C00000"/>
                </a:solidFill>
                <a:sym typeface="Symbol" panose="05050102010706020507" pitchFamily="18" charset="2"/>
              </a:rPr>
              <a:t></a:t>
            </a:r>
            <a:r>
              <a:rPr lang="es-MX" dirty="0">
                <a:solidFill>
                  <a:srgbClr val="C00000"/>
                </a:solidFill>
              </a:rPr>
              <a:t> [[</a:t>
            </a:r>
            <a:r>
              <a:rPr lang="es-MX" baseline="30000" dirty="0">
                <a:solidFill>
                  <a:srgbClr val="C00000"/>
                </a:solidFill>
              </a:rPr>
              <a:t>0</a:t>
            </a:r>
            <a:r>
              <a:rPr lang="es-MX" i="1" dirty="0">
                <a:solidFill>
                  <a:srgbClr val="C00000"/>
                </a:solidFill>
              </a:rPr>
              <a:t>Ess </a:t>
            </a:r>
            <a:r>
              <a:rPr lang="es-MX" dirty="0">
                <a:solidFill>
                  <a:srgbClr val="C00000"/>
                </a:solidFill>
              </a:rPr>
              <a:t>[</a:t>
            </a:r>
            <a:r>
              <a:rPr lang="es-MX" i="1" dirty="0">
                <a:solidFill>
                  <a:srgbClr val="C00000"/>
                </a:solidFill>
              </a:rPr>
              <a:t>M P</a:t>
            </a:r>
            <a:r>
              <a:rPr lang="es-MX" dirty="0">
                <a:solidFill>
                  <a:srgbClr val="C00000"/>
                </a:solidFill>
              </a:rPr>
              <a:t>]] </a:t>
            </a:r>
            <a:r>
              <a:rPr lang="es-MX" dirty="0">
                <a:solidFill>
                  <a:srgbClr val="C00000"/>
                </a:solidFill>
                <a:sym typeface="Symbol" panose="05050102010706020507" pitchFamily="18" charset="2"/>
              </a:rPr>
              <a:t></a:t>
            </a:r>
            <a:r>
              <a:rPr lang="es-MX" i="1" dirty="0">
                <a:solidFill>
                  <a:srgbClr val="C00000"/>
                </a:solidFill>
              </a:rPr>
              <a:t>w</a:t>
            </a:r>
            <a:r>
              <a:rPr lang="es-MX" dirty="0">
                <a:solidFill>
                  <a:srgbClr val="C00000"/>
                </a:solidFill>
                <a:sym typeface="Symbol" panose="05050102010706020507" pitchFamily="18" charset="2"/>
              </a:rPr>
              <a:t></a:t>
            </a:r>
            <a:r>
              <a:rPr lang="es-MX" i="1" dirty="0">
                <a:solidFill>
                  <a:srgbClr val="C00000"/>
                </a:solidFill>
              </a:rPr>
              <a:t>t </a:t>
            </a:r>
            <a:r>
              <a:rPr lang="es-MX" dirty="0">
                <a:solidFill>
                  <a:srgbClr val="C00000"/>
                </a:solidFill>
              </a:rPr>
              <a:t>[</a:t>
            </a:r>
            <a:r>
              <a:rPr lang="es-MX" dirty="0">
                <a:solidFill>
                  <a:srgbClr val="C00000"/>
                </a:solidFill>
                <a:sym typeface="Symbol" panose="05050102010706020507" pitchFamily="18" charset="2"/>
              </a:rPr>
              <a:t></a:t>
            </a:r>
            <a:r>
              <a:rPr lang="es-MX" i="1" dirty="0">
                <a:solidFill>
                  <a:srgbClr val="C00000"/>
                </a:solidFill>
              </a:rPr>
              <a:t>x</a:t>
            </a:r>
            <a:r>
              <a:rPr lang="es-MX" dirty="0">
                <a:solidFill>
                  <a:srgbClr val="C00000"/>
                </a:solidFill>
              </a:rPr>
              <a:t> </a:t>
            </a:r>
            <a:r>
              <a:rPr lang="es-MX" dirty="0">
                <a:solidFill>
                  <a:srgbClr val="C00000"/>
                </a:solidFill>
                <a:sym typeface="Symbol" panose="05050102010706020507" pitchFamily="18" charset="2"/>
              </a:rPr>
              <a:t></a:t>
            </a:r>
            <a:r>
              <a:rPr lang="es-MX" dirty="0">
                <a:solidFill>
                  <a:srgbClr val="C00000"/>
                </a:solidFill>
              </a:rPr>
              <a:t>[</a:t>
            </a:r>
            <a:r>
              <a:rPr lang="es-MX" i="1" dirty="0">
                <a:solidFill>
                  <a:srgbClr val="C00000"/>
                </a:solidFill>
              </a:rPr>
              <a:t>p</a:t>
            </a:r>
            <a:r>
              <a:rPr lang="es-MX" i="1" baseline="-25000" dirty="0">
                <a:solidFill>
                  <a:srgbClr val="C00000"/>
                </a:solidFill>
              </a:rPr>
              <a:t>wt</a:t>
            </a:r>
            <a:r>
              <a:rPr lang="es-MX" dirty="0">
                <a:solidFill>
                  <a:srgbClr val="C00000"/>
                </a:solidFill>
              </a:rPr>
              <a:t> </a:t>
            </a:r>
            <a:r>
              <a:rPr lang="es-MX" i="1" dirty="0">
                <a:solidFill>
                  <a:srgbClr val="C00000"/>
                </a:solidFill>
              </a:rPr>
              <a:t>x</a:t>
            </a:r>
            <a:r>
              <a:rPr lang="es-MX" dirty="0">
                <a:solidFill>
                  <a:srgbClr val="C00000"/>
                </a:solidFill>
              </a:rPr>
              <a:t>]]]]</a:t>
            </a:r>
            <a:r>
              <a:rPr lang="es-MX" dirty="0"/>
              <a:t>. </a:t>
            </a:r>
            <a:endParaRPr lang="cs-CZ" dirty="0"/>
          </a:p>
        </p:txBody>
      </p:sp>
      <p:sp>
        <p:nvSpPr>
          <p:cNvPr id="4" name="Zástupný symbol pro číslo snímku 3">
            <a:extLst>
              <a:ext uri="{FF2B5EF4-FFF2-40B4-BE49-F238E27FC236}">
                <a16:creationId xmlns:a16="http://schemas.microsoft.com/office/drawing/2014/main" id="{5CAFC219-3738-41A5-8986-0F7F51D6DB57}"/>
              </a:ext>
            </a:extLst>
          </p:cNvPr>
          <p:cNvSpPr>
            <a:spLocks noGrp="1"/>
          </p:cNvSpPr>
          <p:nvPr>
            <p:ph type="sldNum" sz="quarter" idx="12"/>
          </p:nvPr>
        </p:nvSpPr>
        <p:spPr/>
        <p:txBody>
          <a:bodyPr/>
          <a:lstStyle/>
          <a:p>
            <a:fld id="{56891686-6FB8-4ABB-B148-7793B68052E3}" type="slidenum">
              <a:rPr lang="cs-CZ" smtClean="0"/>
              <a:t>20</a:t>
            </a:fld>
            <a:endParaRPr lang="cs-CZ"/>
          </a:p>
        </p:txBody>
      </p:sp>
    </p:spTree>
    <p:extLst>
      <p:ext uri="{BB962C8B-B14F-4D97-AF65-F5344CB8AC3E}">
        <p14:creationId xmlns:p14="http://schemas.microsoft.com/office/powerpoint/2010/main" val="30367885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D4BC8-9ED6-4300-976A-6BBA9077A035}"/>
              </a:ext>
            </a:extLst>
          </p:cNvPr>
          <p:cNvSpPr>
            <a:spLocks noGrp="1"/>
          </p:cNvSpPr>
          <p:nvPr>
            <p:ph type="title"/>
          </p:nvPr>
        </p:nvSpPr>
        <p:spPr>
          <a:xfrm>
            <a:off x="838200" y="365125"/>
            <a:ext cx="10515600" cy="708301"/>
          </a:xfrm>
        </p:spPr>
        <p:txBody>
          <a:bodyPr>
            <a:normAutofit/>
          </a:bodyPr>
          <a:lstStyle/>
          <a:p>
            <a:r>
              <a:rPr lang="en-US" dirty="0" err="1"/>
              <a:t>subsective</a:t>
            </a:r>
            <a:r>
              <a:rPr lang="en-US" dirty="0"/>
              <a:t> vs. privative, definition</a:t>
            </a:r>
            <a:endParaRPr lang="cs-CZ" dirty="0"/>
          </a:p>
        </p:txBody>
      </p:sp>
      <p:sp>
        <p:nvSpPr>
          <p:cNvPr id="3" name="Zástupný obsah 2">
            <a:extLst>
              <a:ext uri="{FF2B5EF4-FFF2-40B4-BE49-F238E27FC236}">
                <a16:creationId xmlns:a16="http://schemas.microsoft.com/office/drawing/2014/main" id="{AB16A0E0-C7B9-43E6-90D0-1BC935F7BA52}"/>
              </a:ext>
            </a:extLst>
          </p:cNvPr>
          <p:cNvSpPr>
            <a:spLocks noGrp="1"/>
          </p:cNvSpPr>
          <p:nvPr>
            <p:ph idx="1"/>
          </p:nvPr>
        </p:nvSpPr>
        <p:spPr>
          <a:xfrm>
            <a:off x="649357" y="1258957"/>
            <a:ext cx="10986052" cy="5353877"/>
          </a:xfrm>
        </p:spPr>
        <p:txBody>
          <a:bodyPr>
            <a:normAutofit/>
          </a:bodyPr>
          <a:lstStyle/>
          <a:p>
            <a:pPr marL="0" indent="0">
              <a:buNone/>
            </a:pPr>
            <a:r>
              <a:rPr lang="es-MX" i="1" cap="small" dirty="0"/>
              <a:t>Example</a:t>
            </a:r>
            <a:r>
              <a:rPr lang="es-MX" dirty="0"/>
              <a:t>. </a:t>
            </a:r>
          </a:p>
          <a:p>
            <a:r>
              <a:rPr lang="es-MX" dirty="0"/>
              <a:t>The modifier </a:t>
            </a:r>
            <a:r>
              <a:rPr lang="es-MX" i="1" dirty="0"/>
              <a:t>Stony</a:t>
            </a:r>
            <a:r>
              <a:rPr lang="es-MX" dirty="0"/>
              <a:t>/((</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 is subsective with respect to the property of being a bridge, </a:t>
            </a:r>
            <a:r>
              <a:rPr lang="es-MX" i="1" dirty="0"/>
              <a:t>Bridge</a:t>
            </a:r>
            <a:r>
              <a:rPr lang="es-MX" dirty="0"/>
              <a:t>/(</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 but privative with respect to the property of being a lion, </a:t>
            </a:r>
            <a:r>
              <a:rPr lang="es-MX" i="1" dirty="0"/>
              <a:t>Lion</a:t>
            </a:r>
            <a:r>
              <a:rPr lang="es-MX" dirty="0"/>
              <a:t>/(</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 </a:t>
            </a:r>
          </a:p>
          <a:p>
            <a:r>
              <a:rPr lang="es-MX" dirty="0"/>
              <a:t>Of course, a stony bridge is a bridge, but the essence of the property [</a:t>
            </a:r>
            <a:r>
              <a:rPr lang="es-MX" baseline="30000" dirty="0"/>
              <a:t>0</a:t>
            </a:r>
            <a:r>
              <a:rPr lang="es-MX" i="1" dirty="0"/>
              <a:t>Stony </a:t>
            </a:r>
            <a:r>
              <a:rPr lang="es-MX" baseline="30000" dirty="0"/>
              <a:t>0</a:t>
            </a:r>
            <a:r>
              <a:rPr lang="es-MX" i="1" dirty="0"/>
              <a:t>Bridge</a:t>
            </a:r>
            <a:r>
              <a:rPr lang="es-MX" dirty="0"/>
              <a:t>] is enriched by the property of being stony. This property is a requisite of the property of being a stony bridge, but it is not a requisite of the property of being a bridge, because bridges can be instead made of wood, iron, etc.</a:t>
            </a:r>
            <a:endParaRPr lang="cs-CZ" dirty="0"/>
          </a:p>
          <a:p>
            <a:pPr marL="0" indent="0" algn="ctr">
              <a:buNone/>
            </a:pPr>
            <a:r>
              <a:rPr lang="es-MX" dirty="0">
                <a:solidFill>
                  <a:srgbClr val="0070C0"/>
                </a:solidFill>
              </a:rPr>
              <a:t>[</a:t>
            </a:r>
            <a:r>
              <a:rPr lang="es-MX" baseline="30000" dirty="0">
                <a:solidFill>
                  <a:srgbClr val="0070C0"/>
                </a:solidFill>
              </a:rPr>
              <a:t>0</a:t>
            </a:r>
            <a:r>
              <a:rPr lang="es-MX" i="1" dirty="0">
                <a:solidFill>
                  <a:srgbClr val="0070C0"/>
                </a:solidFill>
              </a:rPr>
              <a:t>Ess </a:t>
            </a:r>
            <a:r>
              <a:rPr lang="es-MX" baseline="30000" dirty="0">
                <a:solidFill>
                  <a:srgbClr val="0070C0"/>
                </a:solidFill>
              </a:rPr>
              <a:t>0</a:t>
            </a:r>
            <a:r>
              <a:rPr lang="es-MX" i="1" dirty="0">
                <a:solidFill>
                  <a:srgbClr val="0070C0"/>
                </a:solidFill>
              </a:rPr>
              <a:t>Bridge</a:t>
            </a:r>
            <a:r>
              <a:rPr lang="es-MX" dirty="0">
                <a:solidFill>
                  <a:srgbClr val="0070C0"/>
                </a:solidFill>
              </a:rPr>
              <a:t>] </a:t>
            </a:r>
            <a:r>
              <a:rPr lang="es-MX" dirty="0">
                <a:solidFill>
                  <a:srgbClr val="0070C0"/>
                </a:solidFill>
                <a:sym typeface="Symbol" panose="05050102010706020507" pitchFamily="18" charset="2"/>
              </a:rPr>
              <a:t></a:t>
            </a:r>
            <a:r>
              <a:rPr lang="es-MX" dirty="0">
                <a:solidFill>
                  <a:srgbClr val="0070C0"/>
                </a:solidFill>
              </a:rPr>
              <a:t> [</a:t>
            </a:r>
            <a:r>
              <a:rPr lang="es-MX" baseline="30000" dirty="0">
                <a:solidFill>
                  <a:srgbClr val="0070C0"/>
                </a:solidFill>
              </a:rPr>
              <a:t>0</a:t>
            </a:r>
            <a:r>
              <a:rPr lang="es-MX" i="1" dirty="0">
                <a:solidFill>
                  <a:srgbClr val="0070C0"/>
                </a:solidFill>
              </a:rPr>
              <a:t>Ess </a:t>
            </a:r>
            <a:r>
              <a:rPr lang="es-MX" dirty="0">
                <a:solidFill>
                  <a:srgbClr val="0070C0"/>
                </a:solidFill>
              </a:rPr>
              <a:t>[</a:t>
            </a:r>
            <a:r>
              <a:rPr lang="es-MX" baseline="30000" dirty="0">
                <a:solidFill>
                  <a:srgbClr val="0070C0"/>
                </a:solidFill>
              </a:rPr>
              <a:t>0</a:t>
            </a:r>
            <a:r>
              <a:rPr lang="es-MX" i="1" dirty="0">
                <a:solidFill>
                  <a:srgbClr val="0070C0"/>
                </a:solidFill>
              </a:rPr>
              <a:t>Stony </a:t>
            </a:r>
            <a:r>
              <a:rPr lang="es-MX" baseline="30000" dirty="0">
                <a:solidFill>
                  <a:srgbClr val="0070C0"/>
                </a:solidFill>
              </a:rPr>
              <a:t>0</a:t>
            </a:r>
            <a:r>
              <a:rPr lang="es-MX" i="1" dirty="0">
                <a:solidFill>
                  <a:srgbClr val="0070C0"/>
                </a:solidFill>
              </a:rPr>
              <a:t>Bridge</a:t>
            </a:r>
            <a:r>
              <a:rPr lang="es-MX" dirty="0">
                <a:solidFill>
                  <a:srgbClr val="0070C0"/>
                </a:solidFill>
              </a:rPr>
              <a:t>]]</a:t>
            </a:r>
          </a:p>
          <a:p>
            <a:r>
              <a:rPr lang="es-MX" dirty="0"/>
              <a:t>Each stony bridge is a bridge: </a:t>
            </a:r>
            <a:r>
              <a:rPr lang="es-MX" dirty="0">
                <a:solidFill>
                  <a:schemeClr val="accent6">
                    <a:lumMod val="50000"/>
                  </a:schemeClr>
                </a:solidFill>
              </a:rPr>
              <a:t>[</a:t>
            </a:r>
            <a:r>
              <a:rPr lang="es-MX" baseline="30000" dirty="0">
                <a:solidFill>
                  <a:schemeClr val="accent6">
                    <a:lumMod val="50000"/>
                  </a:schemeClr>
                </a:solidFill>
              </a:rPr>
              <a:t>0</a:t>
            </a:r>
            <a:r>
              <a:rPr lang="es-MX" i="1" dirty="0">
                <a:solidFill>
                  <a:schemeClr val="accent6">
                    <a:lumMod val="50000"/>
                  </a:schemeClr>
                </a:solidFill>
              </a:rPr>
              <a:t>Stony </a:t>
            </a:r>
            <a:r>
              <a:rPr lang="es-MX" baseline="30000" dirty="0">
                <a:solidFill>
                  <a:schemeClr val="accent6">
                    <a:lumMod val="50000"/>
                  </a:schemeClr>
                </a:solidFill>
              </a:rPr>
              <a:t>0</a:t>
            </a:r>
            <a:r>
              <a:rPr lang="es-MX" i="1" dirty="0">
                <a:solidFill>
                  <a:schemeClr val="accent6">
                    <a:lumMod val="50000"/>
                  </a:schemeClr>
                </a:solidFill>
              </a:rPr>
              <a:t>Bridge</a:t>
            </a:r>
            <a:r>
              <a:rPr lang="es-MX" dirty="0">
                <a:solidFill>
                  <a:schemeClr val="accent6">
                    <a:lumMod val="50000"/>
                  </a:schemeClr>
                </a:solidFill>
              </a:rPr>
              <a:t>]</a:t>
            </a:r>
            <a:r>
              <a:rPr lang="es-MX" i="1" baseline="-25000" dirty="0">
                <a:solidFill>
                  <a:schemeClr val="accent6">
                    <a:lumMod val="50000"/>
                  </a:schemeClr>
                </a:solidFill>
              </a:rPr>
              <a:t>wt </a:t>
            </a:r>
            <a:r>
              <a:rPr lang="es-MX" dirty="0">
                <a:solidFill>
                  <a:schemeClr val="accent6">
                    <a:lumMod val="50000"/>
                  </a:schemeClr>
                </a:solidFill>
                <a:sym typeface="Symbol" panose="05050102010706020507" pitchFamily="18" charset="2"/>
              </a:rPr>
              <a:t> </a:t>
            </a:r>
            <a:r>
              <a:rPr lang="es-MX" baseline="30000" dirty="0">
                <a:solidFill>
                  <a:schemeClr val="accent6">
                    <a:lumMod val="50000"/>
                  </a:schemeClr>
                </a:solidFill>
              </a:rPr>
              <a:t>0</a:t>
            </a:r>
            <a:r>
              <a:rPr lang="es-MX" i="1" dirty="0">
                <a:solidFill>
                  <a:schemeClr val="accent6">
                    <a:lumMod val="50000"/>
                  </a:schemeClr>
                </a:solidFill>
              </a:rPr>
              <a:t>Bridge</a:t>
            </a:r>
            <a:r>
              <a:rPr lang="es-MX" i="1" baseline="-25000" dirty="0">
                <a:solidFill>
                  <a:schemeClr val="accent6">
                    <a:lumMod val="50000"/>
                  </a:schemeClr>
                </a:solidFill>
              </a:rPr>
              <a:t>wt</a:t>
            </a:r>
          </a:p>
        </p:txBody>
      </p:sp>
      <p:sp>
        <p:nvSpPr>
          <p:cNvPr id="4" name="Zástupný symbol pro číslo snímku 3">
            <a:extLst>
              <a:ext uri="{FF2B5EF4-FFF2-40B4-BE49-F238E27FC236}">
                <a16:creationId xmlns:a16="http://schemas.microsoft.com/office/drawing/2014/main" id="{EDAF7ABD-B005-4397-8468-A1440D0DA9F4}"/>
              </a:ext>
            </a:extLst>
          </p:cNvPr>
          <p:cNvSpPr>
            <a:spLocks noGrp="1"/>
          </p:cNvSpPr>
          <p:nvPr>
            <p:ph type="sldNum" sz="quarter" idx="12"/>
          </p:nvPr>
        </p:nvSpPr>
        <p:spPr/>
        <p:txBody>
          <a:bodyPr/>
          <a:lstStyle/>
          <a:p>
            <a:fld id="{56891686-6FB8-4ABB-B148-7793B68052E3}" type="slidenum">
              <a:rPr lang="cs-CZ" smtClean="0"/>
              <a:t>21</a:t>
            </a:fld>
            <a:endParaRPr lang="cs-CZ"/>
          </a:p>
        </p:txBody>
      </p:sp>
    </p:spTree>
    <p:extLst>
      <p:ext uri="{BB962C8B-B14F-4D97-AF65-F5344CB8AC3E}">
        <p14:creationId xmlns:p14="http://schemas.microsoft.com/office/powerpoint/2010/main" val="6058644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D4BC8-9ED6-4300-976A-6BBA9077A035}"/>
              </a:ext>
            </a:extLst>
          </p:cNvPr>
          <p:cNvSpPr>
            <a:spLocks noGrp="1"/>
          </p:cNvSpPr>
          <p:nvPr>
            <p:ph type="title"/>
          </p:nvPr>
        </p:nvSpPr>
        <p:spPr>
          <a:xfrm>
            <a:off x="838200" y="365125"/>
            <a:ext cx="10515600" cy="708301"/>
          </a:xfrm>
        </p:spPr>
        <p:txBody>
          <a:bodyPr>
            <a:normAutofit/>
          </a:bodyPr>
          <a:lstStyle/>
          <a:p>
            <a:r>
              <a:rPr lang="en-US" dirty="0" err="1"/>
              <a:t>subsective</a:t>
            </a:r>
            <a:r>
              <a:rPr lang="en-US" dirty="0"/>
              <a:t> vs. privative, definition</a:t>
            </a:r>
            <a:endParaRPr lang="cs-CZ" dirty="0"/>
          </a:p>
        </p:txBody>
      </p:sp>
      <p:sp>
        <p:nvSpPr>
          <p:cNvPr id="3" name="Zástupný obsah 2">
            <a:extLst>
              <a:ext uri="{FF2B5EF4-FFF2-40B4-BE49-F238E27FC236}">
                <a16:creationId xmlns:a16="http://schemas.microsoft.com/office/drawing/2014/main" id="{AB16A0E0-C7B9-43E6-90D0-1BC935F7BA52}"/>
              </a:ext>
            </a:extLst>
          </p:cNvPr>
          <p:cNvSpPr>
            <a:spLocks noGrp="1"/>
          </p:cNvSpPr>
          <p:nvPr>
            <p:ph idx="1"/>
          </p:nvPr>
        </p:nvSpPr>
        <p:spPr>
          <a:xfrm>
            <a:off x="649357" y="1258957"/>
            <a:ext cx="10986052" cy="5353877"/>
          </a:xfrm>
        </p:spPr>
        <p:txBody>
          <a:bodyPr>
            <a:normAutofit/>
          </a:bodyPr>
          <a:lstStyle/>
          <a:p>
            <a:r>
              <a:rPr lang="es-MX" dirty="0"/>
              <a:t>But a </a:t>
            </a:r>
            <a:r>
              <a:rPr lang="es-MX" i="1" dirty="0"/>
              <a:t>stony lion is not a lion</a:t>
            </a:r>
            <a:r>
              <a:rPr lang="es-MX" dirty="0"/>
              <a:t>. </a:t>
            </a:r>
          </a:p>
          <a:p>
            <a:r>
              <a:rPr lang="es-MX" dirty="0"/>
              <a:t>The modifier </a:t>
            </a:r>
            <a:r>
              <a:rPr lang="es-MX" i="1" dirty="0"/>
              <a:t>Stony</a:t>
            </a:r>
            <a:r>
              <a:rPr lang="es-MX" dirty="0"/>
              <a:t>, the same modifier that just modified </a:t>
            </a:r>
            <a:r>
              <a:rPr lang="es-MX" i="1" dirty="0"/>
              <a:t>Bridge</a:t>
            </a:r>
            <a:r>
              <a:rPr lang="es-MX" dirty="0"/>
              <a:t>,</a:t>
            </a:r>
            <a:r>
              <a:rPr lang="es-MX" i="1" dirty="0"/>
              <a:t> deprives the essence</a:t>
            </a:r>
            <a:r>
              <a:rPr lang="es-MX" dirty="0"/>
              <a:t> of the property of being a lion, </a:t>
            </a:r>
            <a:r>
              <a:rPr lang="es-MX" i="1" dirty="0"/>
              <a:t>Lion</a:t>
            </a:r>
            <a:r>
              <a:rPr lang="es-MX" dirty="0"/>
              <a:t>/(</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 of many requisites, for instance, of the property of being an animal, having a bloodstream, a heartbeat, etc. Thus, among the requisites of the property [</a:t>
            </a:r>
            <a:r>
              <a:rPr lang="es-MX" baseline="30000" dirty="0"/>
              <a:t>0</a:t>
            </a:r>
            <a:r>
              <a:rPr lang="es-MX" i="1" dirty="0"/>
              <a:t>Stony </a:t>
            </a:r>
            <a:r>
              <a:rPr lang="es-MX" baseline="30000" dirty="0"/>
              <a:t>0</a:t>
            </a:r>
            <a:r>
              <a:rPr lang="es-MX" i="1" dirty="0"/>
              <a:t>Lion</a:t>
            </a:r>
            <a:r>
              <a:rPr lang="es-MX" dirty="0"/>
              <a:t>] there are properties like </a:t>
            </a:r>
            <a:r>
              <a:rPr lang="es-MX" i="1" dirty="0"/>
              <a:t>not being a living thing</a:t>
            </a:r>
            <a:r>
              <a:rPr lang="es-MX" dirty="0"/>
              <a:t>, </a:t>
            </a:r>
            <a:r>
              <a:rPr lang="es-MX" i="1" dirty="0"/>
              <a:t>not having a bloodstream</a:t>
            </a:r>
            <a:r>
              <a:rPr lang="es-MX" dirty="0"/>
              <a:t>, etc., which are contradictory (not just contrary) to some of the requisites of the property </a:t>
            </a:r>
            <a:r>
              <a:rPr lang="es-MX" i="1" dirty="0"/>
              <a:t>Lion</a:t>
            </a:r>
            <a:r>
              <a:rPr lang="es-MX" dirty="0"/>
              <a:t>. </a:t>
            </a:r>
          </a:p>
          <a:p>
            <a:r>
              <a:rPr lang="es-MX" dirty="0"/>
              <a:t>On the other hand, the property [</a:t>
            </a:r>
            <a:r>
              <a:rPr lang="es-MX" baseline="30000" dirty="0"/>
              <a:t>0</a:t>
            </a:r>
            <a:r>
              <a:rPr lang="es-MX" i="1" dirty="0"/>
              <a:t>Stony </a:t>
            </a:r>
            <a:r>
              <a:rPr lang="es-MX" baseline="30000" dirty="0"/>
              <a:t>0</a:t>
            </a:r>
            <a:r>
              <a:rPr lang="es-MX" i="1" dirty="0"/>
              <a:t>Lion</a:t>
            </a:r>
            <a:r>
              <a:rPr lang="es-MX" dirty="0"/>
              <a:t>] </a:t>
            </a:r>
            <a:r>
              <a:rPr lang="es-MX" i="1" dirty="0"/>
              <a:t>shares many requisites</a:t>
            </a:r>
            <a:r>
              <a:rPr lang="es-MX" dirty="0"/>
              <a:t> with the property of being a lion, like the outline of the body, having four legs, etc., and has an additional requisite of being made of stone. We have:</a:t>
            </a:r>
          </a:p>
        </p:txBody>
      </p:sp>
      <p:sp>
        <p:nvSpPr>
          <p:cNvPr id="4" name="Zástupný symbol pro číslo snímku 3">
            <a:extLst>
              <a:ext uri="{FF2B5EF4-FFF2-40B4-BE49-F238E27FC236}">
                <a16:creationId xmlns:a16="http://schemas.microsoft.com/office/drawing/2014/main" id="{92826C59-2BA4-4E5F-A32F-43E8B31E5EA6}"/>
              </a:ext>
            </a:extLst>
          </p:cNvPr>
          <p:cNvSpPr>
            <a:spLocks noGrp="1"/>
          </p:cNvSpPr>
          <p:nvPr>
            <p:ph type="sldNum" sz="quarter" idx="12"/>
          </p:nvPr>
        </p:nvSpPr>
        <p:spPr/>
        <p:txBody>
          <a:bodyPr/>
          <a:lstStyle/>
          <a:p>
            <a:fld id="{56891686-6FB8-4ABB-B148-7793B68052E3}" type="slidenum">
              <a:rPr lang="cs-CZ" smtClean="0"/>
              <a:t>22</a:t>
            </a:fld>
            <a:endParaRPr lang="cs-CZ"/>
          </a:p>
        </p:txBody>
      </p:sp>
    </p:spTree>
    <p:extLst>
      <p:ext uri="{BB962C8B-B14F-4D97-AF65-F5344CB8AC3E}">
        <p14:creationId xmlns:p14="http://schemas.microsoft.com/office/powerpoint/2010/main" val="1653681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D4BC8-9ED6-4300-976A-6BBA9077A035}"/>
              </a:ext>
            </a:extLst>
          </p:cNvPr>
          <p:cNvSpPr>
            <a:spLocks noGrp="1"/>
          </p:cNvSpPr>
          <p:nvPr>
            <p:ph type="title"/>
          </p:nvPr>
        </p:nvSpPr>
        <p:spPr>
          <a:xfrm>
            <a:off x="838200" y="365125"/>
            <a:ext cx="10515600" cy="708301"/>
          </a:xfrm>
        </p:spPr>
        <p:txBody>
          <a:bodyPr>
            <a:normAutofit/>
          </a:bodyPr>
          <a:lstStyle/>
          <a:p>
            <a:r>
              <a:rPr lang="en-US" dirty="0" err="1"/>
              <a:t>subsective</a:t>
            </a:r>
            <a:r>
              <a:rPr lang="en-US" dirty="0"/>
              <a:t> vs. privative, definition</a:t>
            </a:r>
            <a:endParaRPr lang="cs-CZ" dirty="0"/>
          </a:p>
        </p:txBody>
      </p:sp>
      <p:sp>
        <p:nvSpPr>
          <p:cNvPr id="3" name="Zástupný obsah 2">
            <a:extLst>
              <a:ext uri="{FF2B5EF4-FFF2-40B4-BE49-F238E27FC236}">
                <a16:creationId xmlns:a16="http://schemas.microsoft.com/office/drawing/2014/main" id="{AB16A0E0-C7B9-43E6-90D0-1BC935F7BA52}"/>
              </a:ext>
            </a:extLst>
          </p:cNvPr>
          <p:cNvSpPr>
            <a:spLocks noGrp="1"/>
          </p:cNvSpPr>
          <p:nvPr>
            <p:ph idx="1"/>
          </p:nvPr>
        </p:nvSpPr>
        <p:spPr>
          <a:xfrm>
            <a:off x="649357" y="1643270"/>
            <a:ext cx="10986052" cy="4969564"/>
          </a:xfrm>
        </p:spPr>
        <p:txBody>
          <a:bodyPr>
            <a:normAutofit/>
          </a:bodyPr>
          <a:lstStyle/>
          <a:p>
            <a:pPr marL="0" indent="0" algn="ctr">
              <a:buNone/>
            </a:pPr>
            <a:r>
              <a:rPr lang="es-MX" dirty="0"/>
              <a:t>[[</a:t>
            </a:r>
            <a:r>
              <a:rPr lang="es-MX" baseline="30000" dirty="0"/>
              <a:t>0</a:t>
            </a:r>
            <a:r>
              <a:rPr lang="es-MX" i="1" dirty="0"/>
              <a:t>Ess </a:t>
            </a:r>
            <a:r>
              <a:rPr lang="es-MX" baseline="30000" dirty="0"/>
              <a:t>0</a:t>
            </a:r>
            <a:r>
              <a:rPr lang="es-MX" i="1" dirty="0"/>
              <a:t>Lion</a:t>
            </a:r>
            <a:r>
              <a:rPr lang="es-MX" dirty="0"/>
              <a:t>] </a:t>
            </a:r>
            <a:r>
              <a:rPr lang="es-MX" dirty="0">
                <a:sym typeface="Symbol" panose="05050102010706020507" pitchFamily="18" charset="2"/>
              </a:rPr>
              <a:t></a:t>
            </a:r>
            <a:r>
              <a:rPr lang="es-MX" dirty="0"/>
              <a:t> [</a:t>
            </a:r>
            <a:r>
              <a:rPr lang="es-MX" baseline="30000" dirty="0"/>
              <a:t>0</a:t>
            </a:r>
            <a:r>
              <a:rPr lang="es-MX" i="1" dirty="0"/>
              <a:t>Ess </a:t>
            </a:r>
            <a:r>
              <a:rPr lang="es-MX" dirty="0"/>
              <a:t>[</a:t>
            </a:r>
            <a:r>
              <a:rPr lang="es-MX" baseline="30000" dirty="0"/>
              <a:t>0</a:t>
            </a:r>
            <a:r>
              <a:rPr lang="es-MX" i="1" dirty="0"/>
              <a:t>Stony </a:t>
            </a:r>
            <a:r>
              <a:rPr lang="es-MX" baseline="30000" dirty="0"/>
              <a:t>0</a:t>
            </a:r>
            <a:r>
              <a:rPr lang="es-MX" i="1" dirty="0"/>
              <a:t>Lion</a:t>
            </a:r>
            <a:r>
              <a:rPr lang="es-MX" dirty="0"/>
              <a:t>]]] </a:t>
            </a:r>
            <a:r>
              <a:rPr lang="es-MX" dirty="0">
                <a:sym typeface="Symbol" panose="05050102010706020507" pitchFamily="18" charset="2"/>
              </a:rPr>
              <a:t></a:t>
            </a:r>
            <a:r>
              <a:rPr lang="es-MX" dirty="0"/>
              <a:t> </a:t>
            </a:r>
            <a:r>
              <a:rPr lang="es-MX" dirty="0">
                <a:sym typeface="Symbol" panose="05050102010706020507" pitchFamily="18" charset="2"/>
              </a:rPr>
              <a:t></a:t>
            </a:r>
            <a:r>
              <a:rPr lang="es-MX" dirty="0"/>
              <a:t> </a:t>
            </a:r>
            <a:r>
              <a:rPr lang="es-MX" dirty="0">
                <a:sym typeface="Symbol" panose="05050102010706020507" pitchFamily="18" charset="2"/>
              </a:rPr>
              <a:t></a:t>
            </a:r>
            <a:endParaRPr lang="cs-CZ" dirty="0"/>
          </a:p>
          <a:p>
            <a:pPr marL="0" indent="0" algn="ctr">
              <a:spcBef>
                <a:spcPts val="1800"/>
              </a:spcBef>
              <a:buNone/>
            </a:pPr>
            <a:r>
              <a:rPr lang="es-MX" dirty="0"/>
              <a:t>[[</a:t>
            </a:r>
            <a:r>
              <a:rPr lang="es-MX" baseline="30000" dirty="0"/>
              <a:t>0</a:t>
            </a:r>
            <a:r>
              <a:rPr lang="es-MX" i="1" dirty="0"/>
              <a:t>Ess </a:t>
            </a:r>
            <a:r>
              <a:rPr lang="es-MX" baseline="30000" dirty="0"/>
              <a:t>0</a:t>
            </a:r>
            <a:r>
              <a:rPr lang="es-MX" i="1" dirty="0"/>
              <a:t>Lion</a:t>
            </a:r>
            <a:r>
              <a:rPr lang="es-MX" dirty="0"/>
              <a:t>] </a:t>
            </a:r>
            <a:r>
              <a:rPr lang="es-MX" baseline="30000" dirty="0"/>
              <a:t>0</a:t>
            </a:r>
            <a:r>
              <a:rPr lang="es-MX" i="1" dirty="0"/>
              <a:t>Living_thing</a:t>
            </a:r>
            <a:r>
              <a:rPr lang="es-MX" dirty="0"/>
              <a:t>] </a:t>
            </a:r>
            <a:r>
              <a:rPr lang="es-MX" dirty="0">
                <a:sym typeface="Symbol" panose="05050102010706020507" pitchFamily="18" charset="2"/>
              </a:rPr>
              <a:t> </a:t>
            </a:r>
            <a:br>
              <a:rPr lang="es-MX" dirty="0">
                <a:sym typeface="Symbol" panose="05050102010706020507" pitchFamily="18" charset="2"/>
              </a:rPr>
            </a:br>
            <a:r>
              <a:rPr lang="es-MX" dirty="0"/>
              <a:t>[[</a:t>
            </a:r>
            <a:r>
              <a:rPr lang="es-MX" baseline="30000" dirty="0"/>
              <a:t>0</a:t>
            </a:r>
            <a:r>
              <a:rPr lang="es-MX" i="1" dirty="0"/>
              <a:t>Ess </a:t>
            </a:r>
            <a:r>
              <a:rPr lang="es-MX" dirty="0"/>
              <a:t>[</a:t>
            </a:r>
            <a:r>
              <a:rPr lang="es-MX" baseline="30000" dirty="0"/>
              <a:t>0</a:t>
            </a:r>
            <a:r>
              <a:rPr lang="es-MX" i="1" dirty="0"/>
              <a:t>Stony </a:t>
            </a:r>
            <a:r>
              <a:rPr lang="es-MX" baseline="30000" dirty="0"/>
              <a:t>0</a:t>
            </a:r>
            <a:r>
              <a:rPr lang="es-MX" i="1" dirty="0"/>
              <a:t>Lion</a:t>
            </a:r>
            <a:r>
              <a:rPr lang="es-MX" dirty="0"/>
              <a:t>]] </a:t>
            </a:r>
            <a:r>
              <a:rPr lang="es-MX" dirty="0">
                <a:sym typeface="Symbol" panose="05050102010706020507" pitchFamily="18" charset="2"/>
              </a:rPr>
              <a:t></a:t>
            </a:r>
            <a:r>
              <a:rPr lang="es-MX" i="1" dirty="0"/>
              <a:t>w</a:t>
            </a:r>
            <a:r>
              <a:rPr lang="es-MX" dirty="0">
                <a:sym typeface="Symbol" panose="05050102010706020507" pitchFamily="18" charset="2"/>
              </a:rPr>
              <a:t></a:t>
            </a:r>
            <a:r>
              <a:rPr lang="es-MX" i="1" dirty="0"/>
              <a:t>t</a:t>
            </a:r>
            <a:r>
              <a:rPr lang="es-MX" dirty="0"/>
              <a:t> [</a:t>
            </a:r>
            <a:r>
              <a:rPr lang="es-MX" dirty="0">
                <a:sym typeface="Symbol" panose="05050102010706020507" pitchFamily="18" charset="2"/>
              </a:rPr>
              <a:t></a:t>
            </a:r>
            <a:r>
              <a:rPr lang="es-MX" i="1" dirty="0"/>
              <a:t>x </a:t>
            </a:r>
            <a:r>
              <a:rPr lang="es-MX" dirty="0">
                <a:sym typeface="Symbol" panose="05050102010706020507" pitchFamily="18" charset="2"/>
              </a:rPr>
              <a:t></a:t>
            </a:r>
            <a:r>
              <a:rPr lang="es-MX" dirty="0"/>
              <a:t>[</a:t>
            </a:r>
            <a:r>
              <a:rPr lang="es-MX" baseline="30000" dirty="0"/>
              <a:t>0</a:t>
            </a:r>
            <a:r>
              <a:rPr lang="es-MX" i="1" dirty="0"/>
              <a:t>Living_thing</a:t>
            </a:r>
            <a:r>
              <a:rPr lang="es-MX" i="1" baseline="-25000" dirty="0"/>
              <a:t>wt</a:t>
            </a:r>
            <a:r>
              <a:rPr lang="es-MX" baseline="-25000" dirty="0"/>
              <a:t> </a:t>
            </a:r>
            <a:r>
              <a:rPr lang="es-MX" i="1" dirty="0"/>
              <a:t>x</a:t>
            </a:r>
            <a:r>
              <a:rPr lang="es-MX" dirty="0"/>
              <a:t>]]] </a:t>
            </a:r>
            <a:r>
              <a:rPr lang="es-MX" dirty="0">
                <a:sym typeface="Symbol" panose="05050102010706020507" pitchFamily="18" charset="2"/>
              </a:rPr>
              <a:t></a:t>
            </a:r>
            <a:endParaRPr lang="cs-CZ" dirty="0"/>
          </a:p>
          <a:p>
            <a:pPr marL="0" indent="0" algn="ctr">
              <a:spcBef>
                <a:spcPts val="1800"/>
              </a:spcBef>
              <a:buNone/>
            </a:pPr>
            <a:r>
              <a:rPr lang="es-MX" dirty="0"/>
              <a:t>[[</a:t>
            </a:r>
            <a:r>
              <a:rPr lang="es-MX" baseline="30000" dirty="0"/>
              <a:t>0</a:t>
            </a:r>
            <a:r>
              <a:rPr lang="es-MX" i="1" dirty="0"/>
              <a:t>Ess </a:t>
            </a:r>
            <a:r>
              <a:rPr lang="es-MX" baseline="30000" dirty="0"/>
              <a:t>0</a:t>
            </a:r>
            <a:r>
              <a:rPr lang="es-MX" i="1" dirty="0"/>
              <a:t>Lion</a:t>
            </a:r>
            <a:r>
              <a:rPr lang="es-MX" dirty="0"/>
              <a:t>] </a:t>
            </a:r>
            <a:r>
              <a:rPr lang="es-MX" baseline="30000" dirty="0"/>
              <a:t>0</a:t>
            </a:r>
            <a:r>
              <a:rPr lang="es-MX" i="1" dirty="0"/>
              <a:t>Blood</a:t>
            </a:r>
            <a:r>
              <a:rPr lang="es-MX" dirty="0"/>
              <a:t>] </a:t>
            </a:r>
            <a:r>
              <a:rPr lang="es-MX" dirty="0">
                <a:sym typeface="Symbol" panose="05050102010706020507" pitchFamily="18" charset="2"/>
              </a:rPr>
              <a:t> </a:t>
            </a:r>
            <a:br>
              <a:rPr lang="es-MX" dirty="0">
                <a:sym typeface="Symbol" panose="05050102010706020507" pitchFamily="18" charset="2"/>
              </a:rPr>
            </a:br>
            <a:r>
              <a:rPr lang="es-MX" dirty="0"/>
              <a:t>[[</a:t>
            </a:r>
            <a:r>
              <a:rPr lang="es-MX" baseline="30000" dirty="0"/>
              <a:t>0</a:t>
            </a:r>
            <a:r>
              <a:rPr lang="es-MX" i="1" dirty="0"/>
              <a:t>Ess </a:t>
            </a:r>
            <a:r>
              <a:rPr lang="es-MX" dirty="0"/>
              <a:t>[</a:t>
            </a:r>
            <a:r>
              <a:rPr lang="es-MX" baseline="30000" dirty="0"/>
              <a:t>0</a:t>
            </a:r>
            <a:r>
              <a:rPr lang="es-MX" i="1" dirty="0"/>
              <a:t>Stony </a:t>
            </a:r>
            <a:r>
              <a:rPr lang="es-MX" baseline="30000" dirty="0"/>
              <a:t>0</a:t>
            </a:r>
            <a:r>
              <a:rPr lang="es-MX" i="1" dirty="0"/>
              <a:t>Lion</a:t>
            </a:r>
            <a:r>
              <a:rPr lang="es-MX" dirty="0"/>
              <a:t>]] </a:t>
            </a:r>
            <a:r>
              <a:rPr lang="es-MX" dirty="0">
                <a:sym typeface="Symbol" panose="05050102010706020507" pitchFamily="18" charset="2"/>
              </a:rPr>
              <a:t></a:t>
            </a:r>
            <a:r>
              <a:rPr lang="es-MX" i="1" dirty="0"/>
              <a:t>w</a:t>
            </a:r>
            <a:r>
              <a:rPr lang="es-MX" dirty="0">
                <a:sym typeface="Symbol" panose="05050102010706020507" pitchFamily="18" charset="2"/>
              </a:rPr>
              <a:t></a:t>
            </a:r>
            <a:r>
              <a:rPr lang="es-MX" i="1" dirty="0"/>
              <a:t>t</a:t>
            </a:r>
            <a:r>
              <a:rPr lang="es-MX" dirty="0"/>
              <a:t> [</a:t>
            </a:r>
            <a:r>
              <a:rPr lang="es-MX" dirty="0">
                <a:sym typeface="Symbol" panose="05050102010706020507" pitchFamily="18" charset="2"/>
              </a:rPr>
              <a:t></a:t>
            </a:r>
            <a:r>
              <a:rPr lang="es-MX" i="1" dirty="0"/>
              <a:t>x </a:t>
            </a:r>
            <a:r>
              <a:rPr lang="es-MX" dirty="0">
                <a:sym typeface="Symbol" panose="05050102010706020507" pitchFamily="18" charset="2"/>
              </a:rPr>
              <a:t></a:t>
            </a:r>
            <a:r>
              <a:rPr lang="es-MX" dirty="0"/>
              <a:t>[</a:t>
            </a:r>
            <a:r>
              <a:rPr lang="es-MX" baseline="30000" dirty="0"/>
              <a:t>0</a:t>
            </a:r>
            <a:r>
              <a:rPr lang="es-MX" i="1" dirty="0"/>
              <a:t>Blood</a:t>
            </a:r>
            <a:r>
              <a:rPr lang="es-MX" i="1" baseline="-25000" dirty="0"/>
              <a:t>wt</a:t>
            </a:r>
            <a:r>
              <a:rPr lang="es-MX" baseline="-25000" dirty="0"/>
              <a:t> </a:t>
            </a:r>
            <a:r>
              <a:rPr lang="es-MX" i="1" dirty="0"/>
              <a:t>x</a:t>
            </a:r>
            <a:r>
              <a:rPr lang="es-MX" dirty="0"/>
              <a:t>]]] </a:t>
            </a:r>
            <a:r>
              <a:rPr lang="es-MX" dirty="0">
                <a:sym typeface="Symbol" panose="05050102010706020507" pitchFamily="18" charset="2"/>
              </a:rPr>
              <a:t></a:t>
            </a:r>
            <a:endParaRPr lang="cs-CZ" dirty="0"/>
          </a:p>
          <a:p>
            <a:r>
              <a:rPr lang="es-MX" dirty="0"/>
              <a:t>etc.</a:t>
            </a:r>
            <a:endParaRPr lang="cs-CZ" dirty="0"/>
          </a:p>
          <a:p>
            <a:endParaRPr lang="cs-CZ" i="1" dirty="0">
              <a:solidFill>
                <a:schemeClr val="accent6">
                  <a:lumMod val="50000"/>
                </a:schemeClr>
              </a:solidFill>
            </a:endParaRPr>
          </a:p>
        </p:txBody>
      </p:sp>
      <p:sp>
        <p:nvSpPr>
          <p:cNvPr id="4" name="Zástupný symbol pro číslo snímku 3">
            <a:extLst>
              <a:ext uri="{FF2B5EF4-FFF2-40B4-BE49-F238E27FC236}">
                <a16:creationId xmlns:a16="http://schemas.microsoft.com/office/drawing/2014/main" id="{F7445D48-D954-446C-9839-BBF0FAD57F23}"/>
              </a:ext>
            </a:extLst>
          </p:cNvPr>
          <p:cNvSpPr>
            <a:spLocks noGrp="1"/>
          </p:cNvSpPr>
          <p:nvPr>
            <p:ph type="sldNum" sz="quarter" idx="12"/>
          </p:nvPr>
        </p:nvSpPr>
        <p:spPr/>
        <p:txBody>
          <a:bodyPr/>
          <a:lstStyle/>
          <a:p>
            <a:fld id="{56891686-6FB8-4ABB-B148-7793B68052E3}" type="slidenum">
              <a:rPr lang="cs-CZ" smtClean="0"/>
              <a:t>23</a:t>
            </a:fld>
            <a:endParaRPr lang="cs-CZ"/>
          </a:p>
        </p:txBody>
      </p:sp>
    </p:spTree>
    <p:extLst>
      <p:ext uri="{BB962C8B-B14F-4D97-AF65-F5344CB8AC3E}">
        <p14:creationId xmlns:p14="http://schemas.microsoft.com/office/powerpoint/2010/main" val="31697386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847DA4-383E-4540-863E-BDE1771E8A42}"/>
              </a:ext>
            </a:extLst>
          </p:cNvPr>
          <p:cNvSpPr>
            <a:spLocks noGrp="1"/>
          </p:cNvSpPr>
          <p:nvPr>
            <p:ph type="title"/>
          </p:nvPr>
        </p:nvSpPr>
        <p:spPr>
          <a:xfrm>
            <a:off x="838200" y="365126"/>
            <a:ext cx="10515600" cy="946840"/>
          </a:xfrm>
        </p:spPr>
        <p:txBody>
          <a:bodyPr/>
          <a:lstStyle/>
          <a:p>
            <a:r>
              <a:rPr lang="en-US" dirty="0"/>
              <a:t>Privative modification</a:t>
            </a:r>
            <a:endParaRPr lang="cs-CZ" dirty="0"/>
          </a:p>
        </p:txBody>
      </p:sp>
      <p:sp>
        <p:nvSpPr>
          <p:cNvPr id="3" name="Zástupný obsah 2">
            <a:extLst>
              <a:ext uri="{FF2B5EF4-FFF2-40B4-BE49-F238E27FC236}">
                <a16:creationId xmlns:a16="http://schemas.microsoft.com/office/drawing/2014/main" id="{25A390C3-802D-462D-A95F-9F097F02CEAC}"/>
              </a:ext>
            </a:extLst>
          </p:cNvPr>
          <p:cNvSpPr>
            <a:spLocks noGrp="1"/>
          </p:cNvSpPr>
          <p:nvPr>
            <p:ph idx="1"/>
          </p:nvPr>
        </p:nvSpPr>
        <p:spPr>
          <a:xfrm>
            <a:off x="838200" y="1470991"/>
            <a:ext cx="10515600" cy="4705972"/>
          </a:xfrm>
        </p:spPr>
        <p:txBody>
          <a:bodyPr>
            <a:normAutofit fontScale="92500" lnSpcReduction="20000"/>
          </a:bodyPr>
          <a:lstStyle/>
          <a:p>
            <a:r>
              <a:rPr lang="es-MX" dirty="0"/>
              <a:t>A modifier </a:t>
            </a:r>
            <a:r>
              <a:rPr lang="es-MX" i="1" dirty="0"/>
              <a:t>M </a:t>
            </a:r>
            <a:r>
              <a:rPr lang="es-MX" dirty="0"/>
              <a:t>is </a:t>
            </a:r>
            <a:r>
              <a:rPr lang="es-MX" i="1" dirty="0"/>
              <a:t>privative</a:t>
            </a:r>
            <a:r>
              <a:rPr lang="es-MX" dirty="0"/>
              <a:t> with respect to a property </a:t>
            </a:r>
            <a:r>
              <a:rPr lang="es-MX" i="1" dirty="0"/>
              <a:t>P </a:t>
            </a:r>
            <a:r>
              <a:rPr lang="es-MX" dirty="0"/>
              <a:t>iff the modified property [</a:t>
            </a:r>
            <a:r>
              <a:rPr lang="es-MX" i="1" dirty="0"/>
              <a:t>M P</a:t>
            </a:r>
            <a:r>
              <a:rPr lang="es-MX" dirty="0"/>
              <a:t>] lacks at</a:t>
            </a:r>
            <a:r>
              <a:rPr lang="es-MX" i="1" dirty="0"/>
              <a:t> least one</a:t>
            </a:r>
            <a:r>
              <a:rPr lang="es-MX" dirty="0"/>
              <a:t>, but </a:t>
            </a:r>
            <a:r>
              <a:rPr lang="es-MX" i="1" dirty="0"/>
              <a:t>not all</a:t>
            </a:r>
            <a:r>
              <a:rPr lang="es-MX" dirty="0"/>
              <a:t>, of the requisites of the property </a:t>
            </a:r>
            <a:r>
              <a:rPr lang="es-MX" i="1" dirty="0"/>
              <a:t>P. </a:t>
            </a:r>
          </a:p>
          <a:p>
            <a:r>
              <a:rPr lang="es-MX" dirty="0"/>
              <a:t>However, in this case we cannot say that the essence of the property [</a:t>
            </a:r>
            <a:r>
              <a:rPr lang="es-MX" i="1" dirty="0"/>
              <a:t>M P</a:t>
            </a:r>
            <a:r>
              <a:rPr lang="es-MX" dirty="0"/>
              <a:t>] is a proper subset of the essence of the property </a:t>
            </a:r>
            <a:r>
              <a:rPr lang="es-MX" i="1" dirty="0"/>
              <a:t>P</a:t>
            </a:r>
            <a:r>
              <a:rPr lang="es-MX" dirty="0"/>
              <a:t>, because the modified property [</a:t>
            </a:r>
            <a:r>
              <a:rPr lang="es-MX" i="1" dirty="0"/>
              <a:t>M P</a:t>
            </a:r>
            <a:r>
              <a:rPr lang="es-MX" dirty="0"/>
              <a:t>] has at least one other requisite that does not belong to the essence of </a:t>
            </a:r>
            <a:r>
              <a:rPr lang="es-MX" i="1" dirty="0"/>
              <a:t>P</a:t>
            </a:r>
            <a:r>
              <a:rPr lang="es-MX" dirty="0"/>
              <a:t>, because it contradicts to some of the requisites of </a:t>
            </a:r>
            <a:r>
              <a:rPr lang="es-MX" i="1" dirty="0"/>
              <a:t>P. </a:t>
            </a:r>
          </a:p>
          <a:p>
            <a:r>
              <a:rPr lang="es-MX" dirty="0"/>
              <a:t>Hence, </a:t>
            </a:r>
            <a:r>
              <a:rPr lang="es-MX" i="1" dirty="0"/>
              <a:t>M</a:t>
            </a:r>
            <a:r>
              <a:rPr lang="es-MX" i="1" baseline="30000" dirty="0"/>
              <a:t> </a:t>
            </a:r>
            <a:r>
              <a:rPr lang="es-MX" dirty="0"/>
              <a:t>is privative with respect to a property </a:t>
            </a:r>
            <a:r>
              <a:rPr lang="es-MX" i="1" dirty="0"/>
              <a:t>P </a:t>
            </a:r>
            <a:r>
              <a:rPr lang="es-MX" dirty="0"/>
              <a:t>iff the essence of the property [</a:t>
            </a:r>
            <a:r>
              <a:rPr lang="es-MX" i="1" dirty="0"/>
              <a:t>M P</a:t>
            </a:r>
            <a:r>
              <a:rPr lang="es-MX" dirty="0"/>
              <a:t>] has a non-empty intersection with the essence of the property </a:t>
            </a:r>
            <a:r>
              <a:rPr lang="es-MX" i="1" dirty="0"/>
              <a:t>P,</a:t>
            </a:r>
            <a:r>
              <a:rPr lang="es-MX" dirty="0"/>
              <a:t> and this intersection is a </a:t>
            </a:r>
            <a:r>
              <a:rPr lang="es-MX" i="1" dirty="0"/>
              <a:t>proper</a:t>
            </a:r>
            <a:r>
              <a:rPr lang="es-MX" dirty="0"/>
              <a:t> subset of both the essences of </a:t>
            </a:r>
            <a:r>
              <a:rPr lang="es-MX" i="1" dirty="0"/>
              <a:t>P </a:t>
            </a:r>
            <a:r>
              <a:rPr lang="es-MX" dirty="0"/>
              <a:t>and of [</a:t>
            </a:r>
            <a:r>
              <a:rPr lang="es-MX" i="1" dirty="0"/>
              <a:t>M P</a:t>
            </a:r>
            <a:r>
              <a:rPr lang="es-MX" dirty="0"/>
              <a:t>].</a:t>
            </a:r>
            <a:r>
              <a:rPr lang="es-MX" i="1" dirty="0"/>
              <a:t> </a:t>
            </a:r>
          </a:p>
          <a:p>
            <a:r>
              <a:rPr lang="es-MX" dirty="0"/>
              <a:t>For instance, a well-forged banknote has </a:t>
            </a:r>
            <a:r>
              <a:rPr lang="es-MX" i="1" dirty="0"/>
              <a:t>almost</a:t>
            </a:r>
            <a:r>
              <a:rPr lang="es-MX" dirty="0"/>
              <a:t> the same requisites as does a banknote, but it has also another requisite, namely the property of not being acceptable as money that contradicts the ‘original’ requisite of being acceptable as money.</a:t>
            </a:r>
            <a:endParaRPr lang="cs-CZ" dirty="0"/>
          </a:p>
        </p:txBody>
      </p:sp>
      <p:sp>
        <p:nvSpPr>
          <p:cNvPr id="4" name="Zástupný symbol pro číslo snímku 3">
            <a:extLst>
              <a:ext uri="{FF2B5EF4-FFF2-40B4-BE49-F238E27FC236}">
                <a16:creationId xmlns:a16="http://schemas.microsoft.com/office/drawing/2014/main" id="{E8E6736A-2B6E-41E7-974E-5F0D05D6F729}"/>
              </a:ext>
            </a:extLst>
          </p:cNvPr>
          <p:cNvSpPr>
            <a:spLocks noGrp="1"/>
          </p:cNvSpPr>
          <p:nvPr>
            <p:ph type="sldNum" sz="quarter" idx="12"/>
          </p:nvPr>
        </p:nvSpPr>
        <p:spPr/>
        <p:txBody>
          <a:bodyPr/>
          <a:lstStyle/>
          <a:p>
            <a:fld id="{56891686-6FB8-4ABB-B148-7793B68052E3}" type="slidenum">
              <a:rPr lang="cs-CZ" smtClean="0"/>
              <a:t>24</a:t>
            </a:fld>
            <a:endParaRPr lang="cs-CZ"/>
          </a:p>
        </p:txBody>
      </p:sp>
    </p:spTree>
    <p:extLst>
      <p:ext uri="{BB962C8B-B14F-4D97-AF65-F5344CB8AC3E}">
        <p14:creationId xmlns:p14="http://schemas.microsoft.com/office/powerpoint/2010/main" val="92535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847DA4-383E-4540-863E-BDE1771E8A42}"/>
              </a:ext>
            </a:extLst>
          </p:cNvPr>
          <p:cNvSpPr>
            <a:spLocks noGrp="1"/>
          </p:cNvSpPr>
          <p:nvPr>
            <p:ph type="title"/>
          </p:nvPr>
        </p:nvSpPr>
        <p:spPr>
          <a:xfrm>
            <a:off x="838200" y="365126"/>
            <a:ext cx="10515600" cy="946840"/>
          </a:xfrm>
        </p:spPr>
        <p:txBody>
          <a:bodyPr/>
          <a:lstStyle/>
          <a:p>
            <a:r>
              <a:rPr lang="en-US" dirty="0"/>
              <a:t>Privative modification</a:t>
            </a:r>
            <a:endParaRPr lang="cs-CZ" dirty="0"/>
          </a:p>
        </p:txBody>
      </p:sp>
      <p:sp>
        <p:nvSpPr>
          <p:cNvPr id="3" name="Zástupný obsah 2">
            <a:extLst>
              <a:ext uri="{FF2B5EF4-FFF2-40B4-BE49-F238E27FC236}">
                <a16:creationId xmlns:a16="http://schemas.microsoft.com/office/drawing/2014/main" id="{25A390C3-802D-462D-A95F-9F097F02CEAC}"/>
              </a:ext>
            </a:extLst>
          </p:cNvPr>
          <p:cNvSpPr>
            <a:spLocks noGrp="1"/>
          </p:cNvSpPr>
          <p:nvPr>
            <p:ph idx="1"/>
          </p:nvPr>
        </p:nvSpPr>
        <p:spPr>
          <a:xfrm>
            <a:off x="838200" y="1470991"/>
            <a:ext cx="10515600" cy="4705972"/>
          </a:xfrm>
        </p:spPr>
        <p:txBody>
          <a:bodyPr>
            <a:normAutofit fontScale="92500" lnSpcReduction="20000"/>
          </a:bodyPr>
          <a:lstStyle/>
          <a:p>
            <a:r>
              <a:rPr lang="es-MX" dirty="0"/>
              <a:t>As a result, the modified property [</a:t>
            </a:r>
            <a:r>
              <a:rPr lang="es-MX" i="1" dirty="0"/>
              <a:t>M</a:t>
            </a:r>
            <a:r>
              <a:rPr lang="es-MX" i="1" baseline="-25000" dirty="0"/>
              <a:t>p</a:t>
            </a:r>
            <a:r>
              <a:rPr lang="es-MX" i="1" dirty="0"/>
              <a:t>P</a:t>
            </a:r>
            <a:r>
              <a:rPr lang="es-MX" dirty="0"/>
              <a:t>] and the property </a:t>
            </a:r>
            <a:r>
              <a:rPr lang="es-MX" i="1" dirty="0"/>
              <a:t>P </a:t>
            </a:r>
            <a:r>
              <a:rPr lang="es-MX" dirty="0"/>
              <a:t>are </a:t>
            </a:r>
            <a:r>
              <a:rPr lang="es-MX" i="1" dirty="0">
                <a:effectLst>
                  <a:outerShdw blurRad="38100" dist="38100" dir="2700000" algn="tl">
                    <a:srgbClr val="000000">
                      <a:alpha val="43137"/>
                    </a:srgbClr>
                  </a:outerShdw>
                </a:effectLst>
              </a:rPr>
              <a:t>contrary </a:t>
            </a:r>
            <a:r>
              <a:rPr lang="es-MX" dirty="0">
                <a:effectLst>
                  <a:outerShdw blurRad="38100" dist="38100" dir="2700000" algn="tl">
                    <a:srgbClr val="000000">
                      <a:alpha val="43137"/>
                    </a:srgbClr>
                  </a:outerShdw>
                </a:effectLst>
              </a:rPr>
              <a:t>r</a:t>
            </a:r>
            <a:r>
              <a:rPr lang="es-MX" dirty="0"/>
              <a:t>ather than contradictory properties:</a:t>
            </a:r>
            <a:endParaRPr lang="cs-CZ" dirty="0"/>
          </a:p>
          <a:p>
            <a:pPr marL="0" indent="0" algn="ctr">
              <a:lnSpc>
                <a:spcPct val="120000"/>
              </a:lnSpc>
              <a:buNone/>
            </a:pPr>
            <a:r>
              <a:rPr lang="es-MX" b="1" dirty="0">
                <a:solidFill>
                  <a:srgbClr val="0070C0"/>
                </a:solidFill>
                <a:sym typeface="Symbol" panose="05050102010706020507" pitchFamily="18" charset="2"/>
              </a:rPr>
              <a:t></a:t>
            </a:r>
            <a:r>
              <a:rPr lang="es-MX" b="1" i="1" dirty="0">
                <a:solidFill>
                  <a:srgbClr val="0070C0"/>
                </a:solidFill>
              </a:rPr>
              <a:t>w</a:t>
            </a:r>
            <a:r>
              <a:rPr lang="es-MX" b="1" dirty="0">
                <a:solidFill>
                  <a:srgbClr val="0070C0"/>
                </a:solidFill>
                <a:sym typeface="Symbol" panose="05050102010706020507" pitchFamily="18" charset="2"/>
              </a:rPr>
              <a:t></a:t>
            </a:r>
            <a:r>
              <a:rPr lang="es-MX" b="1" i="1" dirty="0">
                <a:solidFill>
                  <a:srgbClr val="0070C0"/>
                </a:solidFill>
              </a:rPr>
              <a:t>t </a:t>
            </a:r>
            <a:r>
              <a:rPr lang="es-MX" b="1" dirty="0">
                <a:solidFill>
                  <a:srgbClr val="0070C0"/>
                </a:solidFill>
                <a:sym typeface="Symbol" panose="05050102010706020507" pitchFamily="18" charset="2"/>
              </a:rPr>
              <a:t></a:t>
            </a:r>
            <a:r>
              <a:rPr lang="es-MX" b="1" i="1" dirty="0">
                <a:solidFill>
                  <a:srgbClr val="0070C0"/>
                </a:solidFill>
              </a:rPr>
              <a:t>x </a:t>
            </a:r>
            <a:r>
              <a:rPr lang="de-DE" b="1" dirty="0">
                <a:solidFill>
                  <a:srgbClr val="0070C0"/>
                </a:solidFill>
              </a:rPr>
              <a:t>[[[</a:t>
            </a:r>
            <a:r>
              <a:rPr lang="de-DE" b="1" i="1" dirty="0" err="1">
                <a:solidFill>
                  <a:srgbClr val="0070C0"/>
                </a:solidFill>
              </a:rPr>
              <a:t>M</a:t>
            </a:r>
            <a:r>
              <a:rPr lang="de-DE" b="1" i="1" baseline="-25000" dirty="0" err="1">
                <a:solidFill>
                  <a:srgbClr val="0070C0"/>
                </a:solidFill>
              </a:rPr>
              <a:t>p</a:t>
            </a:r>
            <a:r>
              <a:rPr lang="de-DE" b="1" i="1" dirty="0" err="1">
                <a:solidFill>
                  <a:srgbClr val="0070C0"/>
                </a:solidFill>
              </a:rPr>
              <a:t>P</a:t>
            </a:r>
            <a:r>
              <a:rPr lang="de-DE" b="1" dirty="0">
                <a:solidFill>
                  <a:srgbClr val="0070C0"/>
                </a:solidFill>
              </a:rPr>
              <a:t>]</a:t>
            </a:r>
            <a:r>
              <a:rPr lang="de-DE" b="1" i="1" baseline="-25000" dirty="0" err="1">
                <a:solidFill>
                  <a:srgbClr val="0070C0"/>
                </a:solidFill>
              </a:rPr>
              <a:t>wt</a:t>
            </a:r>
            <a:r>
              <a:rPr lang="de-DE" b="1" i="1" baseline="-25000" dirty="0">
                <a:solidFill>
                  <a:srgbClr val="0070C0"/>
                </a:solidFill>
              </a:rPr>
              <a:t> </a:t>
            </a:r>
            <a:r>
              <a:rPr lang="de-DE" b="1" i="1" dirty="0">
                <a:solidFill>
                  <a:srgbClr val="0070C0"/>
                </a:solidFill>
              </a:rPr>
              <a:t>x</a:t>
            </a:r>
            <a:r>
              <a:rPr lang="de-DE" b="1" dirty="0">
                <a:solidFill>
                  <a:srgbClr val="0070C0"/>
                </a:solidFill>
              </a:rPr>
              <a:t>] </a:t>
            </a:r>
            <a:r>
              <a:rPr lang="es-MX" b="1" dirty="0">
                <a:solidFill>
                  <a:srgbClr val="0070C0"/>
                </a:solidFill>
                <a:sym typeface="Symbol" panose="05050102010706020507" pitchFamily="18" charset="2"/>
              </a:rPr>
              <a:t></a:t>
            </a:r>
            <a:r>
              <a:rPr lang="es-MX" b="1" dirty="0">
                <a:solidFill>
                  <a:srgbClr val="0070C0"/>
                </a:solidFill>
              </a:rPr>
              <a:t> </a:t>
            </a:r>
            <a:r>
              <a:rPr lang="de-DE" b="1" dirty="0">
                <a:solidFill>
                  <a:srgbClr val="0070C0"/>
                </a:solidFill>
                <a:sym typeface="Symbol" panose="05050102010706020507" pitchFamily="18" charset="2"/>
              </a:rPr>
              <a:t></a:t>
            </a:r>
            <a:r>
              <a:rPr lang="de-DE" b="1" dirty="0">
                <a:solidFill>
                  <a:srgbClr val="0070C0"/>
                </a:solidFill>
              </a:rPr>
              <a:t>[</a:t>
            </a:r>
            <a:r>
              <a:rPr lang="de-DE" b="1" i="1" dirty="0" err="1">
                <a:solidFill>
                  <a:srgbClr val="0070C0"/>
                </a:solidFill>
              </a:rPr>
              <a:t>P</a:t>
            </a:r>
            <a:r>
              <a:rPr lang="de-DE" b="1" i="1" baseline="-25000" dirty="0" err="1">
                <a:solidFill>
                  <a:srgbClr val="0070C0"/>
                </a:solidFill>
              </a:rPr>
              <a:t>wt</a:t>
            </a:r>
            <a:r>
              <a:rPr lang="de-DE" b="1" i="1" baseline="-25000" dirty="0">
                <a:solidFill>
                  <a:srgbClr val="0070C0"/>
                </a:solidFill>
              </a:rPr>
              <a:t> </a:t>
            </a:r>
            <a:r>
              <a:rPr lang="de-DE" b="1" i="1" dirty="0">
                <a:solidFill>
                  <a:srgbClr val="0070C0"/>
                </a:solidFill>
              </a:rPr>
              <a:t>x</a:t>
            </a:r>
            <a:r>
              <a:rPr lang="de-DE" b="1" dirty="0">
                <a:solidFill>
                  <a:srgbClr val="0070C0"/>
                </a:solidFill>
              </a:rPr>
              <a:t>]] </a:t>
            </a:r>
            <a:r>
              <a:rPr lang="es-MX" b="1" dirty="0">
                <a:solidFill>
                  <a:srgbClr val="0070C0"/>
                </a:solidFill>
                <a:sym typeface="Symbol" panose="05050102010706020507" pitchFamily="18" charset="2"/>
              </a:rPr>
              <a:t></a:t>
            </a:r>
            <a:r>
              <a:rPr lang="es-MX" b="1" dirty="0">
                <a:solidFill>
                  <a:srgbClr val="0070C0"/>
                </a:solidFill>
              </a:rPr>
              <a:t> </a:t>
            </a:r>
            <a:br>
              <a:rPr lang="de-DE" b="1" dirty="0">
                <a:solidFill>
                  <a:srgbClr val="0070C0"/>
                </a:solidFill>
              </a:rPr>
            </a:br>
            <a:r>
              <a:rPr lang="es-MX" b="1" dirty="0">
                <a:solidFill>
                  <a:srgbClr val="0070C0"/>
                </a:solidFill>
                <a:sym typeface="Symbol" panose="05050102010706020507" pitchFamily="18" charset="2"/>
              </a:rPr>
              <a:t></a:t>
            </a:r>
            <a:r>
              <a:rPr lang="de-DE" b="1" i="1" dirty="0">
                <a:solidFill>
                  <a:srgbClr val="0070C0"/>
                </a:solidFill>
              </a:rPr>
              <a:t>w</a:t>
            </a:r>
            <a:r>
              <a:rPr lang="es-MX" b="1" dirty="0">
                <a:solidFill>
                  <a:srgbClr val="0070C0"/>
                </a:solidFill>
                <a:sym typeface="Symbol" panose="05050102010706020507" pitchFamily="18" charset="2"/>
              </a:rPr>
              <a:t></a:t>
            </a:r>
            <a:r>
              <a:rPr lang="de-DE" b="1" i="1" dirty="0">
                <a:solidFill>
                  <a:srgbClr val="0070C0"/>
                </a:solidFill>
              </a:rPr>
              <a:t>t</a:t>
            </a:r>
            <a:r>
              <a:rPr lang="de-DE" b="1" dirty="0">
                <a:solidFill>
                  <a:srgbClr val="0070C0"/>
                </a:solidFill>
              </a:rPr>
              <a:t> </a:t>
            </a:r>
            <a:r>
              <a:rPr lang="de-DE" b="1" dirty="0">
                <a:solidFill>
                  <a:srgbClr val="0070C0"/>
                </a:solidFill>
                <a:sym typeface="Symbol" panose="05050102010706020507" pitchFamily="18" charset="2"/>
              </a:rPr>
              <a:t></a:t>
            </a:r>
            <a:r>
              <a:rPr lang="de-DE" b="1" i="1" dirty="0">
                <a:solidFill>
                  <a:srgbClr val="0070C0"/>
                </a:solidFill>
              </a:rPr>
              <a:t>x</a:t>
            </a:r>
            <a:r>
              <a:rPr lang="de-DE" b="1" dirty="0">
                <a:solidFill>
                  <a:srgbClr val="0070C0"/>
                </a:solidFill>
              </a:rPr>
              <a:t> [</a:t>
            </a:r>
            <a:r>
              <a:rPr lang="es-MX" b="1" dirty="0">
                <a:solidFill>
                  <a:srgbClr val="0070C0"/>
                </a:solidFill>
                <a:sym typeface="Symbol" panose="05050102010706020507" pitchFamily="18" charset="2"/>
              </a:rPr>
              <a:t></a:t>
            </a:r>
            <a:r>
              <a:rPr lang="de-DE" b="1" dirty="0">
                <a:solidFill>
                  <a:srgbClr val="0070C0"/>
                </a:solidFill>
              </a:rPr>
              <a:t>[[</a:t>
            </a:r>
            <a:r>
              <a:rPr lang="de-DE" b="1" i="1" dirty="0" err="1">
                <a:solidFill>
                  <a:srgbClr val="0070C0"/>
                </a:solidFill>
              </a:rPr>
              <a:t>M</a:t>
            </a:r>
            <a:r>
              <a:rPr lang="de-DE" b="1" i="1" baseline="-25000" dirty="0" err="1">
                <a:solidFill>
                  <a:srgbClr val="0070C0"/>
                </a:solidFill>
              </a:rPr>
              <a:t>p</a:t>
            </a:r>
            <a:r>
              <a:rPr lang="de-DE" b="1" i="1" dirty="0" err="1">
                <a:solidFill>
                  <a:srgbClr val="0070C0"/>
                </a:solidFill>
              </a:rPr>
              <a:t>P</a:t>
            </a:r>
            <a:r>
              <a:rPr lang="de-DE" b="1" dirty="0">
                <a:solidFill>
                  <a:srgbClr val="0070C0"/>
                </a:solidFill>
              </a:rPr>
              <a:t>]</a:t>
            </a:r>
            <a:r>
              <a:rPr lang="de-DE" b="1" i="1" baseline="-25000" dirty="0" err="1">
                <a:solidFill>
                  <a:srgbClr val="0070C0"/>
                </a:solidFill>
              </a:rPr>
              <a:t>wt</a:t>
            </a:r>
            <a:r>
              <a:rPr lang="de-DE" b="1" baseline="-25000" dirty="0">
                <a:solidFill>
                  <a:srgbClr val="0070C0"/>
                </a:solidFill>
              </a:rPr>
              <a:t> </a:t>
            </a:r>
            <a:r>
              <a:rPr lang="de-DE" b="1" i="1" baseline="-25000" dirty="0">
                <a:solidFill>
                  <a:srgbClr val="0070C0"/>
                </a:solidFill>
              </a:rPr>
              <a:t> </a:t>
            </a:r>
            <a:r>
              <a:rPr lang="de-DE" b="1" i="1" dirty="0">
                <a:solidFill>
                  <a:srgbClr val="0070C0"/>
                </a:solidFill>
              </a:rPr>
              <a:t>x</a:t>
            </a:r>
            <a:r>
              <a:rPr lang="de-DE" b="1" dirty="0">
                <a:solidFill>
                  <a:srgbClr val="0070C0"/>
                </a:solidFill>
              </a:rPr>
              <a:t>] </a:t>
            </a:r>
            <a:r>
              <a:rPr lang="es-MX" b="1" dirty="0">
                <a:solidFill>
                  <a:srgbClr val="0070C0"/>
                </a:solidFill>
                <a:sym typeface="Symbol" panose="05050102010706020507" pitchFamily="18" charset="2"/>
              </a:rPr>
              <a:t></a:t>
            </a:r>
            <a:r>
              <a:rPr lang="es-MX" b="1" dirty="0">
                <a:solidFill>
                  <a:srgbClr val="0070C0"/>
                </a:solidFill>
              </a:rPr>
              <a:t> </a:t>
            </a:r>
            <a:r>
              <a:rPr lang="es-MX" b="1" dirty="0">
                <a:solidFill>
                  <a:srgbClr val="0070C0"/>
                </a:solidFill>
                <a:sym typeface="Symbol" panose="05050102010706020507" pitchFamily="18" charset="2"/>
              </a:rPr>
              <a:t></a:t>
            </a:r>
            <a:r>
              <a:rPr lang="de-DE" b="1" dirty="0">
                <a:solidFill>
                  <a:srgbClr val="0070C0"/>
                </a:solidFill>
              </a:rPr>
              <a:t>[</a:t>
            </a:r>
            <a:r>
              <a:rPr lang="de-DE" b="1" i="1" dirty="0" err="1">
                <a:solidFill>
                  <a:srgbClr val="0070C0"/>
                </a:solidFill>
              </a:rPr>
              <a:t>P</a:t>
            </a:r>
            <a:r>
              <a:rPr lang="de-DE" b="1" i="1" baseline="-25000" dirty="0" err="1">
                <a:solidFill>
                  <a:srgbClr val="0070C0"/>
                </a:solidFill>
              </a:rPr>
              <a:t>wt</a:t>
            </a:r>
            <a:r>
              <a:rPr lang="de-DE" b="1" baseline="-25000" dirty="0">
                <a:solidFill>
                  <a:srgbClr val="0070C0"/>
                </a:solidFill>
              </a:rPr>
              <a:t> </a:t>
            </a:r>
            <a:r>
              <a:rPr lang="de-DE" b="1" i="1" baseline="-25000" dirty="0">
                <a:solidFill>
                  <a:srgbClr val="0070C0"/>
                </a:solidFill>
              </a:rPr>
              <a:t> </a:t>
            </a:r>
            <a:r>
              <a:rPr lang="de-DE" b="1" i="1" dirty="0">
                <a:solidFill>
                  <a:srgbClr val="0070C0"/>
                </a:solidFill>
              </a:rPr>
              <a:t>x</a:t>
            </a:r>
            <a:r>
              <a:rPr lang="de-DE" b="1" dirty="0">
                <a:solidFill>
                  <a:srgbClr val="0070C0"/>
                </a:solidFill>
              </a:rPr>
              <a:t>]]</a:t>
            </a:r>
            <a:endParaRPr lang="cs-CZ" b="1" dirty="0">
              <a:solidFill>
                <a:srgbClr val="0070C0"/>
              </a:solidFill>
            </a:endParaRPr>
          </a:p>
          <a:p>
            <a:r>
              <a:rPr lang="es-MX" dirty="0"/>
              <a:t>It is not possible for </a:t>
            </a:r>
            <a:r>
              <a:rPr lang="es-MX" i="1" dirty="0"/>
              <a:t>x </a:t>
            </a:r>
            <a:r>
              <a:rPr lang="es-MX" dirty="0"/>
              <a:t>to</a:t>
            </a:r>
            <a:r>
              <a:rPr lang="es-MX" i="1" dirty="0"/>
              <a:t> </a:t>
            </a:r>
            <a:r>
              <a:rPr lang="es-MX" dirty="0"/>
              <a:t>co-instantiate </a:t>
            </a:r>
            <a:r>
              <a:rPr lang="de-DE" dirty="0"/>
              <a:t>[</a:t>
            </a:r>
            <a:r>
              <a:rPr lang="de-DE" i="1" dirty="0" err="1"/>
              <a:t>M</a:t>
            </a:r>
            <a:r>
              <a:rPr lang="de-DE" i="1" baseline="-25000" dirty="0" err="1"/>
              <a:t>p</a:t>
            </a:r>
            <a:r>
              <a:rPr lang="de-DE" i="1" dirty="0" err="1"/>
              <a:t>P</a:t>
            </a:r>
            <a:r>
              <a:rPr lang="de-DE" dirty="0"/>
              <a:t>]</a:t>
            </a:r>
            <a:r>
              <a:rPr lang="de-DE" i="1" dirty="0"/>
              <a:t> </a:t>
            </a:r>
            <a:r>
              <a:rPr lang="es-MX" dirty="0"/>
              <a:t>and </a:t>
            </a:r>
            <a:r>
              <a:rPr lang="es-MX" i="1" dirty="0"/>
              <a:t>P</a:t>
            </a:r>
            <a:r>
              <a:rPr lang="es-MX" dirty="0"/>
              <a:t>, and possibly </a:t>
            </a:r>
            <a:r>
              <a:rPr lang="es-MX" i="1" dirty="0"/>
              <a:t>x </a:t>
            </a:r>
            <a:r>
              <a:rPr lang="es-MX" dirty="0"/>
              <a:t>instantiates neither </a:t>
            </a:r>
            <a:r>
              <a:rPr lang="de-DE" dirty="0"/>
              <a:t>[</a:t>
            </a:r>
            <a:r>
              <a:rPr lang="de-DE" i="1" dirty="0" err="1"/>
              <a:t>M</a:t>
            </a:r>
            <a:r>
              <a:rPr lang="de-DE" i="1" baseline="-25000" dirty="0" err="1"/>
              <a:t>p</a:t>
            </a:r>
            <a:r>
              <a:rPr lang="de-DE" i="1" dirty="0" err="1"/>
              <a:t>P</a:t>
            </a:r>
            <a:r>
              <a:rPr lang="de-DE" dirty="0"/>
              <a:t>]</a:t>
            </a:r>
            <a:r>
              <a:rPr lang="es-MX" dirty="0"/>
              <a:t>,</a:t>
            </a:r>
            <a:r>
              <a:rPr lang="es-MX" i="1" dirty="0"/>
              <a:t> </a:t>
            </a:r>
            <a:r>
              <a:rPr lang="es-MX" dirty="0"/>
              <a:t>nor </a:t>
            </a:r>
            <a:r>
              <a:rPr lang="es-MX" i="1" dirty="0"/>
              <a:t>P</a:t>
            </a:r>
            <a:r>
              <a:rPr lang="es-MX" dirty="0"/>
              <a:t>.</a:t>
            </a:r>
          </a:p>
          <a:p>
            <a:pPr lvl="1"/>
            <a:r>
              <a:rPr lang="es-MX" dirty="0"/>
              <a:t>For instance, compare ‘gun’ vs. ‘toy gun’. There are many things that are neither guns nor toy guns. Yet, if something happens to be a gun, then it is not a toy gun.</a:t>
            </a:r>
          </a:p>
          <a:p>
            <a:r>
              <a:rPr lang="de-DE" dirty="0"/>
              <a:t>First </a:t>
            </a:r>
            <a:r>
              <a:rPr lang="de-DE" dirty="0" err="1"/>
              <a:t>conjunct</a:t>
            </a:r>
            <a:r>
              <a:rPr lang="de-DE" dirty="0"/>
              <a:t>: [</a:t>
            </a:r>
            <a:r>
              <a:rPr lang="de-DE" i="1" dirty="0" err="1"/>
              <a:t>M</a:t>
            </a:r>
            <a:r>
              <a:rPr lang="de-DE" i="1" baseline="-25000" dirty="0" err="1"/>
              <a:t>p</a:t>
            </a:r>
            <a:r>
              <a:rPr lang="de-DE" i="1" dirty="0" err="1"/>
              <a:t>P</a:t>
            </a:r>
            <a:r>
              <a:rPr lang="de-DE" dirty="0"/>
              <a:t>]</a:t>
            </a:r>
            <a:r>
              <a:rPr lang="es-MX" dirty="0"/>
              <a:t> and </a:t>
            </a:r>
            <a:r>
              <a:rPr lang="es-MX" i="1" dirty="0"/>
              <a:t>P </a:t>
            </a:r>
            <a:r>
              <a:rPr lang="es-MX" dirty="0"/>
              <a:t>are </a:t>
            </a:r>
            <a:r>
              <a:rPr lang="es-MX" i="1" dirty="0"/>
              <a:t>mutually exclusive</a:t>
            </a:r>
            <a:r>
              <a:rPr lang="es-MX" dirty="0"/>
              <a:t>. This is because among the requisites of the properties </a:t>
            </a:r>
            <a:r>
              <a:rPr lang="es-MX" i="1" dirty="0"/>
              <a:t>P </a:t>
            </a:r>
            <a:r>
              <a:rPr lang="es-MX" dirty="0"/>
              <a:t>and [</a:t>
            </a:r>
            <a:r>
              <a:rPr lang="es-MX" i="1" dirty="0"/>
              <a:t>M</a:t>
            </a:r>
            <a:r>
              <a:rPr lang="es-MX" i="1" baseline="-25000" dirty="0"/>
              <a:t>p</a:t>
            </a:r>
            <a:r>
              <a:rPr lang="es-MX" i="1" dirty="0"/>
              <a:t>P</a:t>
            </a:r>
            <a:r>
              <a:rPr lang="es-MX" dirty="0"/>
              <a:t>] there is at least one pair of mutually contradictory properties</a:t>
            </a:r>
          </a:p>
          <a:p>
            <a:r>
              <a:rPr lang="es-MX" dirty="0"/>
              <a:t>The second conjunct is the</a:t>
            </a:r>
            <a:r>
              <a:rPr lang="es-MX" i="1" dirty="0"/>
              <a:t> contrariety </a:t>
            </a:r>
            <a:r>
              <a:rPr lang="es-MX" dirty="0"/>
              <a:t>clause that the negation of one of the conjuncts </a:t>
            </a:r>
            <a:r>
              <a:rPr lang="es-MX" dirty="0">
                <a:sym typeface="Symbol" panose="05050102010706020507" pitchFamily="18" charset="2"/>
              </a:rPr>
              <a:t></a:t>
            </a:r>
            <a:r>
              <a:rPr lang="de-DE" dirty="0"/>
              <a:t>[</a:t>
            </a:r>
            <a:r>
              <a:rPr lang="de-DE" i="1" dirty="0" err="1"/>
              <a:t>M</a:t>
            </a:r>
            <a:r>
              <a:rPr lang="de-DE" i="1" baseline="-25000" dirty="0" err="1"/>
              <a:t>p</a:t>
            </a:r>
            <a:r>
              <a:rPr lang="de-DE" i="1" dirty="0" err="1"/>
              <a:t>P</a:t>
            </a:r>
            <a:r>
              <a:rPr lang="de-DE" dirty="0"/>
              <a:t>]</a:t>
            </a:r>
            <a:r>
              <a:rPr lang="es-MX" i="1" baseline="-25000" dirty="0"/>
              <a:t>wt </a:t>
            </a:r>
            <a:r>
              <a:rPr lang="es-MX" i="1" dirty="0"/>
              <a:t>x</a:t>
            </a:r>
            <a:r>
              <a:rPr lang="es-MX" dirty="0">
                <a:sym typeface="Symbol" panose="05050102010706020507" pitchFamily="18" charset="2"/>
              </a:rPr>
              <a:t></a:t>
            </a:r>
            <a:r>
              <a:rPr lang="es-MX" dirty="0"/>
              <a:t>, </a:t>
            </a:r>
            <a:r>
              <a:rPr lang="es-MX" dirty="0">
                <a:sym typeface="Symbol" panose="05050102010706020507" pitchFamily="18" charset="2"/>
              </a:rPr>
              <a:t></a:t>
            </a:r>
            <a:r>
              <a:rPr lang="es-MX" i="1" dirty="0"/>
              <a:t>P</a:t>
            </a:r>
            <a:r>
              <a:rPr lang="es-MX" i="1" baseline="-25000" dirty="0"/>
              <a:t>wt </a:t>
            </a:r>
            <a:r>
              <a:rPr lang="es-MX" i="1" dirty="0"/>
              <a:t>x</a:t>
            </a:r>
            <a:r>
              <a:rPr lang="es-MX" dirty="0">
                <a:sym typeface="Symbol" panose="05050102010706020507" pitchFamily="18" charset="2"/>
              </a:rPr>
              <a:t></a:t>
            </a:r>
            <a:r>
              <a:rPr lang="es-MX" dirty="0"/>
              <a:t> does not entail the truth of the other one.</a:t>
            </a:r>
          </a:p>
        </p:txBody>
      </p:sp>
      <p:sp>
        <p:nvSpPr>
          <p:cNvPr id="4" name="Zástupný symbol pro číslo snímku 3">
            <a:extLst>
              <a:ext uri="{FF2B5EF4-FFF2-40B4-BE49-F238E27FC236}">
                <a16:creationId xmlns:a16="http://schemas.microsoft.com/office/drawing/2014/main" id="{8BB0D2A3-43AB-4CD2-8EAA-8AE89436F730}"/>
              </a:ext>
            </a:extLst>
          </p:cNvPr>
          <p:cNvSpPr>
            <a:spLocks noGrp="1"/>
          </p:cNvSpPr>
          <p:nvPr>
            <p:ph type="sldNum" sz="quarter" idx="12"/>
          </p:nvPr>
        </p:nvSpPr>
        <p:spPr/>
        <p:txBody>
          <a:bodyPr/>
          <a:lstStyle/>
          <a:p>
            <a:fld id="{56891686-6FB8-4ABB-B148-7793B68052E3}" type="slidenum">
              <a:rPr lang="cs-CZ" smtClean="0"/>
              <a:t>25</a:t>
            </a:fld>
            <a:endParaRPr lang="cs-CZ"/>
          </a:p>
        </p:txBody>
      </p:sp>
    </p:spTree>
    <p:extLst>
      <p:ext uri="{BB962C8B-B14F-4D97-AF65-F5344CB8AC3E}">
        <p14:creationId xmlns:p14="http://schemas.microsoft.com/office/powerpoint/2010/main" val="13889973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F5B40E-ACF8-4DF3-99AE-F18AE4DFCFEC}"/>
              </a:ext>
            </a:extLst>
          </p:cNvPr>
          <p:cNvSpPr>
            <a:spLocks noGrp="1"/>
          </p:cNvSpPr>
          <p:nvPr>
            <p:ph type="title"/>
          </p:nvPr>
        </p:nvSpPr>
        <p:spPr>
          <a:xfrm>
            <a:off x="838200" y="365126"/>
            <a:ext cx="10515600" cy="668544"/>
          </a:xfrm>
        </p:spPr>
        <p:txBody>
          <a:bodyPr>
            <a:normAutofit fontScale="90000"/>
          </a:bodyPr>
          <a:lstStyle/>
          <a:p>
            <a:r>
              <a:rPr lang="en-US" dirty="0"/>
              <a:t>Iterated privation </a:t>
            </a:r>
            <a:r>
              <a:rPr lang="en-GB" dirty="0">
                <a:solidFill>
                  <a:srgbClr val="0070C0"/>
                </a:solidFill>
                <a:sym typeface="Symbol" panose="05050102010706020507" pitchFamily="18" charset="2"/>
              </a:rPr>
              <a:t></a:t>
            </a:r>
            <a:r>
              <a:rPr lang="en-GB" i="1" dirty="0" err="1">
                <a:solidFill>
                  <a:srgbClr val="0070C0"/>
                </a:solidFill>
              </a:rPr>
              <a:t>M</a:t>
            </a:r>
            <a:r>
              <a:rPr lang="en-GB" i="1" dirty="0" err="1">
                <a:solidFill>
                  <a:srgbClr val="0070C0"/>
                </a:solidFill>
                <a:sym typeface="Symbol" panose="05050102010706020507" pitchFamily="18" charset="2"/>
              </a:rPr>
              <a:t></a:t>
            </a:r>
            <a:r>
              <a:rPr lang="en-GB" i="1" baseline="-25000" dirty="0" err="1">
                <a:solidFill>
                  <a:srgbClr val="0070C0"/>
                </a:solidFill>
              </a:rPr>
              <a:t>p</a:t>
            </a:r>
            <a:r>
              <a:rPr lang="en-GB" dirty="0">
                <a:solidFill>
                  <a:srgbClr val="0070C0"/>
                </a:solidFill>
              </a:rPr>
              <a:t> </a:t>
            </a:r>
            <a:r>
              <a:rPr lang="en-GB" dirty="0">
                <a:solidFill>
                  <a:srgbClr val="0070C0"/>
                </a:solidFill>
                <a:sym typeface="Symbol" panose="05050102010706020507" pitchFamily="18" charset="2"/>
              </a:rPr>
              <a:t></a:t>
            </a:r>
            <a:r>
              <a:rPr lang="en-GB" i="1" dirty="0" err="1">
                <a:solidFill>
                  <a:srgbClr val="0070C0"/>
                </a:solidFill>
              </a:rPr>
              <a:t>M</a:t>
            </a:r>
            <a:r>
              <a:rPr lang="en-GB" i="1" baseline="-25000" dirty="0" err="1">
                <a:solidFill>
                  <a:srgbClr val="0070C0"/>
                </a:solidFill>
              </a:rPr>
              <a:t>p</a:t>
            </a:r>
            <a:r>
              <a:rPr lang="en-GB" dirty="0">
                <a:solidFill>
                  <a:srgbClr val="0070C0"/>
                </a:solidFill>
              </a:rPr>
              <a:t> </a:t>
            </a:r>
            <a:r>
              <a:rPr lang="en-GB" i="1" dirty="0">
                <a:solidFill>
                  <a:srgbClr val="0070C0"/>
                </a:solidFill>
              </a:rPr>
              <a:t>F</a:t>
            </a:r>
            <a:r>
              <a:rPr lang="en-GB" dirty="0">
                <a:solidFill>
                  <a:srgbClr val="0070C0"/>
                </a:solidFill>
                <a:sym typeface="Symbol" panose="05050102010706020507" pitchFamily="18" charset="2"/>
              </a:rPr>
              <a:t></a:t>
            </a:r>
            <a:endParaRPr lang="cs-CZ" dirty="0">
              <a:solidFill>
                <a:srgbClr val="0070C0"/>
              </a:solidFill>
            </a:endParaRPr>
          </a:p>
        </p:txBody>
      </p:sp>
      <p:sp>
        <p:nvSpPr>
          <p:cNvPr id="3" name="Zástupný obsah 2">
            <a:extLst>
              <a:ext uri="{FF2B5EF4-FFF2-40B4-BE49-F238E27FC236}">
                <a16:creationId xmlns:a16="http://schemas.microsoft.com/office/drawing/2014/main" id="{6DBB66CC-0E92-474E-B14A-9D4ED8153828}"/>
              </a:ext>
            </a:extLst>
          </p:cNvPr>
          <p:cNvSpPr>
            <a:spLocks noGrp="1"/>
          </p:cNvSpPr>
          <p:nvPr>
            <p:ph idx="1"/>
          </p:nvPr>
        </p:nvSpPr>
        <p:spPr>
          <a:xfrm>
            <a:off x="838200" y="1563757"/>
            <a:ext cx="10515600" cy="4613206"/>
          </a:xfrm>
        </p:spPr>
        <p:txBody>
          <a:bodyPr>
            <a:normAutofit/>
          </a:bodyPr>
          <a:lstStyle/>
          <a:p>
            <a:r>
              <a:rPr lang="en-GB" dirty="0"/>
              <a:t>Since </a:t>
            </a:r>
            <a:r>
              <a:rPr lang="en-GB" i="1" dirty="0" err="1"/>
              <a:t>M</a:t>
            </a:r>
            <a:r>
              <a:rPr lang="en-GB" i="1" dirty="0" err="1">
                <a:sym typeface="Symbol" panose="05050102010706020507" pitchFamily="18" charset="2"/>
              </a:rPr>
              <a:t></a:t>
            </a:r>
            <a:r>
              <a:rPr lang="en-GB" i="1" baseline="-25000" dirty="0" err="1"/>
              <a:t>p</a:t>
            </a:r>
            <a:r>
              <a:rPr lang="en-GB" i="1" dirty="0"/>
              <a:t> </a:t>
            </a:r>
            <a:r>
              <a:rPr lang="en-GB" dirty="0"/>
              <a:t>is privative with respect to </a:t>
            </a:r>
            <a:r>
              <a:rPr lang="en-GB" dirty="0">
                <a:sym typeface="Symbol" panose="05050102010706020507" pitchFamily="18" charset="2"/>
              </a:rPr>
              <a:t></a:t>
            </a:r>
            <a:r>
              <a:rPr lang="en-GB" i="1" dirty="0" err="1"/>
              <a:t>M</a:t>
            </a:r>
            <a:r>
              <a:rPr lang="en-GB" i="1" baseline="-25000" dirty="0" err="1"/>
              <a:t>p</a:t>
            </a:r>
            <a:r>
              <a:rPr lang="en-GB" dirty="0"/>
              <a:t> </a:t>
            </a:r>
            <a:r>
              <a:rPr lang="en-GB" i="1" dirty="0"/>
              <a:t>F</a:t>
            </a:r>
            <a:r>
              <a:rPr lang="en-GB" dirty="0">
                <a:sym typeface="Symbol" panose="05050102010706020507" pitchFamily="18" charset="2"/>
              </a:rPr>
              <a:t></a:t>
            </a:r>
            <a:r>
              <a:rPr lang="en-GB" dirty="0"/>
              <a:t>, </a:t>
            </a:r>
          </a:p>
          <a:p>
            <a:pPr marL="0" indent="0" algn="ctr">
              <a:buNone/>
            </a:pPr>
            <a:r>
              <a:rPr lang="en-GB" dirty="0">
                <a:solidFill>
                  <a:schemeClr val="accent6">
                    <a:lumMod val="50000"/>
                  </a:schemeClr>
                </a:solidFill>
              </a:rPr>
              <a:t>[</a:t>
            </a:r>
            <a:r>
              <a:rPr lang="en-GB" baseline="30000" dirty="0">
                <a:solidFill>
                  <a:schemeClr val="accent6">
                    <a:lumMod val="50000"/>
                  </a:schemeClr>
                </a:solidFill>
              </a:rPr>
              <a:t>0</a:t>
            </a:r>
            <a:r>
              <a:rPr lang="en-GB" i="1" dirty="0">
                <a:solidFill>
                  <a:schemeClr val="accent6">
                    <a:lumMod val="50000"/>
                  </a:schemeClr>
                </a:solidFill>
              </a:rPr>
              <a:t>Ess</a:t>
            </a:r>
            <a:r>
              <a:rPr lang="en-GB" dirty="0">
                <a:solidFill>
                  <a:schemeClr val="accent6">
                    <a:lumMod val="50000"/>
                  </a:schemeClr>
                </a:solidFill>
              </a:rPr>
              <a:t> </a:t>
            </a:r>
            <a:r>
              <a:rPr lang="en-GB" dirty="0">
                <a:solidFill>
                  <a:schemeClr val="accent6">
                    <a:lumMod val="50000"/>
                  </a:schemeClr>
                </a:solidFill>
                <a:sym typeface="Symbol" panose="05050102010706020507" pitchFamily="18" charset="2"/>
              </a:rPr>
              <a:t></a:t>
            </a:r>
            <a:r>
              <a:rPr lang="en-GB" i="1" dirty="0" err="1">
                <a:solidFill>
                  <a:schemeClr val="accent6">
                    <a:lumMod val="50000"/>
                  </a:schemeClr>
                </a:solidFill>
              </a:rPr>
              <a:t>M</a:t>
            </a:r>
            <a:r>
              <a:rPr lang="en-GB" i="1" dirty="0" err="1">
                <a:solidFill>
                  <a:schemeClr val="accent6">
                    <a:lumMod val="50000"/>
                  </a:schemeClr>
                </a:solidFill>
                <a:sym typeface="Symbol" panose="05050102010706020507" pitchFamily="18" charset="2"/>
              </a:rPr>
              <a:t></a:t>
            </a:r>
            <a:r>
              <a:rPr lang="en-GB" i="1" baseline="-25000" dirty="0" err="1">
                <a:solidFill>
                  <a:schemeClr val="accent6">
                    <a:lumMod val="50000"/>
                  </a:schemeClr>
                </a:solidFill>
              </a:rPr>
              <a:t>p</a:t>
            </a:r>
            <a:r>
              <a:rPr lang="en-GB" i="1" baseline="-25000" dirty="0">
                <a:solidFill>
                  <a:schemeClr val="accent6">
                    <a:lumMod val="50000"/>
                  </a:schemeClr>
                </a:solidFill>
              </a:rPr>
              <a:t> </a:t>
            </a:r>
            <a:r>
              <a:rPr lang="en-GB" dirty="0">
                <a:solidFill>
                  <a:schemeClr val="accent6">
                    <a:lumMod val="50000"/>
                  </a:schemeClr>
                </a:solidFill>
                <a:sym typeface="Symbol" panose="05050102010706020507" pitchFamily="18" charset="2"/>
              </a:rPr>
              <a:t></a:t>
            </a:r>
            <a:r>
              <a:rPr lang="en-GB" i="1" dirty="0" err="1">
                <a:solidFill>
                  <a:schemeClr val="accent6">
                    <a:lumMod val="50000"/>
                  </a:schemeClr>
                </a:solidFill>
              </a:rPr>
              <a:t>M</a:t>
            </a:r>
            <a:r>
              <a:rPr lang="en-GB" i="1" baseline="-25000" dirty="0" err="1">
                <a:solidFill>
                  <a:schemeClr val="accent6">
                    <a:lumMod val="50000"/>
                  </a:schemeClr>
                </a:solidFill>
              </a:rPr>
              <a:t>p</a:t>
            </a:r>
            <a:r>
              <a:rPr lang="en-GB" dirty="0">
                <a:solidFill>
                  <a:schemeClr val="accent6">
                    <a:lumMod val="50000"/>
                  </a:schemeClr>
                </a:solidFill>
              </a:rPr>
              <a:t> </a:t>
            </a:r>
            <a:r>
              <a:rPr lang="en-GB" i="1" dirty="0">
                <a:solidFill>
                  <a:schemeClr val="accent6">
                    <a:lumMod val="50000"/>
                  </a:schemeClr>
                </a:solidFill>
              </a:rPr>
              <a:t>F</a:t>
            </a:r>
            <a:r>
              <a:rPr lang="en-GB" dirty="0">
                <a:solidFill>
                  <a:schemeClr val="accent6">
                    <a:lumMod val="50000"/>
                  </a:schemeClr>
                </a:solidFill>
                <a:sym typeface="Symbol" panose="05050102010706020507" pitchFamily="18" charset="2"/>
              </a:rPr>
              <a:t>]</a:t>
            </a:r>
            <a:r>
              <a:rPr lang="en-GB" dirty="0">
                <a:solidFill>
                  <a:schemeClr val="accent6">
                    <a:lumMod val="50000"/>
                  </a:schemeClr>
                </a:solidFill>
              </a:rPr>
              <a:t> </a:t>
            </a:r>
            <a:r>
              <a:rPr lang="es-MX" dirty="0">
                <a:solidFill>
                  <a:schemeClr val="accent6">
                    <a:lumMod val="50000"/>
                  </a:schemeClr>
                </a:solidFill>
                <a:sym typeface="Symbol" panose="05050102010706020507" pitchFamily="18" charset="2"/>
              </a:rPr>
              <a:t></a:t>
            </a:r>
            <a:r>
              <a:rPr lang="es-MX" dirty="0">
                <a:solidFill>
                  <a:schemeClr val="accent6">
                    <a:lumMod val="50000"/>
                  </a:schemeClr>
                </a:solidFill>
              </a:rPr>
              <a:t> [</a:t>
            </a:r>
            <a:r>
              <a:rPr lang="es-MX" baseline="30000" dirty="0">
                <a:solidFill>
                  <a:schemeClr val="accent6">
                    <a:lumMod val="50000"/>
                  </a:schemeClr>
                </a:solidFill>
              </a:rPr>
              <a:t>0</a:t>
            </a:r>
            <a:r>
              <a:rPr lang="es-MX" i="1" dirty="0">
                <a:solidFill>
                  <a:schemeClr val="accent6">
                    <a:lumMod val="50000"/>
                  </a:schemeClr>
                </a:solidFill>
              </a:rPr>
              <a:t>Ess </a:t>
            </a:r>
            <a:r>
              <a:rPr lang="en-GB" dirty="0">
                <a:solidFill>
                  <a:schemeClr val="accent6">
                    <a:lumMod val="50000"/>
                  </a:schemeClr>
                </a:solidFill>
                <a:sym typeface="Symbol" panose="05050102010706020507" pitchFamily="18" charset="2"/>
              </a:rPr>
              <a:t></a:t>
            </a:r>
            <a:r>
              <a:rPr lang="en-GB" i="1" dirty="0" err="1">
                <a:solidFill>
                  <a:schemeClr val="accent6">
                    <a:lumMod val="50000"/>
                  </a:schemeClr>
                </a:solidFill>
              </a:rPr>
              <a:t>M</a:t>
            </a:r>
            <a:r>
              <a:rPr lang="en-GB" i="1" baseline="-25000" dirty="0" err="1">
                <a:solidFill>
                  <a:schemeClr val="accent6">
                    <a:lumMod val="50000"/>
                  </a:schemeClr>
                </a:solidFill>
              </a:rPr>
              <a:t>p</a:t>
            </a:r>
            <a:r>
              <a:rPr lang="en-GB" dirty="0">
                <a:solidFill>
                  <a:schemeClr val="accent6">
                    <a:lumMod val="50000"/>
                  </a:schemeClr>
                </a:solidFill>
              </a:rPr>
              <a:t> </a:t>
            </a:r>
            <a:r>
              <a:rPr lang="en-GB" i="1" dirty="0">
                <a:solidFill>
                  <a:schemeClr val="accent6">
                    <a:lumMod val="50000"/>
                  </a:schemeClr>
                </a:solidFill>
              </a:rPr>
              <a:t>F</a:t>
            </a:r>
            <a:r>
              <a:rPr lang="en-GB" dirty="0">
                <a:solidFill>
                  <a:schemeClr val="accent6">
                    <a:lumMod val="50000"/>
                  </a:schemeClr>
                </a:solidFill>
                <a:sym typeface="Symbol" panose="05050102010706020507" pitchFamily="18" charset="2"/>
              </a:rPr>
              <a:t></a:t>
            </a:r>
            <a:r>
              <a:rPr lang="es-MX" dirty="0">
                <a:solidFill>
                  <a:schemeClr val="accent6">
                    <a:lumMod val="50000"/>
                  </a:schemeClr>
                </a:solidFill>
              </a:rPr>
              <a:t>] </a:t>
            </a:r>
            <a:r>
              <a:rPr lang="es-MX" dirty="0">
                <a:solidFill>
                  <a:schemeClr val="accent6">
                    <a:lumMod val="50000"/>
                  </a:schemeClr>
                </a:solidFill>
                <a:sym typeface="Symbol" panose="05050102010706020507" pitchFamily="18" charset="2"/>
              </a:rPr>
              <a:t></a:t>
            </a:r>
            <a:r>
              <a:rPr lang="es-MX" dirty="0">
                <a:solidFill>
                  <a:schemeClr val="accent6">
                    <a:lumMod val="50000"/>
                  </a:schemeClr>
                </a:solidFill>
              </a:rPr>
              <a:t> </a:t>
            </a:r>
            <a:r>
              <a:rPr lang="es-MX" dirty="0">
                <a:solidFill>
                  <a:schemeClr val="accent6">
                    <a:lumMod val="50000"/>
                  </a:schemeClr>
                </a:solidFill>
                <a:sym typeface="Symbol" panose="05050102010706020507" pitchFamily="18" charset="2"/>
              </a:rPr>
              <a:t></a:t>
            </a:r>
            <a:endParaRPr lang="en-GB" dirty="0">
              <a:solidFill>
                <a:schemeClr val="accent6">
                  <a:lumMod val="50000"/>
                </a:schemeClr>
              </a:solidFill>
            </a:endParaRPr>
          </a:p>
          <a:p>
            <a:r>
              <a:rPr lang="en-GB" dirty="0"/>
              <a:t>And since </a:t>
            </a:r>
            <a:r>
              <a:rPr lang="en-GB" i="1" dirty="0" err="1"/>
              <a:t>M</a:t>
            </a:r>
            <a:r>
              <a:rPr lang="en-GB" i="1" baseline="-25000" dirty="0" err="1"/>
              <a:t>p</a:t>
            </a:r>
            <a:r>
              <a:rPr lang="en-GB" i="1" dirty="0"/>
              <a:t> </a:t>
            </a:r>
            <a:r>
              <a:rPr lang="en-GB" dirty="0"/>
              <a:t>is privative with respect to </a:t>
            </a:r>
            <a:r>
              <a:rPr lang="en-GB" i="1" dirty="0"/>
              <a:t>F</a:t>
            </a:r>
            <a:r>
              <a:rPr lang="en-GB" dirty="0"/>
              <a:t>, </a:t>
            </a:r>
          </a:p>
          <a:p>
            <a:pPr marL="0" indent="0" algn="ctr">
              <a:buNone/>
            </a:pPr>
            <a:r>
              <a:rPr lang="en-GB" dirty="0">
                <a:solidFill>
                  <a:schemeClr val="accent6">
                    <a:lumMod val="50000"/>
                  </a:schemeClr>
                </a:solidFill>
              </a:rPr>
              <a:t>[</a:t>
            </a:r>
            <a:r>
              <a:rPr lang="en-GB" baseline="30000" dirty="0">
                <a:solidFill>
                  <a:schemeClr val="accent6">
                    <a:lumMod val="50000"/>
                  </a:schemeClr>
                </a:solidFill>
              </a:rPr>
              <a:t>0</a:t>
            </a:r>
            <a:r>
              <a:rPr lang="en-GB" i="1" dirty="0">
                <a:solidFill>
                  <a:schemeClr val="accent6">
                    <a:lumMod val="50000"/>
                  </a:schemeClr>
                </a:solidFill>
              </a:rPr>
              <a:t>Ess</a:t>
            </a:r>
            <a:r>
              <a:rPr lang="en-GB" dirty="0">
                <a:solidFill>
                  <a:schemeClr val="accent6">
                    <a:lumMod val="50000"/>
                  </a:schemeClr>
                </a:solidFill>
              </a:rPr>
              <a:t> </a:t>
            </a:r>
            <a:r>
              <a:rPr lang="en-GB" dirty="0">
                <a:solidFill>
                  <a:schemeClr val="accent6">
                    <a:lumMod val="50000"/>
                  </a:schemeClr>
                </a:solidFill>
                <a:sym typeface="Symbol" panose="05050102010706020507" pitchFamily="18" charset="2"/>
              </a:rPr>
              <a:t></a:t>
            </a:r>
            <a:r>
              <a:rPr lang="en-GB" i="1" dirty="0" err="1">
                <a:solidFill>
                  <a:schemeClr val="accent6">
                    <a:lumMod val="50000"/>
                  </a:schemeClr>
                </a:solidFill>
              </a:rPr>
              <a:t>M</a:t>
            </a:r>
            <a:r>
              <a:rPr lang="en-GB" i="1" baseline="-25000" dirty="0" err="1">
                <a:solidFill>
                  <a:schemeClr val="accent6">
                    <a:lumMod val="50000"/>
                  </a:schemeClr>
                </a:solidFill>
              </a:rPr>
              <a:t>p</a:t>
            </a:r>
            <a:r>
              <a:rPr lang="en-GB" dirty="0">
                <a:solidFill>
                  <a:schemeClr val="accent6">
                    <a:lumMod val="50000"/>
                  </a:schemeClr>
                </a:solidFill>
              </a:rPr>
              <a:t> </a:t>
            </a:r>
            <a:r>
              <a:rPr lang="en-GB" i="1" dirty="0">
                <a:solidFill>
                  <a:schemeClr val="accent6">
                    <a:lumMod val="50000"/>
                  </a:schemeClr>
                </a:solidFill>
              </a:rPr>
              <a:t>F</a:t>
            </a:r>
            <a:r>
              <a:rPr lang="en-GB" dirty="0">
                <a:solidFill>
                  <a:schemeClr val="accent6">
                    <a:lumMod val="50000"/>
                  </a:schemeClr>
                </a:solidFill>
                <a:sym typeface="Symbol" panose="05050102010706020507" pitchFamily="18" charset="2"/>
              </a:rPr>
              <a:t>]</a:t>
            </a:r>
            <a:r>
              <a:rPr lang="en-GB" dirty="0">
                <a:solidFill>
                  <a:schemeClr val="accent6">
                    <a:lumMod val="50000"/>
                  </a:schemeClr>
                </a:solidFill>
              </a:rPr>
              <a:t> </a:t>
            </a:r>
            <a:r>
              <a:rPr lang="es-MX" dirty="0">
                <a:solidFill>
                  <a:schemeClr val="accent6">
                    <a:lumMod val="50000"/>
                  </a:schemeClr>
                </a:solidFill>
                <a:sym typeface="Symbol" panose="05050102010706020507" pitchFamily="18" charset="2"/>
              </a:rPr>
              <a:t></a:t>
            </a:r>
            <a:r>
              <a:rPr lang="es-MX" dirty="0">
                <a:solidFill>
                  <a:schemeClr val="accent6">
                    <a:lumMod val="50000"/>
                  </a:schemeClr>
                </a:solidFill>
              </a:rPr>
              <a:t> [</a:t>
            </a:r>
            <a:r>
              <a:rPr lang="es-MX" baseline="30000" dirty="0">
                <a:solidFill>
                  <a:schemeClr val="accent6">
                    <a:lumMod val="50000"/>
                  </a:schemeClr>
                </a:solidFill>
              </a:rPr>
              <a:t>0</a:t>
            </a:r>
            <a:r>
              <a:rPr lang="es-MX" i="1" dirty="0">
                <a:solidFill>
                  <a:schemeClr val="accent6">
                    <a:lumMod val="50000"/>
                  </a:schemeClr>
                </a:solidFill>
              </a:rPr>
              <a:t>Ess </a:t>
            </a:r>
            <a:r>
              <a:rPr lang="en-GB" i="1" dirty="0">
                <a:solidFill>
                  <a:schemeClr val="accent6">
                    <a:lumMod val="50000"/>
                  </a:schemeClr>
                </a:solidFill>
              </a:rPr>
              <a:t>F</a:t>
            </a:r>
            <a:r>
              <a:rPr lang="en-GB" dirty="0">
                <a:solidFill>
                  <a:schemeClr val="accent6">
                    <a:lumMod val="50000"/>
                  </a:schemeClr>
                </a:solidFill>
                <a:sym typeface="Symbol" panose="05050102010706020507" pitchFamily="18" charset="2"/>
              </a:rPr>
              <a:t></a:t>
            </a:r>
            <a:r>
              <a:rPr lang="es-MX" dirty="0">
                <a:solidFill>
                  <a:schemeClr val="accent6">
                    <a:lumMod val="50000"/>
                  </a:schemeClr>
                </a:solidFill>
              </a:rPr>
              <a:t> </a:t>
            </a:r>
            <a:r>
              <a:rPr lang="es-MX" dirty="0">
                <a:solidFill>
                  <a:schemeClr val="accent6">
                    <a:lumMod val="50000"/>
                  </a:schemeClr>
                </a:solidFill>
                <a:sym typeface="Symbol" panose="05050102010706020507" pitchFamily="18" charset="2"/>
              </a:rPr>
              <a:t></a:t>
            </a:r>
            <a:r>
              <a:rPr lang="es-MX" dirty="0">
                <a:solidFill>
                  <a:schemeClr val="accent6">
                    <a:lumMod val="50000"/>
                  </a:schemeClr>
                </a:solidFill>
              </a:rPr>
              <a:t> </a:t>
            </a:r>
            <a:r>
              <a:rPr lang="es-MX" dirty="0">
                <a:solidFill>
                  <a:schemeClr val="accent6">
                    <a:lumMod val="50000"/>
                  </a:schemeClr>
                </a:solidFill>
                <a:sym typeface="Symbol" panose="05050102010706020507" pitchFamily="18" charset="2"/>
              </a:rPr>
              <a:t></a:t>
            </a:r>
            <a:endParaRPr lang="en-GB" dirty="0">
              <a:solidFill>
                <a:schemeClr val="accent6">
                  <a:lumMod val="50000"/>
                </a:schemeClr>
              </a:solidFill>
            </a:endParaRPr>
          </a:p>
          <a:p>
            <a:r>
              <a:rPr lang="en-GB" dirty="0"/>
              <a:t>Moreover, this sharing some of the requisites is </a:t>
            </a:r>
            <a:r>
              <a:rPr lang="en-GB" i="1" dirty="0">
                <a:solidFill>
                  <a:schemeClr val="accent6">
                    <a:lumMod val="50000"/>
                  </a:schemeClr>
                </a:solidFill>
                <a:effectLst>
                  <a:outerShdw blurRad="38100" dist="38100" dir="2700000" algn="tl">
                    <a:srgbClr val="000000">
                      <a:alpha val="43137"/>
                    </a:srgbClr>
                  </a:outerShdw>
                </a:effectLst>
              </a:rPr>
              <a:t>transitive</a:t>
            </a:r>
          </a:p>
          <a:p>
            <a:pPr marL="0" indent="0" algn="ctr">
              <a:buNone/>
            </a:pPr>
            <a:r>
              <a:rPr lang="en-GB" dirty="0">
                <a:solidFill>
                  <a:schemeClr val="accent6">
                    <a:lumMod val="50000"/>
                  </a:schemeClr>
                </a:solidFill>
              </a:rPr>
              <a:t>[</a:t>
            </a:r>
            <a:r>
              <a:rPr lang="en-GB" baseline="30000" dirty="0">
                <a:solidFill>
                  <a:schemeClr val="accent6">
                    <a:lumMod val="50000"/>
                  </a:schemeClr>
                </a:solidFill>
              </a:rPr>
              <a:t>0</a:t>
            </a:r>
            <a:r>
              <a:rPr lang="en-GB" i="1" dirty="0">
                <a:solidFill>
                  <a:schemeClr val="accent6">
                    <a:lumMod val="50000"/>
                  </a:schemeClr>
                </a:solidFill>
              </a:rPr>
              <a:t>Ess</a:t>
            </a:r>
            <a:r>
              <a:rPr lang="en-GB" dirty="0">
                <a:solidFill>
                  <a:schemeClr val="accent6">
                    <a:lumMod val="50000"/>
                  </a:schemeClr>
                </a:solidFill>
              </a:rPr>
              <a:t> </a:t>
            </a:r>
            <a:r>
              <a:rPr lang="en-GB" dirty="0">
                <a:solidFill>
                  <a:schemeClr val="accent6">
                    <a:lumMod val="50000"/>
                  </a:schemeClr>
                </a:solidFill>
                <a:sym typeface="Symbol" panose="05050102010706020507" pitchFamily="18" charset="2"/>
              </a:rPr>
              <a:t></a:t>
            </a:r>
            <a:r>
              <a:rPr lang="en-GB" i="1" dirty="0" err="1">
                <a:solidFill>
                  <a:schemeClr val="accent6">
                    <a:lumMod val="50000"/>
                  </a:schemeClr>
                </a:solidFill>
              </a:rPr>
              <a:t>M</a:t>
            </a:r>
            <a:r>
              <a:rPr lang="en-GB" i="1" dirty="0" err="1">
                <a:solidFill>
                  <a:schemeClr val="accent6">
                    <a:lumMod val="50000"/>
                  </a:schemeClr>
                </a:solidFill>
                <a:sym typeface="Symbol" panose="05050102010706020507" pitchFamily="18" charset="2"/>
              </a:rPr>
              <a:t></a:t>
            </a:r>
            <a:r>
              <a:rPr lang="en-GB" i="1" baseline="-25000" dirty="0" err="1">
                <a:solidFill>
                  <a:schemeClr val="accent6">
                    <a:lumMod val="50000"/>
                  </a:schemeClr>
                </a:solidFill>
              </a:rPr>
              <a:t>p</a:t>
            </a:r>
            <a:r>
              <a:rPr lang="en-GB" i="1" baseline="-25000" dirty="0">
                <a:solidFill>
                  <a:schemeClr val="accent6">
                    <a:lumMod val="50000"/>
                  </a:schemeClr>
                </a:solidFill>
              </a:rPr>
              <a:t> </a:t>
            </a:r>
            <a:r>
              <a:rPr lang="en-GB" dirty="0">
                <a:solidFill>
                  <a:schemeClr val="accent6">
                    <a:lumMod val="50000"/>
                  </a:schemeClr>
                </a:solidFill>
                <a:sym typeface="Symbol" panose="05050102010706020507" pitchFamily="18" charset="2"/>
              </a:rPr>
              <a:t></a:t>
            </a:r>
            <a:r>
              <a:rPr lang="en-GB" i="1" dirty="0" err="1">
                <a:solidFill>
                  <a:schemeClr val="accent6">
                    <a:lumMod val="50000"/>
                  </a:schemeClr>
                </a:solidFill>
              </a:rPr>
              <a:t>M</a:t>
            </a:r>
            <a:r>
              <a:rPr lang="en-GB" i="1" baseline="-25000" dirty="0" err="1">
                <a:solidFill>
                  <a:schemeClr val="accent6">
                    <a:lumMod val="50000"/>
                  </a:schemeClr>
                </a:solidFill>
              </a:rPr>
              <a:t>p</a:t>
            </a:r>
            <a:r>
              <a:rPr lang="en-GB" dirty="0">
                <a:solidFill>
                  <a:schemeClr val="accent6">
                    <a:lumMod val="50000"/>
                  </a:schemeClr>
                </a:solidFill>
              </a:rPr>
              <a:t> </a:t>
            </a:r>
            <a:r>
              <a:rPr lang="en-GB" i="1" dirty="0">
                <a:solidFill>
                  <a:schemeClr val="accent6">
                    <a:lumMod val="50000"/>
                  </a:schemeClr>
                </a:solidFill>
              </a:rPr>
              <a:t>F</a:t>
            </a:r>
            <a:r>
              <a:rPr lang="en-GB" dirty="0">
                <a:solidFill>
                  <a:schemeClr val="accent6">
                    <a:lumMod val="50000"/>
                  </a:schemeClr>
                </a:solidFill>
                <a:sym typeface="Symbol" panose="05050102010706020507" pitchFamily="18" charset="2"/>
              </a:rPr>
              <a:t>]</a:t>
            </a:r>
            <a:r>
              <a:rPr lang="en-GB" dirty="0">
                <a:solidFill>
                  <a:schemeClr val="accent6">
                    <a:lumMod val="50000"/>
                  </a:schemeClr>
                </a:solidFill>
              </a:rPr>
              <a:t> </a:t>
            </a:r>
            <a:r>
              <a:rPr lang="es-MX" dirty="0">
                <a:solidFill>
                  <a:schemeClr val="accent6">
                    <a:lumMod val="50000"/>
                  </a:schemeClr>
                </a:solidFill>
                <a:sym typeface="Symbol" panose="05050102010706020507" pitchFamily="18" charset="2"/>
              </a:rPr>
              <a:t></a:t>
            </a:r>
            <a:r>
              <a:rPr lang="es-MX" dirty="0">
                <a:solidFill>
                  <a:schemeClr val="accent6">
                    <a:lumMod val="50000"/>
                  </a:schemeClr>
                </a:solidFill>
              </a:rPr>
              <a:t> [</a:t>
            </a:r>
            <a:r>
              <a:rPr lang="es-MX" baseline="30000" dirty="0">
                <a:solidFill>
                  <a:schemeClr val="accent6">
                    <a:lumMod val="50000"/>
                  </a:schemeClr>
                </a:solidFill>
              </a:rPr>
              <a:t>0</a:t>
            </a:r>
            <a:r>
              <a:rPr lang="es-MX" i="1" dirty="0">
                <a:solidFill>
                  <a:schemeClr val="accent6">
                    <a:lumMod val="50000"/>
                  </a:schemeClr>
                </a:solidFill>
              </a:rPr>
              <a:t>Ess </a:t>
            </a:r>
            <a:r>
              <a:rPr lang="en-GB" i="1" dirty="0">
                <a:solidFill>
                  <a:schemeClr val="accent6">
                    <a:lumMod val="50000"/>
                  </a:schemeClr>
                </a:solidFill>
              </a:rPr>
              <a:t>F</a:t>
            </a:r>
            <a:r>
              <a:rPr lang="es-MX" dirty="0">
                <a:solidFill>
                  <a:schemeClr val="accent6">
                    <a:lumMod val="50000"/>
                  </a:schemeClr>
                </a:solidFill>
              </a:rPr>
              <a:t>] </a:t>
            </a:r>
            <a:r>
              <a:rPr lang="es-MX" dirty="0">
                <a:solidFill>
                  <a:schemeClr val="accent6">
                    <a:lumMod val="50000"/>
                  </a:schemeClr>
                </a:solidFill>
                <a:sym typeface="Symbol" panose="05050102010706020507" pitchFamily="18" charset="2"/>
              </a:rPr>
              <a:t></a:t>
            </a:r>
            <a:r>
              <a:rPr lang="es-MX" dirty="0">
                <a:solidFill>
                  <a:schemeClr val="accent6">
                    <a:lumMod val="50000"/>
                  </a:schemeClr>
                </a:solidFill>
              </a:rPr>
              <a:t> </a:t>
            </a:r>
            <a:r>
              <a:rPr lang="es-MX" dirty="0">
                <a:solidFill>
                  <a:schemeClr val="accent6">
                    <a:lumMod val="50000"/>
                  </a:schemeClr>
                </a:solidFill>
                <a:sym typeface="Symbol" panose="05050102010706020507" pitchFamily="18" charset="2"/>
              </a:rPr>
              <a:t></a:t>
            </a:r>
            <a:endParaRPr lang="en-GB" i="1" dirty="0"/>
          </a:p>
          <a:p>
            <a:endParaRPr lang="en-GB" i="1" dirty="0"/>
          </a:p>
          <a:p>
            <a:pPr marL="0" indent="0">
              <a:buNone/>
            </a:pPr>
            <a:r>
              <a:rPr lang="en-GB" i="1" dirty="0"/>
              <a:t>Question</a:t>
            </a:r>
            <a:r>
              <a:rPr lang="en-GB" dirty="0"/>
              <a:t>: what is the relation between </a:t>
            </a:r>
            <a:r>
              <a:rPr lang="en-GB" dirty="0">
                <a:solidFill>
                  <a:srgbClr val="0070C0"/>
                </a:solidFill>
                <a:sym typeface="Symbol" panose="05050102010706020507" pitchFamily="18" charset="2"/>
              </a:rPr>
              <a:t></a:t>
            </a:r>
            <a:r>
              <a:rPr lang="en-GB" i="1" dirty="0" err="1">
                <a:solidFill>
                  <a:srgbClr val="0070C0"/>
                </a:solidFill>
              </a:rPr>
              <a:t>M</a:t>
            </a:r>
            <a:r>
              <a:rPr lang="en-GB" i="1" dirty="0" err="1">
                <a:solidFill>
                  <a:srgbClr val="0070C0"/>
                </a:solidFill>
                <a:sym typeface="Symbol" panose="05050102010706020507" pitchFamily="18" charset="2"/>
              </a:rPr>
              <a:t></a:t>
            </a:r>
            <a:r>
              <a:rPr lang="en-GB" i="1" baseline="-25000" dirty="0" err="1">
                <a:solidFill>
                  <a:srgbClr val="0070C0"/>
                </a:solidFill>
              </a:rPr>
              <a:t>p</a:t>
            </a:r>
            <a:r>
              <a:rPr lang="en-GB" dirty="0">
                <a:solidFill>
                  <a:srgbClr val="0070C0"/>
                </a:solidFill>
              </a:rPr>
              <a:t> </a:t>
            </a:r>
            <a:r>
              <a:rPr lang="en-GB" dirty="0">
                <a:solidFill>
                  <a:srgbClr val="0070C0"/>
                </a:solidFill>
                <a:sym typeface="Symbol" panose="05050102010706020507" pitchFamily="18" charset="2"/>
              </a:rPr>
              <a:t></a:t>
            </a:r>
            <a:r>
              <a:rPr lang="en-GB" i="1" dirty="0" err="1">
                <a:solidFill>
                  <a:srgbClr val="0070C0"/>
                </a:solidFill>
              </a:rPr>
              <a:t>M</a:t>
            </a:r>
            <a:r>
              <a:rPr lang="en-GB" i="1" baseline="-25000" dirty="0" err="1">
                <a:solidFill>
                  <a:srgbClr val="0070C0"/>
                </a:solidFill>
              </a:rPr>
              <a:t>p</a:t>
            </a:r>
            <a:r>
              <a:rPr lang="en-GB" dirty="0">
                <a:solidFill>
                  <a:srgbClr val="0070C0"/>
                </a:solidFill>
              </a:rPr>
              <a:t> </a:t>
            </a:r>
            <a:r>
              <a:rPr lang="en-GB" i="1" dirty="0">
                <a:solidFill>
                  <a:srgbClr val="0070C0"/>
                </a:solidFill>
              </a:rPr>
              <a:t>F</a:t>
            </a:r>
            <a:r>
              <a:rPr lang="en-GB" dirty="0">
                <a:solidFill>
                  <a:srgbClr val="0070C0"/>
                </a:solidFill>
                <a:sym typeface="Symbol" panose="05050102010706020507" pitchFamily="18" charset="2"/>
              </a:rPr>
              <a:t> </a:t>
            </a:r>
            <a:r>
              <a:rPr lang="en-GB" dirty="0"/>
              <a:t>and </a:t>
            </a:r>
            <a:r>
              <a:rPr lang="en-GB" i="1" dirty="0">
                <a:solidFill>
                  <a:srgbClr val="0070C0"/>
                </a:solidFill>
              </a:rPr>
              <a:t>F</a:t>
            </a:r>
            <a:r>
              <a:rPr lang="en-GB" i="1" dirty="0"/>
              <a:t> ???</a:t>
            </a:r>
            <a:r>
              <a:rPr lang="en-GB" dirty="0">
                <a:solidFill>
                  <a:srgbClr val="0070C0"/>
                </a:solidFill>
                <a:sym typeface="Symbol" panose="05050102010706020507" pitchFamily="18" charset="2"/>
              </a:rPr>
              <a:t> </a:t>
            </a:r>
            <a:endParaRPr lang="en-GB" dirty="0"/>
          </a:p>
        </p:txBody>
      </p:sp>
      <p:sp>
        <p:nvSpPr>
          <p:cNvPr id="4" name="Zástupný symbol pro číslo snímku 3">
            <a:extLst>
              <a:ext uri="{FF2B5EF4-FFF2-40B4-BE49-F238E27FC236}">
                <a16:creationId xmlns:a16="http://schemas.microsoft.com/office/drawing/2014/main" id="{5F909B33-E4F7-4F65-98E7-CC36715677B7}"/>
              </a:ext>
            </a:extLst>
          </p:cNvPr>
          <p:cNvSpPr>
            <a:spLocks noGrp="1"/>
          </p:cNvSpPr>
          <p:nvPr>
            <p:ph type="sldNum" sz="quarter" idx="12"/>
          </p:nvPr>
        </p:nvSpPr>
        <p:spPr/>
        <p:txBody>
          <a:bodyPr/>
          <a:lstStyle/>
          <a:p>
            <a:fld id="{56891686-6FB8-4ABB-B148-7793B68052E3}" type="slidenum">
              <a:rPr lang="cs-CZ" smtClean="0"/>
              <a:t>26</a:t>
            </a:fld>
            <a:endParaRPr lang="cs-CZ"/>
          </a:p>
        </p:txBody>
      </p:sp>
    </p:spTree>
    <p:extLst>
      <p:ext uri="{BB962C8B-B14F-4D97-AF65-F5344CB8AC3E}">
        <p14:creationId xmlns:p14="http://schemas.microsoft.com/office/powerpoint/2010/main" val="40534049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8B2940-C77F-4FF0-A8AB-7218E4E75107}"/>
              </a:ext>
            </a:extLst>
          </p:cNvPr>
          <p:cNvSpPr>
            <a:spLocks noGrp="1"/>
          </p:cNvSpPr>
          <p:nvPr>
            <p:ph type="title"/>
          </p:nvPr>
        </p:nvSpPr>
        <p:spPr>
          <a:xfrm>
            <a:off x="838200" y="365126"/>
            <a:ext cx="10515600" cy="933588"/>
          </a:xfrm>
        </p:spPr>
        <p:txBody>
          <a:bodyPr/>
          <a:lstStyle/>
          <a:p>
            <a:r>
              <a:rPr lang="en-US" dirty="0"/>
              <a:t>Iterated privation </a:t>
            </a:r>
            <a:r>
              <a:rPr lang="en-GB" dirty="0">
                <a:solidFill>
                  <a:srgbClr val="0070C0"/>
                </a:solidFill>
                <a:sym typeface="Symbol" panose="05050102010706020507" pitchFamily="18" charset="2"/>
              </a:rPr>
              <a:t></a:t>
            </a:r>
            <a:r>
              <a:rPr lang="en-GB" i="1" dirty="0" err="1">
                <a:solidFill>
                  <a:srgbClr val="0070C0"/>
                </a:solidFill>
              </a:rPr>
              <a:t>M</a:t>
            </a:r>
            <a:r>
              <a:rPr lang="en-GB" i="1" dirty="0" err="1">
                <a:solidFill>
                  <a:srgbClr val="0070C0"/>
                </a:solidFill>
                <a:sym typeface="Symbol" panose="05050102010706020507" pitchFamily="18" charset="2"/>
              </a:rPr>
              <a:t></a:t>
            </a:r>
            <a:r>
              <a:rPr lang="en-GB" i="1" baseline="-25000" dirty="0" err="1">
                <a:solidFill>
                  <a:srgbClr val="0070C0"/>
                </a:solidFill>
              </a:rPr>
              <a:t>p</a:t>
            </a:r>
            <a:r>
              <a:rPr lang="en-GB" dirty="0">
                <a:solidFill>
                  <a:srgbClr val="0070C0"/>
                </a:solidFill>
              </a:rPr>
              <a:t> </a:t>
            </a:r>
            <a:r>
              <a:rPr lang="en-GB" dirty="0">
                <a:solidFill>
                  <a:srgbClr val="0070C0"/>
                </a:solidFill>
                <a:sym typeface="Symbol" panose="05050102010706020507" pitchFamily="18" charset="2"/>
              </a:rPr>
              <a:t></a:t>
            </a:r>
            <a:r>
              <a:rPr lang="en-GB" i="1" dirty="0" err="1">
                <a:solidFill>
                  <a:srgbClr val="0070C0"/>
                </a:solidFill>
              </a:rPr>
              <a:t>M</a:t>
            </a:r>
            <a:r>
              <a:rPr lang="en-GB" i="1" baseline="-25000" dirty="0" err="1">
                <a:solidFill>
                  <a:srgbClr val="0070C0"/>
                </a:solidFill>
              </a:rPr>
              <a:t>p</a:t>
            </a:r>
            <a:r>
              <a:rPr lang="en-GB" dirty="0">
                <a:solidFill>
                  <a:srgbClr val="0070C0"/>
                </a:solidFill>
              </a:rPr>
              <a:t> </a:t>
            </a:r>
            <a:r>
              <a:rPr lang="en-GB" i="1" dirty="0">
                <a:solidFill>
                  <a:srgbClr val="0070C0"/>
                </a:solidFill>
              </a:rPr>
              <a:t>F</a:t>
            </a:r>
            <a:r>
              <a:rPr lang="en-GB" dirty="0">
                <a:solidFill>
                  <a:srgbClr val="0070C0"/>
                </a:solidFill>
                <a:sym typeface="Symbol" panose="05050102010706020507" pitchFamily="18" charset="2"/>
              </a:rPr>
              <a:t></a:t>
            </a:r>
            <a:endParaRPr lang="cs-CZ" dirty="0"/>
          </a:p>
        </p:txBody>
      </p:sp>
      <p:sp>
        <p:nvSpPr>
          <p:cNvPr id="3" name="Zástupný obsah 2">
            <a:extLst>
              <a:ext uri="{FF2B5EF4-FFF2-40B4-BE49-F238E27FC236}">
                <a16:creationId xmlns:a16="http://schemas.microsoft.com/office/drawing/2014/main" id="{0EFF3295-CA6C-46B1-A94C-F27FAD7FFD16}"/>
              </a:ext>
            </a:extLst>
          </p:cNvPr>
          <p:cNvSpPr>
            <a:spLocks noGrp="1"/>
          </p:cNvSpPr>
          <p:nvPr>
            <p:ph idx="1"/>
          </p:nvPr>
        </p:nvSpPr>
        <p:spPr>
          <a:xfrm>
            <a:off x="838200" y="1603513"/>
            <a:ext cx="10515600" cy="4573450"/>
          </a:xfrm>
        </p:spPr>
        <p:txBody>
          <a:bodyPr>
            <a:normAutofit/>
          </a:bodyPr>
          <a:lstStyle/>
          <a:p>
            <a:r>
              <a:rPr lang="en-GB" dirty="0"/>
              <a:t>Recall the earthquakes in central Italy in 2016. </a:t>
            </a:r>
          </a:p>
          <a:p>
            <a:r>
              <a:rPr lang="en-GB" dirty="0"/>
              <a:t>Many houses, bridges and other buildings and constructions were damaged, some beyond repair. </a:t>
            </a:r>
          </a:p>
          <a:p>
            <a:r>
              <a:rPr lang="en-GB" dirty="0"/>
              <a:t>A </a:t>
            </a:r>
            <a:r>
              <a:rPr lang="en-GB" b="1" dirty="0"/>
              <a:t>demolished damaged house is not a house</a:t>
            </a:r>
          </a:p>
          <a:p>
            <a:pPr lvl="1"/>
            <a:r>
              <a:rPr lang="en-GB" dirty="0"/>
              <a:t>but debris: a particular object goes through the stages of being a house, then a damaged house and finally a demolished damaged house, which is in material terms nothing but debris; such is the semantics of the adjective ‘demolished’. </a:t>
            </a:r>
          </a:p>
          <a:p>
            <a:r>
              <a:rPr lang="en-GB" dirty="0"/>
              <a:t>a </a:t>
            </a:r>
            <a:r>
              <a:rPr lang="en-GB" dirty="0">
                <a:solidFill>
                  <a:schemeClr val="accent6">
                    <a:lumMod val="50000"/>
                  </a:schemeClr>
                </a:solidFill>
                <a:effectLst>
                  <a:outerShdw blurRad="38100" dist="38100" dir="2700000" algn="tl">
                    <a:srgbClr val="000000">
                      <a:alpha val="43137"/>
                    </a:srgbClr>
                  </a:outerShdw>
                </a:effectLst>
              </a:rPr>
              <a:t>demolished damaged house is different from a demolished damaged bridge</a:t>
            </a:r>
            <a:r>
              <a:rPr lang="en-GB" dirty="0">
                <a:solidFill>
                  <a:schemeClr val="accent6">
                    <a:lumMod val="50000"/>
                  </a:schemeClr>
                </a:solidFill>
              </a:rPr>
              <a:t>. A demolished damaged house shares requisites with houses that it does not share with demolished damaged bridges</a:t>
            </a:r>
            <a:r>
              <a:rPr lang="en-GB" dirty="0"/>
              <a:t>.</a:t>
            </a:r>
          </a:p>
          <a:p>
            <a:pPr marL="0" indent="0">
              <a:buNone/>
            </a:pPr>
            <a:endParaRPr lang="cs-CZ" dirty="0"/>
          </a:p>
        </p:txBody>
      </p:sp>
      <p:sp>
        <p:nvSpPr>
          <p:cNvPr id="4" name="Zástupný symbol pro číslo snímku 3">
            <a:extLst>
              <a:ext uri="{FF2B5EF4-FFF2-40B4-BE49-F238E27FC236}">
                <a16:creationId xmlns:a16="http://schemas.microsoft.com/office/drawing/2014/main" id="{E80F4F5D-99C1-4128-8869-7EC5AD32D972}"/>
              </a:ext>
            </a:extLst>
          </p:cNvPr>
          <p:cNvSpPr>
            <a:spLocks noGrp="1"/>
          </p:cNvSpPr>
          <p:nvPr>
            <p:ph type="sldNum" sz="quarter" idx="12"/>
          </p:nvPr>
        </p:nvSpPr>
        <p:spPr/>
        <p:txBody>
          <a:bodyPr/>
          <a:lstStyle/>
          <a:p>
            <a:fld id="{56891686-6FB8-4ABB-B148-7793B68052E3}" type="slidenum">
              <a:rPr lang="cs-CZ" smtClean="0"/>
              <a:t>27</a:t>
            </a:fld>
            <a:endParaRPr lang="cs-CZ"/>
          </a:p>
        </p:txBody>
      </p:sp>
    </p:spTree>
    <p:extLst>
      <p:ext uri="{BB962C8B-B14F-4D97-AF65-F5344CB8AC3E}">
        <p14:creationId xmlns:p14="http://schemas.microsoft.com/office/powerpoint/2010/main" val="11537835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F5B40E-ACF8-4DF3-99AE-F18AE4DFCFEC}"/>
              </a:ext>
            </a:extLst>
          </p:cNvPr>
          <p:cNvSpPr>
            <a:spLocks noGrp="1"/>
          </p:cNvSpPr>
          <p:nvPr>
            <p:ph type="title"/>
          </p:nvPr>
        </p:nvSpPr>
        <p:spPr>
          <a:xfrm>
            <a:off x="838200" y="365126"/>
            <a:ext cx="10515600" cy="960092"/>
          </a:xfrm>
        </p:spPr>
        <p:txBody>
          <a:bodyPr/>
          <a:lstStyle/>
          <a:p>
            <a:r>
              <a:rPr lang="en-US" dirty="0"/>
              <a:t>Iterated privation</a:t>
            </a:r>
            <a:endParaRPr lang="cs-CZ" dirty="0"/>
          </a:p>
        </p:txBody>
      </p:sp>
      <p:sp>
        <p:nvSpPr>
          <p:cNvPr id="3" name="Zástupný obsah 2">
            <a:extLst>
              <a:ext uri="{FF2B5EF4-FFF2-40B4-BE49-F238E27FC236}">
                <a16:creationId xmlns:a16="http://schemas.microsoft.com/office/drawing/2014/main" id="{6DBB66CC-0E92-474E-B14A-9D4ED8153828}"/>
              </a:ext>
            </a:extLst>
          </p:cNvPr>
          <p:cNvSpPr>
            <a:spLocks noGrp="1"/>
          </p:cNvSpPr>
          <p:nvPr>
            <p:ph idx="1"/>
          </p:nvPr>
        </p:nvSpPr>
        <p:spPr>
          <a:xfrm>
            <a:off x="838200" y="1325218"/>
            <a:ext cx="10515600" cy="4851745"/>
          </a:xfrm>
        </p:spPr>
        <p:txBody>
          <a:bodyPr>
            <a:normAutofit/>
          </a:bodyPr>
          <a:lstStyle/>
          <a:p>
            <a:r>
              <a:rPr lang="en-GB" dirty="0"/>
              <a:t>It may, but does not have to, so happen that </a:t>
            </a:r>
            <a:br>
              <a:rPr lang="en-GB" dirty="0"/>
            </a:br>
            <a:r>
              <a:rPr lang="en-GB" dirty="0"/>
              <a:t> 			[[</a:t>
            </a:r>
            <a:r>
              <a:rPr lang="en-GB" baseline="30000" dirty="0"/>
              <a:t>0</a:t>
            </a:r>
            <a:r>
              <a:rPr lang="en-GB" i="1" dirty="0"/>
              <a:t>Ess F</a:t>
            </a:r>
            <a:r>
              <a:rPr lang="en-GB" dirty="0"/>
              <a:t>]</a:t>
            </a:r>
            <a:r>
              <a:rPr lang="en-GB" i="1" dirty="0"/>
              <a:t> </a:t>
            </a:r>
            <a:r>
              <a:rPr lang="en-GB" dirty="0">
                <a:sym typeface="Symbol" panose="05050102010706020507" pitchFamily="18" charset="2"/>
              </a:rPr>
              <a:t></a:t>
            </a:r>
            <a:r>
              <a:rPr lang="en-GB" dirty="0"/>
              <a:t> [</a:t>
            </a:r>
            <a:r>
              <a:rPr lang="en-GB" baseline="30000" dirty="0"/>
              <a:t>0</a:t>
            </a:r>
            <a:r>
              <a:rPr lang="en-GB" i="1" dirty="0"/>
              <a:t>Ess</a:t>
            </a:r>
            <a:r>
              <a:rPr lang="en-GB" dirty="0"/>
              <a:t> </a:t>
            </a:r>
            <a:r>
              <a:rPr lang="en-GB" dirty="0">
                <a:sym typeface="Symbol" panose="05050102010706020507" pitchFamily="18" charset="2"/>
              </a:rPr>
              <a:t></a:t>
            </a:r>
            <a:r>
              <a:rPr lang="en-GB" i="1" dirty="0" err="1"/>
              <a:t>M</a:t>
            </a:r>
            <a:r>
              <a:rPr lang="en-GB" i="1" dirty="0" err="1">
                <a:sym typeface="Symbol" panose="05050102010706020507" pitchFamily="18" charset="2"/>
              </a:rPr>
              <a:t></a:t>
            </a:r>
            <a:r>
              <a:rPr lang="en-GB" i="1" baseline="-25000" dirty="0" err="1"/>
              <a:t>p</a:t>
            </a:r>
            <a:r>
              <a:rPr lang="en-GB" dirty="0"/>
              <a:t> </a:t>
            </a:r>
            <a:r>
              <a:rPr lang="en-GB" dirty="0">
                <a:sym typeface="Symbol" panose="05050102010706020507" pitchFamily="18" charset="2"/>
              </a:rPr>
              <a:t></a:t>
            </a:r>
            <a:r>
              <a:rPr lang="en-GB" i="1" dirty="0" err="1"/>
              <a:t>M</a:t>
            </a:r>
            <a:r>
              <a:rPr lang="en-GB" i="1" baseline="-25000" dirty="0" err="1"/>
              <a:t>p</a:t>
            </a:r>
            <a:r>
              <a:rPr lang="en-GB" dirty="0"/>
              <a:t> </a:t>
            </a:r>
            <a:r>
              <a:rPr lang="en-GB" i="1" dirty="0"/>
              <a:t>F</a:t>
            </a:r>
            <a:r>
              <a:rPr lang="en-GB" dirty="0">
                <a:sym typeface="Symbol" panose="05050102010706020507" pitchFamily="18" charset="2"/>
              </a:rPr>
              <a:t></a:t>
            </a:r>
            <a:r>
              <a:rPr lang="en-US" dirty="0"/>
              <a:t>]]</a:t>
            </a:r>
          </a:p>
          <a:p>
            <a:pPr lvl="1"/>
            <a:r>
              <a:rPr lang="en-GB" dirty="0"/>
              <a:t>Hence, </a:t>
            </a:r>
            <a:r>
              <a:rPr lang="en-GB" dirty="0">
                <a:sym typeface="Symbol" panose="05050102010706020507" pitchFamily="18" charset="2"/>
              </a:rPr>
              <a:t>[</a:t>
            </a:r>
            <a:r>
              <a:rPr lang="en-GB" i="1" dirty="0" err="1"/>
              <a:t>M</a:t>
            </a:r>
            <a:r>
              <a:rPr lang="en-GB" i="1" dirty="0" err="1">
                <a:sym typeface="Symbol" panose="05050102010706020507" pitchFamily="18" charset="2"/>
              </a:rPr>
              <a:t></a:t>
            </a:r>
            <a:r>
              <a:rPr lang="en-GB" i="1" baseline="-25000" dirty="0" err="1"/>
              <a:t>p</a:t>
            </a:r>
            <a:r>
              <a:rPr lang="en-GB" dirty="0"/>
              <a:t> </a:t>
            </a:r>
            <a:r>
              <a:rPr lang="en-GB" dirty="0">
                <a:sym typeface="Symbol" panose="05050102010706020507" pitchFamily="18" charset="2"/>
              </a:rPr>
              <a:t></a:t>
            </a:r>
            <a:r>
              <a:rPr lang="en-GB" i="1" dirty="0" err="1"/>
              <a:t>M</a:t>
            </a:r>
            <a:r>
              <a:rPr lang="en-GB" i="1" baseline="-25000" dirty="0" err="1"/>
              <a:t>p</a:t>
            </a:r>
            <a:r>
              <a:rPr lang="en-GB" dirty="0"/>
              <a:t> </a:t>
            </a:r>
            <a:r>
              <a:rPr lang="en-GB" i="1" dirty="0"/>
              <a:t>F</a:t>
            </a:r>
            <a:r>
              <a:rPr lang="en-GB" dirty="0">
                <a:sym typeface="Symbol" panose="05050102010706020507" pitchFamily="18" charset="2"/>
              </a:rPr>
              <a:t> </a:t>
            </a:r>
            <a:r>
              <a:rPr lang="en-GB" i="1" dirty="0">
                <a:sym typeface="Symbol" panose="05050102010706020507" pitchFamily="18" charset="2"/>
              </a:rPr>
              <a:t>x</a:t>
            </a:r>
            <a:r>
              <a:rPr lang="en-GB" dirty="0">
                <a:sym typeface="Symbol" panose="05050102010706020507" pitchFamily="18" charset="2"/>
              </a:rPr>
              <a:t>]</a:t>
            </a:r>
            <a:r>
              <a:rPr lang="en-GB" dirty="0"/>
              <a:t> </a:t>
            </a:r>
            <a:r>
              <a:rPr lang="en-GB" dirty="0">
                <a:sym typeface="Symbol" panose="05050102010706020507" pitchFamily="18" charset="2"/>
              </a:rPr>
              <a:t></a:t>
            </a:r>
            <a:r>
              <a:rPr lang="en-GB" dirty="0"/>
              <a:t> [</a:t>
            </a:r>
            <a:r>
              <a:rPr lang="en-GB" i="1" dirty="0"/>
              <a:t>F </a:t>
            </a:r>
            <a:r>
              <a:rPr lang="en-GB" dirty="0"/>
              <a:t>x]</a:t>
            </a:r>
          </a:p>
          <a:p>
            <a:r>
              <a:rPr lang="en-GB" dirty="0"/>
              <a:t>For instance, a </a:t>
            </a:r>
            <a:r>
              <a:rPr lang="en-GB" i="1" dirty="0">
                <a:effectLst>
                  <a:outerShdw blurRad="38100" dist="38100" dir="2700000" algn="tl">
                    <a:srgbClr val="000000">
                      <a:alpha val="43137"/>
                    </a:srgbClr>
                  </a:outerShdw>
                </a:effectLst>
              </a:rPr>
              <a:t>repaired damaged house is again a house</a:t>
            </a:r>
            <a:r>
              <a:rPr lang="en-GB" dirty="0"/>
              <a:t>. </a:t>
            </a:r>
          </a:p>
          <a:p>
            <a:r>
              <a:rPr lang="en-GB" dirty="0"/>
              <a:t>To repair a damage is to undo the damage and in so doing returning the previously damaged artefact to its still earlier state of functioning properly; such is the semantics of the verb ‘to repair’ and the adjective ‘repaired’.</a:t>
            </a:r>
          </a:p>
          <a:p>
            <a:r>
              <a:rPr lang="en-GB" dirty="0"/>
              <a:t>modifier </a:t>
            </a:r>
            <a:r>
              <a:rPr lang="en-GB" i="1" dirty="0"/>
              <a:t>repaired</a:t>
            </a:r>
            <a:r>
              <a:rPr lang="en-GB" dirty="0"/>
              <a:t> is privative with respect to </a:t>
            </a:r>
            <a:r>
              <a:rPr lang="en-GB" i="1" dirty="0"/>
              <a:t>damaged house</a:t>
            </a:r>
            <a:r>
              <a:rPr lang="en-GB" dirty="0"/>
              <a:t>, because what is a non-house turns into a house. Formally:</a:t>
            </a:r>
            <a:endParaRPr lang="cs-CZ" dirty="0"/>
          </a:p>
          <a:p>
            <a:pPr marL="0" indent="0" algn="ctr">
              <a:buNone/>
            </a:pPr>
            <a:r>
              <a:rPr lang="en-GB" dirty="0"/>
              <a:t>[[</a:t>
            </a:r>
            <a:r>
              <a:rPr lang="en-GB" baseline="30000" dirty="0"/>
              <a:t>0</a:t>
            </a:r>
            <a:r>
              <a:rPr lang="en-GB" i="1" dirty="0"/>
              <a:t>Ess </a:t>
            </a:r>
            <a:r>
              <a:rPr lang="en-GB" baseline="30000" dirty="0"/>
              <a:t>0</a:t>
            </a:r>
            <a:r>
              <a:rPr lang="en-GB" i="1" dirty="0"/>
              <a:t>House</a:t>
            </a:r>
            <a:r>
              <a:rPr lang="en-GB" dirty="0"/>
              <a:t>]</a:t>
            </a:r>
            <a:r>
              <a:rPr lang="en-GB" i="1" dirty="0"/>
              <a:t> </a:t>
            </a:r>
            <a:r>
              <a:rPr lang="en-GB" dirty="0">
                <a:sym typeface="Symbol" panose="05050102010706020507" pitchFamily="18" charset="2"/>
              </a:rPr>
              <a:t></a:t>
            </a:r>
            <a:r>
              <a:rPr lang="en-GB" dirty="0"/>
              <a:t> [</a:t>
            </a:r>
            <a:r>
              <a:rPr lang="en-GB" baseline="30000" dirty="0"/>
              <a:t>0</a:t>
            </a:r>
            <a:r>
              <a:rPr lang="en-GB" i="1" dirty="0"/>
              <a:t>Ess</a:t>
            </a:r>
            <a:r>
              <a:rPr lang="en-GB" dirty="0"/>
              <a:t> </a:t>
            </a:r>
            <a:r>
              <a:rPr lang="en-US" dirty="0"/>
              <a:t>[</a:t>
            </a:r>
            <a:r>
              <a:rPr lang="en-US" baseline="30000" dirty="0"/>
              <a:t>0</a:t>
            </a:r>
            <a:r>
              <a:rPr lang="en-US" i="1" dirty="0"/>
              <a:t>Repaired </a:t>
            </a:r>
            <a:r>
              <a:rPr lang="en-US" dirty="0"/>
              <a:t>[</a:t>
            </a:r>
            <a:r>
              <a:rPr lang="en-US" baseline="30000" dirty="0"/>
              <a:t>0</a:t>
            </a:r>
            <a:r>
              <a:rPr lang="en-US" i="1" dirty="0"/>
              <a:t>Damaged </a:t>
            </a:r>
            <a:r>
              <a:rPr lang="en-US" baseline="30000" dirty="0"/>
              <a:t>0</a:t>
            </a:r>
            <a:r>
              <a:rPr lang="en-US" i="1" dirty="0"/>
              <a:t>House</a:t>
            </a:r>
            <a:r>
              <a:rPr lang="en-US" dirty="0"/>
              <a:t>]]]]</a:t>
            </a:r>
            <a:endParaRPr lang="cs-CZ" dirty="0"/>
          </a:p>
          <a:p>
            <a:pPr marL="0" indent="0" algn="ctr">
              <a:buNone/>
            </a:pPr>
            <a:endParaRPr lang="cs-CZ" dirty="0"/>
          </a:p>
        </p:txBody>
      </p:sp>
      <p:sp>
        <p:nvSpPr>
          <p:cNvPr id="4" name="Zástupný symbol pro číslo snímku 3">
            <a:extLst>
              <a:ext uri="{FF2B5EF4-FFF2-40B4-BE49-F238E27FC236}">
                <a16:creationId xmlns:a16="http://schemas.microsoft.com/office/drawing/2014/main" id="{ED65D740-7597-4670-B919-EF79A7C6056C}"/>
              </a:ext>
            </a:extLst>
          </p:cNvPr>
          <p:cNvSpPr>
            <a:spLocks noGrp="1"/>
          </p:cNvSpPr>
          <p:nvPr>
            <p:ph type="sldNum" sz="quarter" idx="12"/>
          </p:nvPr>
        </p:nvSpPr>
        <p:spPr/>
        <p:txBody>
          <a:bodyPr/>
          <a:lstStyle/>
          <a:p>
            <a:fld id="{56891686-6FB8-4ABB-B148-7793B68052E3}" type="slidenum">
              <a:rPr lang="cs-CZ" smtClean="0"/>
              <a:t>28</a:t>
            </a:fld>
            <a:endParaRPr lang="cs-CZ"/>
          </a:p>
        </p:txBody>
      </p:sp>
    </p:spTree>
    <p:extLst>
      <p:ext uri="{BB962C8B-B14F-4D97-AF65-F5344CB8AC3E}">
        <p14:creationId xmlns:p14="http://schemas.microsoft.com/office/powerpoint/2010/main" val="6140042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72067F-8897-480E-A318-9AD674D7E9BA}"/>
              </a:ext>
            </a:extLst>
          </p:cNvPr>
          <p:cNvSpPr>
            <a:spLocks noGrp="1"/>
          </p:cNvSpPr>
          <p:nvPr>
            <p:ph type="title"/>
          </p:nvPr>
        </p:nvSpPr>
        <p:spPr/>
        <p:txBody>
          <a:bodyPr/>
          <a:lstStyle/>
          <a:p>
            <a:r>
              <a:rPr lang="en-GB" dirty="0">
                <a:solidFill>
                  <a:srgbClr val="0070C0"/>
                </a:solidFill>
                <a:sym typeface="Symbol" panose="05050102010706020507" pitchFamily="18" charset="2"/>
              </a:rPr>
              <a:t></a:t>
            </a:r>
            <a:r>
              <a:rPr lang="en-GB" i="1" dirty="0" err="1">
                <a:solidFill>
                  <a:srgbClr val="0070C0"/>
                </a:solidFill>
              </a:rPr>
              <a:t>M</a:t>
            </a:r>
            <a:r>
              <a:rPr lang="en-GB" i="1" dirty="0" err="1">
                <a:solidFill>
                  <a:srgbClr val="0070C0"/>
                </a:solidFill>
                <a:sym typeface="Symbol" panose="05050102010706020507" pitchFamily="18" charset="2"/>
              </a:rPr>
              <a:t></a:t>
            </a:r>
            <a:r>
              <a:rPr lang="en-GB" i="1" baseline="-25000" dirty="0" err="1">
                <a:solidFill>
                  <a:srgbClr val="0070C0"/>
                </a:solidFill>
              </a:rPr>
              <a:t>p</a:t>
            </a:r>
            <a:r>
              <a:rPr lang="en-GB" dirty="0">
                <a:solidFill>
                  <a:srgbClr val="0070C0"/>
                </a:solidFill>
              </a:rPr>
              <a:t> </a:t>
            </a:r>
            <a:r>
              <a:rPr lang="en-GB" dirty="0">
                <a:solidFill>
                  <a:srgbClr val="0070C0"/>
                </a:solidFill>
                <a:sym typeface="Symbol" panose="05050102010706020507" pitchFamily="18" charset="2"/>
              </a:rPr>
              <a:t></a:t>
            </a:r>
            <a:r>
              <a:rPr lang="en-GB" i="1" dirty="0" err="1">
                <a:solidFill>
                  <a:srgbClr val="0070C0"/>
                </a:solidFill>
              </a:rPr>
              <a:t>M</a:t>
            </a:r>
            <a:r>
              <a:rPr lang="en-GB" i="1" baseline="-25000" dirty="0" err="1">
                <a:solidFill>
                  <a:srgbClr val="0070C0"/>
                </a:solidFill>
              </a:rPr>
              <a:t>p</a:t>
            </a:r>
            <a:r>
              <a:rPr lang="en-GB" dirty="0">
                <a:solidFill>
                  <a:srgbClr val="0070C0"/>
                </a:solidFill>
              </a:rPr>
              <a:t> </a:t>
            </a:r>
            <a:r>
              <a:rPr lang="en-GB" i="1" dirty="0">
                <a:solidFill>
                  <a:srgbClr val="0070C0"/>
                </a:solidFill>
              </a:rPr>
              <a:t>F</a:t>
            </a:r>
            <a:r>
              <a:rPr lang="en-GB" dirty="0">
                <a:solidFill>
                  <a:srgbClr val="0070C0"/>
                </a:solidFill>
                <a:sym typeface="Symbol" panose="05050102010706020507" pitchFamily="18" charset="2"/>
              </a:rPr>
              <a:t> </a:t>
            </a:r>
            <a:r>
              <a:rPr lang="en-GB" dirty="0"/>
              <a:t>vs. </a:t>
            </a:r>
            <a:r>
              <a:rPr lang="en-GB" i="1" dirty="0">
                <a:solidFill>
                  <a:srgbClr val="0070C0"/>
                </a:solidFill>
              </a:rPr>
              <a:t>F</a:t>
            </a:r>
            <a:endParaRPr lang="cs-CZ" dirty="0"/>
          </a:p>
        </p:txBody>
      </p:sp>
      <p:sp>
        <p:nvSpPr>
          <p:cNvPr id="3" name="Zástupný obsah 2">
            <a:extLst>
              <a:ext uri="{FF2B5EF4-FFF2-40B4-BE49-F238E27FC236}">
                <a16:creationId xmlns:a16="http://schemas.microsoft.com/office/drawing/2014/main" id="{A6A31196-0F6F-4E9F-91A2-7A9E71ACCAB7}"/>
              </a:ext>
            </a:extLst>
          </p:cNvPr>
          <p:cNvSpPr>
            <a:spLocks noGrp="1"/>
          </p:cNvSpPr>
          <p:nvPr>
            <p:ph idx="1"/>
          </p:nvPr>
        </p:nvSpPr>
        <p:spPr>
          <a:xfrm>
            <a:off x="838200" y="1690688"/>
            <a:ext cx="10515600" cy="4486275"/>
          </a:xfrm>
        </p:spPr>
        <p:txBody>
          <a:bodyPr>
            <a:normAutofit fontScale="92500" lnSpcReduction="10000"/>
          </a:bodyPr>
          <a:lstStyle/>
          <a:p>
            <a:pPr marL="0" indent="0">
              <a:buNone/>
            </a:pPr>
            <a:r>
              <a:rPr lang="en-GB" dirty="0"/>
              <a:t>Iterated privation issues in a </a:t>
            </a:r>
            <a:r>
              <a:rPr lang="en-GB" i="1" dirty="0"/>
              <a:t>trifurcation</a:t>
            </a:r>
            <a:r>
              <a:rPr lang="en-GB" dirty="0"/>
              <a:t> of cases:</a:t>
            </a:r>
            <a:endParaRPr lang="cs-CZ" dirty="0"/>
          </a:p>
          <a:p>
            <a:pPr marL="571500" lvl="0" indent="-571500">
              <a:buFont typeface="+mj-lt"/>
              <a:buAutoNum type="romanLcPeriod"/>
            </a:pPr>
            <a:r>
              <a:rPr lang="en-GB" i="1" dirty="0"/>
              <a:t>a</a:t>
            </a:r>
            <a:r>
              <a:rPr lang="en-GB" dirty="0"/>
              <a:t> is an </a:t>
            </a:r>
            <a:r>
              <a:rPr lang="en-GB" i="1" dirty="0"/>
              <a:t>F	(repaired damaged house is a house)</a:t>
            </a:r>
            <a:endParaRPr lang="cs-CZ" dirty="0"/>
          </a:p>
          <a:p>
            <a:pPr marL="571500" lvl="0" indent="-571500">
              <a:buFont typeface="+mj-lt"/>
              <a:buAutoNum type="romanLcPeriod"/>
            </a:pPr>
            <a:r>
              <a:rPr lang="en-GB" i="1" dirty="0"/>
              <a:t>a</a:t>
            </a:r>
            <a:r>
              <a:rPr lang="en-GB" dirty="0"/>
              <a:t> fails to be an </a:t>
            </a:r>
            <a:r>
              <a:rPr lang="en-GB" i="1" dirty="0"/>
              <a:t>F   (demolished damaged house is not a house)</a:t>
            </a:r>
            <a:endParaRPr lang="cs-CZ" dirty="0"/>
          </a:p>
          <a:p>
            <a:pPr marL="571500" lvl="0" indent="-571500">
              <a:buFont typeface="+mj-lt"/>
              <a:buAutoNum type="romanLcPeriod"/>
            </a:pPr>
            <a:r>
              <a:rPr lang="en-GB" dirty="0"/>
              <a:t>it is semantically indeterminate whether </a:t>
            </a:r>
            <a:r>
              <a:rPr lang="en-GB" i="1" dirty="0"/>
              <a:t>a</a:t>
            </a:r>
            <a:r>
              <a:rPr lang="en-GB" dirty="0"/>
              <a:t> is an </a:t>
            </a:r>
            <a:r>
              <a:rPr lang="en-GB" i="1" dirty="0"/>
              <a:t>F (former heir apparent)</a:t>
            </a:r>
            <a:endParaRPr lang="cs-CZ" dirty="0"/>
          </a:p>
          <a:p>
            <a:pPr lvl="0"/>
            <a:r>
              <a:rPr lang="en-GB" dirty="0"/>
              <a:t>If somebody is </a:t>
            </a:r>
            <a:r>
              <a:rPr lang="en-GB" i="1" dirty="0"/>
              <a:t>anything but a false friend</a:t>
            </a:r>
            <a:r>
              <a:rPr lang="en-GB" dirty="0"/>
              <a:t> then they are a friend (and that to a very high degree)</a:t>
            </a:r>
            <a:endParaRPr lang="cs-CZ" dirty="0"/>
          </a:p>
          <a:p>
            <a:pPr lvl="0"/>
            <a:r>
              <a:rPr lang="en-GB" dirty="0"/>
              <a:t>If something weighs </a:t>
            </a:r>
            <a:r>
              <a:rPr lang="en-GB" i="1" dirty="0"/>
              <a:t>almost half a kilo</a:t>
            </a:r>
            <a:r>
              <a:rPr lang="en-GB" dirty="0"/>
              <a:t> then it weighs less than a kilo and, therefore, does not weigh a kilo </a:t>
            </a:r>
            <a:endParaRPr lang="cs-CZ" dirty="0"/>
          </a:p>
          <a:p>
            <a:pPr lvl="0"/>
            <a:r>
              <a:rPr lang="en-GB" dirty="0"/>
              <a:t>If someone is a</a:t>
            </a:r>
            <a:r>
              <a:rPr lang="en-GB" i="1" dirty="0"/>
              <a:t> former heir apparent</a:t>
            </a:r>
            <a:r>
              <a:rPr lang="en-GB" dirty="0"/>
              <a:t> then either they are now the incumbent monarch or they are no longer being even considered for the throne </a:t>
            </a:r>
            <a:endParaRPr lang="cs-CZ" dirty="0"/>
          </a:p>
        </p:txBody>
      </p:sp>
      <p:sp>
        <p:nvSpPr>
          <p:cNvPr id="4" name="Zástupný symbol pro číslo snímku 3">
            <a:extLst>
              <a:ext uri="{FF2B5EF4-FFF2-40B4-BE49-F238E27FC236}">
                <a16:creationId xmlns:a16="http://schemas.microsoft.com/office/drawing/2014/main" id="{A5F626DA-B383-4C6A-A183-156B88E87169}"/>
              </a:ext>
            </a:extLst>
          </p:cNvPr>
          <p:cNvSpPr>
            <a:spLocks noGrp="1"/>
          </p:cNvSpPr>
          <p:nvPr>
            <p:ph type="sldNum" sz="quarter" idx="12"/>
          </p:nvPr>
        </p:nvSpPr>
        <p:spPr/>
        <p:txBody>
          <a:bodyPr/>
          <a:lstStyle/>
          <a:p>
            <a:fld id="{56891686-6FB8-4ABB-B148-7793B68052E3}" type="slidenum">
              <a:rPr lang="cs-CZ" smtClean="0"/>
              <a:t>29</a:t>
            </a:fld>
            <a:endParaRPr lang="cs-CZ"/>
          </a:p>
        </p:txBody>
      </p:sp>
    </p:spTree>
    <p:extLst>
      <p:ext uri="{BB962C8B-B14F-4D97-AF65-F5344CB8AC3E}">
        <p14:creationId xmlns:p14="http://schemas.microsoft.com/office/powerpoint/2010/main" val="1678519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387C56-66F2-40B3-A234-542B23ABB425}"/>
              </a:ext>
            </a:extLst>
          </p:cNvPr>
          <p:cNvSpPr>
            <a:spLocks noGrp="1"/>
          </p:cNvSpPr>
          <p:nvPr>
            <p:ph type="title"/>
          </p:nvPr>
        </p:nvSpPr>
        <p:spPr/>
        <p:txBody>
          <a:bodyPr/>
          <a:lstStyle/>
          <a:p>
            <a:r>
              <a:rPr lang="en-US" dirty="0"/>
              <a:t>Property modifiers </a:t>
            </a:r>
            <a:r>
              <a:rPr lang="en-US" dirty="0">
                <a:sym typeface="Wingdings" panose="05000000000000000000" pitchFamily="2" charset="2"/>
              </a:rPr>
              <a:t> paradoxes ?</a:t>
            </a:r>
            <a:endParaRPr lang="cs-CZ" dirty="0"/>
          </a:p>
        </p:txBody>
      </p:sp>
      <p:sp>
        <p:nvSpPr>
          <p:cNvPr id="3" name="Zástupný obsah 2">
            <a:extLst>
              <a:ext uri="{FF2B5EF4-FFF2-40B4-BE49-F238E27FC236}">
                <a16:creationId xmlns:a16="http://schemas.microsoft.com/office/drawing/2014/main" id="{C0A6C5B5-2A53-47B4-8E36-A386091D6442}"/>
              </a:ext>
            </a:extLst>
          </p:cNvPr>
          <p:cNvSpPr>
            <a:spLocks noGrp="1"/>
          </p:cNvSpPr>
          <p:nvPr>
            <p:ph idx="1"/>
          </p:nvPr>
        </p:nvSpPr>
        <p:spPr/>
        <p:txBody>
          <a:bodyPr>
            <a:normAutofit/>
          </a:bodyPr>
          <a:lstStyle/>
          <a:p>
            <a:pPr marL="0" indent="0">
              <a:buNone/>
            </a:pPr>
            <a:r>
              <a:rPr lang="en-US" i="1" dirty="0"/>
              <a:t>		Jumbo is a small elephant</a:t>
            </a:r>
            <a:r>
              <a:rPr lang="cs-CZ" i="1" dirty="0"/>
              <a:t> </a:t>
            </a:r>
            <a:r>
              <a:rPr lang="en-US" dirty="0">
                <a:sym typeface="Wingdings" panose="05000000000000000000" pitchFamily="2" charset="2"/>
              </a:rPr>
              <a:t> Jumbo is small</a:t>
            </a:r>
            <a:r>
              <a:rPr lang="en-US" i="1" dirty="0">
                <a:sym typeface="Wingdings" panose="05000000000000000000" pitchFamily="2" charset="2"/>
              </a:rPr>
              <a:t> </a:t>
            </a:r>
            <a:endParaRPr lang="cs-CZ" i="1" dirty="0"/>
          </a:p>
          <a:p>
            <a:pPr marL="0" indent="0">
              <a:buNone/>
            </a:pPr>
            <a:r>
              <a:rPr lang="en-US" i="1" dirty="0"/>
              <a:t>		 </a:t>
            </a:r>
            <a:r>
              <a:rPr lang="en-US" i="1" u="sng" dirty="0"/>
              <a:t> Mickey is a large mice </a:t>
            </a:r>
            <a:r>
              <a:rPr lang="en-US" dirty="0">
                <a:sym typeface="Wingdings" panose="05000000000000000000" pitchFamily="2" charset="2"/>
              </a:rPr>
              <a:t> </a:t>
            </a:r>
            <a:r>
              <a:rPr lang="en-US" u="sng" dirty="0">
                <a:sym typeface="Wingdings" panose="05000000000000000000" pitchFamily="2" charset="2"/>
              </a:rPr>
              <a:t>Mickey is large</a:t>
            </a:r>
            <a:r>
              <a:rPr lang="en-US" dirty="0">
                <a:sym typeface="Wingdings" panose="05000000000000000000" pitchFamily="2" charset="2"/>
              </a:rPr>
              <a:t> </a:t>
            </a:r>
            <a:endParaRPr lang="en-US" i="1" dirty="0">
              <a:sym typeface="Wingdings" panose="05000000000000000000" pitchFamily="2" charset="2"/>
            </a:endParaRPr>
          </a:p>
          <a:p>
            <a:pPr marL="0" indent="0">
              <a:buNone/>
            </a:pPr>
            <a:r>
              <a:rPr lang="en-US" i="1" dirty="0">
                <a:sym typeface="Wingdings" panose="05000000000000000000" pitchFamily="2" charset="2"/>
              </a:rPr>
              <a:t>		  </a:t>
            </a:r>
            <a:r>
              <a:rPr lang="en-US" i="1" dirty="0"/>
              <a:t>Mickey is larger than Jumbo (?)</a:t>
            </a:r>
          </a:p>
          <a:p>
            <a:pPr marL="0" indent="0" algn="ctr">
              <a:buNone/>
            </a:pPr>
            <a:endParaRPr lang="en-US" i="1" dirty="0"/>
          </a:p>
          <a:p>
            <a:pPr marL="0" indent="0" algn="ctr">
              <a:buNone/>
            </a:pPr>
            <a:r>
              <a:rPr lang="en-US" i="1" dirty="0"/>
              <a:t>Jumbo is a small elephant</a:t>
            </a:r>
          </a:p>
          <a:p>
            <a:pPr marL="0" indent="0" algn="ctr">
              <a:buNone/>
            </a:pPr>
            <a:r>
              <a:rPr lang="en-US" i="1" dirty="0"/>
              <a:t>Jumbo is small</a:t>
            </a:r>
          </a:p>
          <a:p>
            <a:pPr marL="0" indent="0" algn="ctr">
              <a:buNone/>
            </a:pPr>
            <a:r>
              <a:rPr lang="en-US" i="1" u="sng" dirty="0"/>
              <a:t>Jumbo is a mammal</a:t>
            </a:r>
            <a:r>
              <a:rPr lang="en-US" i="1" dirty="0"/>
              <a:t> </a:t>
            </a:r>
          </a:p>
          <a:p>
            <a:pPr marL="0" indent="0" algn="ctr">
              <a:buNone/>
            </a:pPr>
            <a:r>
              <a:rPr lang="en-US" i="1" dirty="0"/>
              <a:t>Jumbo is a small mammal (?)</a:t>
            </a:r>
          </a:p>
          <a:p>
            <a:endParaRPr lang="cs-CZ" dirty="0"/>
          </a:p>
        </p:txBody>
      </p:sp>
      <p:pic>
        <p:nvPicPr>
          <p:cNvPr id="4" name="Grafický objekt 3" descr="Krysa">
            <a:extLst>
              <a:ext uri="{FF2B5EF4-FFF2-40B4-BE49-F238E27FC236}">
                <a16:creationId xmlns:a16="http://schemas.microsoft.com/office/drawing/2014/main" id="{EB7F05E0-BA74-437F-BBD5-64458D2EED2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18600" y="2332037"/>
            <a:ext cx="812800" cy="863600"/>
          </a:xfrm>
          <a:prstGeom prst="rect">
            <a:avLst/>
          </a:prstGeom>
        </p:spPr>
      </p:pic>
      <p:pic>
        <p:nvPicPr>
          <p:cNvPr id="5" name="Grafický objekt 4" descr="Slon">
            <a:extLst>
              <a:ext uri="{FF2B5EF4-FFF2-40B4-BE49-F238E27FC236}">
                <a16:creationId xmlns:a16="http://schemas.microsoft.com/office/drawing/2014/main" id="{4D9DC791-8D8C-4097-862B-75EA78EF1EC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728200" y="1231106"/>
            <a:ext cx="1422400" cy="1397794"/>
          </a:xfrm>
          <a:prstGeom prst="rect">
            <a:avLst/>
          </a:prstGeom>
        </p:spPr>
      </p:pic>
      <p:sp>
        <p:nvSpPr>
          <p:cNvPr id="6" name="Zástupný symbol pro číslo snímku 5">
            <a:extLst>
              <a:ext uri="{FF2B5EF4-FFF2-40B4-BE49-F238E27FC236}">
                <a16:creationId xmlns:a16="http://schemas.microsoft.com/office/drawing/2014/main" id="{1F29AFBB-46C8-4B4A-92BF-C2E54321FE64}"/>
              </a:ext>
            </a:extLst>
          </p:cNvPr>
          <p:cNvSpPr>
            <a:spLocks noGrp="1"/>
          </p:cNvSpPr>
          <p:nvPr>
            <p:ph type="sldNum" sz="quarter" idx="12"/>
          </p:nvPr>
        </p:nvSpPr>
        <p:spPr/>
        <p:txBody>
          <a:bodyPr/>
          <a:lstStyle/>
          <a:p>
            <a:fld id="{56891686-6FB8-4ABB-B148-7793B68052E3}" type="slidenum">
              <a:rPr lang="cs-CZ" smtClean="0"/>
              <a:t>3</a:t>
            </a:fld>
            <a:endParaRPr lang="cs-CZ"/>
          </a:p>
        </p:txBody>
      </p:sp>
      <p:pic>
        <p:nvPicPr>
          <p:cNvPr id="8" name="Obrázek 7">
            <a:extLst>
              <a:ext uri="{FF2B5EF4-FFF2-40B4-BE49-F238E27FC236}">
                <a16:creationId xmlns:a16="http://schemas.microsoft.com/office/drawing/2014/main" id="{F67B6BBF-D6F5-4238-94A3-31578DEF84D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8199" y="4102100"/>
            <a:ext cx="2133601" cy="2209800"/>
          </a:xfrm>
          <a:prstGeom prst="rect">
            <a:avLst/>
          </a:prstGeom>
        </p:spPr>
      </p:pic>
    </p:spTree>
    <p:extLst>
      <p:ext uri="{BB962C8B-B14F-4D97-AF65-F5344CB8AC3E}">
        <p14:creationId xmlns:p14="http://schemas.microsoft.com/office/powerpoint/2010/main" val="36327403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72067F-8897-480E-A318-9AD674D7E9BA}"/>
              </a:ext>
            </a:extLst>
          </p:cNvPr>
          <p:cNvSpPr>
            <a:spLocks noGrp="1"/>
          </p:cNvSpPr>
          <p:nvPr>
            <p:ph type="title"/>
          </p:nvPr>
        </p:nvSpPr>
        <p:spPr/>
        <p:txBody>
          <a:bodyPr/>
          <a:lstStyle/>
          <a:p>
            <a:r>
              <a:rPr lang="en-GB" dirty="0">
                <a:solidFill>
                  <a:srgbClr val="0070C0"/>
                </a:solidFill>
                <a:sym typeface="Symbol" panose="05050102010706020507" pitchFamily="18" charset="2"/>
              </a:rPr>
              <a:t></a:t>
            </a:r>
            <a:r>
              <a:rPr lang="en-GB" i="1" dirty="0" err="1">
                <a:solidFill>
                  <a:srgbClr val="0070C0"/>
                </a:solidFill>
              </a:rPr>
              <a:t>M</a:t>
            </a:r>
            <a:r>
              <a:rPr lang="en-GB" i="1" dirty="0" err="1">
                <a:solidFill>
                  <a:srgbClr val="0070C0"/>
                </a:solidFill>
                <a:sym typeface="Symbol" panose="05050102010706020507" pitchFamily="18" charset="2"/>
              </a:rPr>
              <a:t></a:t>
            </a:r>
            <a:r>
              <a:rPr lang="en-GB" i="1" baseline="-25000" dirty="0" err="1">
                <a:solidFill>
                  <a:srgbClr val="0070C0"/>
                </a:solidFill>
              </a:rPr>
              <a:t>p</a:t>
            </a:r>
            <a:r>
              <a:rPr lang="en-GB" dirty="0">
                <a:solidFill>
                  <a:srgbClr val="0070C0"/>
                </a:solidFill>
              </a:rPr>
              <a:t> </a:t>
            </a:r>
            <a:r>
              <a:rPr lang="en-GB" dirty="0">
                <a:solidFill>
                  <a:srgbClr val="0070C0"/>
                </a:solidFill>
                <a:sym typeface="Symbol" panose="05050102010706020507" pitchFamily="18" charset="2"/>
              </a:rPr>
              <a:t></a:t>
            </a:r>
            <a:r>
              <a:rPr lang="en-GB" i="1" dirty="0" err="1">
                <a:solidFill>
                  <a:srgbClr val="0070C0"/>
                </a:solidFill>
              </a:rPr>
              <a:t>M</a:t>
            </a:r>
            <a:r>
              <a:rPr lang="en-GB" i="1" baseline="-25000" dirty="0" err="1">
                <a:solidFill>
                  <a:srgbClr val="0070C0"/>
                </a:solidFill>
              </a:rPr>
              <a:t>p</a:t>
            </a:r>
            <a:r>
              <a:rPr lang="en-GB" dirty="0">
                <a:solidFill>
                  <a:srgbClr val="0070C0"/>
                </a:solidFill>
              </a:rPr>
              <a:t> </a:t>
            </a:r>
            <a:r>
              <a:rPr lang="en-GB" i="1" dirty="0">
                <a:solidFill>
                  <a:srgbClr val="0070C0"/>
                </a:solidFill>
              </a:rPr>
              <a:t>F</a:t>
            </a:r>
            <a:r>
              <a:rPr lang="en-GB" dirty="0">
                <a:solidFill>
                  <a:srgbClr val="0070C0"/>
                </a:solidFill>
                <a:sym typeface="Symbol" panose="05050102010706020507" pitchFamily="18" charset="2"/>
              </a:rPr>
              <a:t> </a:t>
            </a:r>
            <a:r>
              <a:rPr lang="en-GB" dirty="0"/>
              <a:t>vs. </a:t>
            </a:r>
            <a:r>
              <a:rPr lang="en-GB" i="1" dirty="0">
                <a:solidFill>
                  <a:srgbClr val="0070C0"/>
                </a:solidFill>
              </a:rPr>
              <a:t>F</a:t>
            </a:r>
            <a:endParaRPr lang="cs-CZ" dirty="0"/>
          </a:p>
        </p:txBody>
      </p:sp>
      <p:sp>
        <p:nvSpPr>
          <p:cNvPr id="3" name="Zástupný obsah 2">
            <a:extLst>
              <a:ext uri="{FF2B5EF4-FFF2-40B4-BE49-F238E27FC236}">
                <a16:creationId xmlns:a16="http://schemas.microsoft.com/office/drawing/2014/main" id="{A6A31196-0F6F-4E9F-91A2-7A9E71ACCAB7}"/>
              </a:ext>
            </a:extLst>
          </p:cNvPr>
          <p:cNvSpPr>
            <a:spLocks noGrp="1"/>
          </p:cNvSpPr>
          <p:nvPr>
            <p:ph idx="1"/>
          </p:nvPr>
        </p:nvSpPr>
        <p:spPr>
          <a:xfrm>
            <a:off x="838200" y="1690688"/>
            <a:ext cx="10515600" cy="4486275"/>
          </a:xfrm>
        </p:spPr>
        <p:txBody>
          <a:bodyPr>
            <a:normAutofit/>
          </a:bodyPr>
          <a:lstStyle/>
          <a:p>
            <a:r>
              <a:rPr lang="en-US" dirty="0"/>
              <a:t>In all the three cases </a:t>
            </a:r>
            <a:r>
              <a:rPr lang="en-GB" dirty="0">
                <a:solidFill>
                  <a:srgbClr val="0070C0"/>
                </a:solidFill>
                <a:sym typeface="Symbol" panose="05050102010706020507" pitchFamily="18" charset="2"/>
              </a:rPr>
              <a:t></a:t>
            </a:r>
            <a:r>
              <a:rPr lang="en-GB" i="1" dirty="0" err="1">
                <a:solidFill>
                  <a:srgbClr val="0070C0"/>
                </a:solidFill>
              </a:rPr>
              <a:t>M</a:t>
            </a:r>
            <a:r>
              <a:rPr lang="en-GB" i="1" dirty="0" err="1">
                <a:solidFill>
                  <a:srgbClr val="0070C0"/>
                </a:solidFill>
                <a:sym typeface="Symbol" panose="05050102010706020507" pitchFamily="18" charset="2"/>
              </a:rPr>
              <a:t></a:t>
            </a:r>
            <a:r>
              <a:rPr lang="en-GB" i="1" baseline="-25000" dirty="0" err="1">
                <a:solidFill>
                  <a:srgbClr val="0070C0"/>
                </a:solidFill>
              </a:rPr>
              <a:t>p</a:t>
            </a:r>
            <a:r>
              <a:rPr lang="en-GB" dirty="0">
                <a:solidFill>
                  <a:srgbClr val="0070C0"/>
                </a:solidFill>
              </a:rPr>
              <a:t> </a:t>
            </a:r>
            <a:r>
              <a:rPr lang="en-GB" dirty="0">
                <a:solidFill>
                  <a:srgbClr val="0070C0"/>
                </a:solidFill>
                <a:sym typeface="Symbol" panose="05050102010706020507" pitchFamily="18" charset="2"/>
              </a:rPr>
              <a:t></a:t>
            </a:r>
            <a:r>
              <a:rPr lang="en-GB" i="1" dirty="0" err="1">
                <a:solidFill>
                  <a:srgbClr val="0070C0"/>
                </a:solidFill>
              </a:rPr>
              <a:t>M</a:t>
            </a:r>
            <a:r>
              <a:rPr lang="en-GB" i="1" baseline="-25000" dirty="0" err="1">
                <a:solidFill>
                  <a:srgbClr val="0070C0"/>
                </a:solidFill>
              </a:rPr>
              <a:t>p</a:t>
            </a:r>
            <a:r>
              <a:rPr lang="en-GB" dirty="0">
                <a:solidFill>
                  <a:srgbClr val="0070C0"/>
                </a:solidFill>
              </a:rPr>
              <a:t> </a:t>
            </a:r>
            <a:r>
              <a:rPr lang="en-GB" i="1" dirty="0">
                <a:solidFill>
                  <a:srgbClr val="0070C0"/>
                </a:solidFill>
              </a:rPr>
              <a:t>F</a:t>
            </a:r>
            <a:r>
              <a:rPr lang="en-GB" dirty="0">
                <a:solidFill>
                  <a:srgbClr val="0070C0"/>
                </a:solidFill>
                <a:sym typeface="Symbol" panose="05050102010706020507" pitchFamily="18" charset="2"/>
              </a:rPr>
              <a:t> </a:t>
            </a:r>
            <a:r>
              <a:rPr lang="en-GB" dirty="0"/>
              <a:t>has something in common with an </a:t>
            </a:r>
            <a:r>
              <a:rPr lang="en-GB" i="1" dirty="0">
                <a:solidFill>
                  <a:srgbClr val="0070C0"/>
                </a:solidFill>
              </a:rPr>
              <a:t>F</a:t>
            </a:r>
          </a:p>
          <a:p>
            <a:pPr marL="0" indent="0">
              <a:buNone/>
            </a:pPr>
            <a:r>
              <a:rPr lang="en-US" dirty="0"/>
              <a:t>   (at least one property in the essence)</a:t>
            </a:r>
            <a:r>
              <a:rPr lang="en-GB" i="1" dirty="0">
                <a:solidFill>
                  <a:srgbClr val="0070C0"/>
                </a:solidFill>
              </a:rPr>
              <a:t> </a:t>
            </a:r>
          </a:p>
          <a:p>
            <a:r>
              <a:rPr lang="en-GB" i="1" dirty="0"/>
              <a:t>Hence,</a:t>
            </a:r>
            <a:r>
              <a:rPr lang="en-GB" i="1" dirty="0">
                <a:solidFill>
                  <a:srgbClr val="0070C0"/>
                </a:solidFill>
              </a:rPr>
              <a:t> </a:t>
            </a:r>
            <a:r>
              <a:rPr lang="en-GB" dirty="0">
                <a:solidFill>
                  <a:srgbClr val="0070C0"/>
                </a:solidFill>
                <a:sym typeface="Symbol" panose="05050102010706020507" pitchFamily="18" charset="2"/>
              </a:rPr>
              <a:t></a:t>
            </a:r>
            <a:r>
              <a:rPr lang="en-GB" i="1" dirty="0" err="1">
                <a:solidFill>
                  <a:srgbClr val="0070C0"/>
                </a:solidFill>
              </a:rPr>
              <a:t>M</a:t>
            </a:r>
            <a:r>
              <a:rPr lang="en-GB" i="1" dirty="0" err="1">
                <a:solidFill>
                  <a:srgbClr val="0070C0"/>
                </a:solidFill>
                <a:sym typeface="Symbol" panose="05050102010706020507" pitchFamily="18" charset="2"/>
              </a:rPr>
              <a:t></a:t>
            </a:r>
            <a:r>
              <a:rPr lang="en-GB" i="1" baseline="-25000" dirty="0" err="1">
                <a:solidFill>
                  <a:srgbClr val="0070C0"/>
                </a:solidFill>
              </a:rPr>
              <a:t>p</a:t>
            </a:r>
            <a:r>
              <a:rPr lang="en-GB" dirty="0">
                <a:solidFill>
                  <a:srgbClr val="0070C0"/>
                </a:solidFill>
              </a:rPr>
              <a:t> </a:t>
            </a:r>
            <a:r>
              <a:rPr lang="en-GB" dirty="0">
                <a:solidFill>
                  <a:srgbClr val="0070C0"/>
                </a:solidFill>
                <a:sym typeface="Symbol" panose="05050102010706020507" pitchFamily="18" charset="2"/>
              </a:rPr>
              <a:t></a:t>
            </a:r>
            <a:r>
              <a:rPr lang="en-GB" i="1" dirty="0" err="1">
                <a:solidFill>
                  <a:srgbClr val="0070C0"/>
                </a:solidFill>
              </a:rPr>
              <a:t>M</a:t>
            </a:r>
            <a:r>
              <a:rPr lang="en-GB" i="1" baseline="-25000" dirty="0" err="1">
                <a:solidFill>
                  <a:srgbClr val="0070C0"/>
                </a:solidFill>
              </a:rPr>
              <a:t>p</a:t>
            </a:r>
            <a:r>
              <a:rPr lang="en-GB" dirty="0">
                <a:solidFill>
                  <a:srgbClr val="0070C0"/>
                </a:solidFill>
              </a:rPr>
              <a:t> </a:t>
            </a:r>
            <a:r>
              <a:rPr lang="en-GB" i="1" dirty="0">
                <a:solidFill>
                  <a:srgbClr val="0070C0"/>
                </a:solidFill>
              </a:rPr>
              <a:t>F</a:t>
            </a:r>
            <a:r>
              <a:rPr lang="en-GB" dirty="0">
                <a:solidFill>
                  <a:srgbClr val="0070C0"/>
                </a:solidFill>
                <a:sym typeface="Symbol" panose="05050102010706020507" pitchFamily="18" charset="2"/>
              </a:rPr>
              <a:t>  </a:t>
            </a:r>
            <a:r>
              <a:rPr lang="en-GB" i="1" dirty="0" err="1">
                <a:solidFill>
                  <a:srgbClr val="0070C0"/>
                </a:solidFill>
              </a:rPr>
              <a:t>M</a:t>
            </a:r>
            <a:r>
              <a:rPr lang="en-GB" i="1" dirty="0" err="1">
                <a:solidFill>
                  <a:srgbClr val="0070C0"/>
                </a:solidFill>
                <a:sym typeface="Symbol" panose="05050102010706020507" pitchFamily="18" charset="2"/>
              </a:rPr>
              <a:t></a:t>
            </a:r>
            <a:r>
              <a:rPr lang="en-GB" i="1" baseline="-25000" dirty="0" err="1">
                <a:solidFill>
                  <a:srgbClr val="0070C0"/>
                </a:solidFill>
              </a:rPr>
              <a:t>p</a:t>
            </a:r>
            <a:r>
              <a:rPr lang="en-GB" dirty="0">
                <a:solidFill>
                  <a:srgbClr val="0070C0"/>
                </a:solidFill>
              </a:rPr>
              <a:t> </a:t>
            </a:r>
            <a:r>
              <a:rPr lang="en-GB" dirty="0">
                <a:solidFill>
                  <a:srgbClr val="0070C0"/>
                </a:solidFill>
                <a:sym typeface="Symbol" panose="05050102010706020507" pitchFamily="18" charset="2"/>
              </a:rPr>
              <a:t></a:t>
            </a:r>
            <a:r>
              <a:rPr lang="en-GB" i="1" dirty="0" err="1">
                <a:solidFill>
                  <a:srgbClr val="0070C0"/>
                </a:solidFill>
              </a:rPr>
              <a:t>M</a:t>
            </a:r>
            <a:r>
              <a:rPr lang="en-GB" i="1" baseline="-25000" dirty="0" err="1">
                <a:solidFill>
                  <a:srgbClr val="0070C0"/>
                </a:solidFill>
              </a:rPr>
              <a:t>p</a:t>
            </a:r>
            <a:r>
              <a:rPr lang="en-GB" dirty="0">
                <a:solidFill>
                  <a:srgbClr val="0070C0"/>
                </a:solidFill>
              </a:rPr>
              <a:t> </a:t>
            </a:r>
            <a:r>
              <a:rPr lang="en-GB" i="1" dirty="0">
                <a:solidFill>
                  <a:srgbClr val="0070C0"/>
                </a:solidFill>
              </a:rPr>
              <a:t>G</a:t>
            </a:r>
            <a:r>
              <a:rPr lang="en-GB" dirty="0">
                <a:solidFill>
                  <a:srgbClr val="0070C0"/>
                </a:solidFill>
                <a:sym typeface="Symbol" panose="05050102010706020507" pitchFamily="18" charset="2"/>
              </a:rPr>
              <a:t></a:t>
            </a:r>
            <a:endParaRPr lang="en-GB" i="1" dirty="0">
              <a:solidFill>
                <a:srgbClr val="0070C0"/>
              </a:solidFill>
            </a:endParaRPr>
          </a:p>
          <a:p>
            <a:pPr marL="0" indent="0">
              <a:buNone/>
            </a:pPr>
            <a:endParaRPr lang="cs-CZ" dirty="0"/>
          </a:p>
        </p:txBody>
      </p:sp>
      <p:sp>
        <p:nvSpPr>
          <p:cNvPr id="4" name="Zástupný symbol pro číslo snímku 3">
            <a:extLst>
              <a:ext uri="{FF2B5EF4-FFF2-40B4-BE49-F238E27FC236}">
                <a16:creationId xmlns:a16="http://schemas.microsoft.com/office/drawing/2014/main" id="{52B92B30-2C31-4D05-86B1-5049B1F44A2C}"/>
              </a:ext>
            </a:extLst>
          </p:cNvPr>
          <p:cNvSpPr>
            <a:spLocks noGrp="1"/>
          </p:cNvSpPr>
          <p:nvPr>
            <p:ph type="sldNum" sz="quarter" idx="12"/>
          </p:nvPr>
        </p:nvSpPr>
        <p:spPr/>
        <p:txBody>
          <a:bodyPr/>
          <a:lstStyle/>
          <a:p>
            <a:fld id="{56891686-6FB8-4ABB-B148-7793B68052E3}" type="slidenum">
              <a:rPr lang="cs-CZ" smtClean="0"/>
              <a:t>30</a:t>
            </a:fld>
            <a:endParaRPr lang="cs-CZ"/>
          </a:p>
        </p:txBody>
      </p:sp>
    </p:spTree>
    <p:extLst>
      <p:ext uri="{BB962C8B-B14F-4D97-AF65-F5344CB8AC3E}">
        <p14:creationId xmlns:p14="http://schemas.microsoft.com/office/powerpoint/2010/main" val="3474959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2A1D9E-F08A-4ED9-8D12-535DDDD37003}"/>
              </a:ext>
            </a:extLst>
          </p:cNvPr>
          <p:cNvSpPr>
            <a:spLocks noGrp="1"/>
          </p:cNvSpPr>
          <p:nvPr>
            <p:ph type="title"/>
          </p:nvPr>
        </p:nvSpPr>
        <p:spPr>
          <a:xfrm>
            <a:off x="838200" y="365125"/>
            <a:ext cx="10515600" cy="828675"/>
          </a:xfrm>
        </p:spPr>
        <p:txBody>
          <a:bodyPr/>
          <a:lstStyle/>
          <a:p>
            <a:r>
              <a:rPr lang="en-US" dirty="0"/>
              <a:t>Property modifiers</a:t>
            </a:r>
            <a:endParaRPr lang="cs-CZ" dirty="0"/>
          </a:p>
        </p:txBody>
      </p:sp>
      <p:sp>
        <p:nvSpPr>
          <p:cNvPr id="3" name="Zástupný obsah 2">
            <a:extLst>
              <a:ext uri="{FF2B5EF4-FFF2-40B4-BE49-F238E27FC236}">
                <a16:creationId xmlns:a16="http://schemas.microsoft.com/office/drawing/2014/main" id="{B0AAB8C1-F987-4A4C-BEE8-4A54271BB22B}"/>
              </a:ext>
            </a:extLst>
          </p:cNvPr>
          <p:cNvSpPr>
            <a:spLocks noGrp="1"/>
          </p:cNvSpPr>
          <p:nvPr>
            <p:ph idx="1"/>
          </p:nvPr>
        </p:nvSpPr>
        <p:spPr>
          <a:xfrm>
            <a:off x="838200" y="1485900"/>
            <a:ext cx="10515600" cy="4691063"/>
          </a:xfrm>
        </p:spPr>
        <p:txBody>
          <a:bodyPr>
            <a:normAutofit fontScale="92500" lnSpcReduction="20000"/>
          </a:bodyPr>
          <a:lstStyle/>
          <a:p>
            <a:r>
              <a:rPr lang="es-MX" dirty="0"/>
              <a:t>The major difference between subsective and intersective modification is that subsectivity bans this sort of argument: </a:t>
            </a:r>
          </a:p>
          <a:p>
            <a:pPr marL="0" indent="0" algn="ctr">
              <a:buNone/>
            </a:pPr>
            <a:r>
              <a:rPr lang="es-MX" dirty="0"/>
              <a:t>[</a:t>
            </a:r>
            <a:r>
              <a:rPr lang="es-MX" i="1" dirty="0"/>
              <a:t>M</a:t>
            </a:r>
            <a:r>
              <a:rPr lang="es-MX" i="1" baseline="-25000" dirty="0"/>
              <a:t>s</a:t>
            </a:r>
            <a:r>
              <a:rPr lang="es-MX" i="1" dirty="0"/>
              <a:t>P</a:t>
            </a:r>
            <a:r>
              <a:rPr lang="es-MX" dirty="0"/>
              <a:t>](</a:t>
            </a:r>
            <a:r>
              <a:rPr lang="es-MX" i="1" dirty="0"/>
              <a:t>a</a:t>
            </a:r>
            <a:r>
              <a:rPr lang="es-MX" dirty="0"/>
              <a:t>), </a:t>
            </a:r>
            <a:r>
              <a:rPr lang="es-MX" i="1" dirty="0"/>
              <a:t>Q</a:t>
            </a:r>
            <a:r>
              <a:rPr lang="es-MX" dirty="0"/>
              <a:t>(</a:t>
            </a:r>
            <a:r>
              <a:rPr lang="es-MX" i="1" dirty="0"/>
              <a:t>a</a:t>
            </a:r>
            <a:r>
              <a:rPr lang="es-MX" dirty="0"/>
              <a:t>) </a:t>
            </a:r>
            <a:r>
              <a:rPr lang="es-MX" dirty="0">
                <a:latin typeface="Lucida Sans Unicode" panose="020B0602030504020204" pitchFamily="34" charset="0"/>
                <a:cs typeface="Lucida Sans Unicode" panose="020B0602030504020204" pitchFamily="34" charset="0"/>
                <a:sym typeface="Symbol" panose="05050102010706020507" pitchFamily="18" charset="2"/>
              </a:rPr>
              <a:t>⊢</a:t>
            </a:r>
            <a:r>
              <a:rPr lang="es-MX" dirty="0"/>
              <a:t> [</a:t>
            </a:r>
            <a:r>
              <a:rPr lang="es-MX" i="1" dirty="0"/>
              <a:t>M</a:t>
            </a:r>
            <a:r>
              <a:rPr lang="es-MX" i="1" baseline="-25000" dirty="0"/>
              <a:t>s</a:t>
            </a:r>
            <a:r>
              <a:rPr lang="es-MX" i="1" dirty="0"/>
              <a:t>Q</a:t>
            </a:r>
            <a:r>
              <a:rPr lang="es-MX" dirty="0"/>
              <a:t>](</a:t>
            </a:r>
            <a:r>
              <a:rPr lang="es-MX" i="1" dirty="0"/>
              <a:t>a</a:t>
            </a:r>
            <a:r>
              <a:rPr lang="es-MX" dirty="0"/>
              <a:t>) </a:t>
            </a:r>
          </a:p>
          <a:p>
            <a:r>
              <a:rPr lang="es-MX" dirty="0"/>
              <a:t>Tilman may be a </a:t>
            </a:r>
            <a:r>
              <a:rPr lang="es-MX" dirty="0">
                <a:solidFill>
                  <a:schemeClr val="accent6">
                    <a:lumMod val="75000"/>
                  </a:schemeClr>
                </a:solidFill>
                <a:effectLst>
                  <a:outerShdw blurRad="38100" dist="38100" dir="2700000" algn="tl">
                    <a:srgbClr val="000000">
                      <a:alpha val="43137"/>
                    </a:srgbClr>
                  </a:outerShdw>
                </a:effectLst>
              </a:rPr>
              <a:t>skillful surgeon</a:t>
            </a:r>
            <a:r>
              <a:rPr lang="es-MX" dirty="0"/>
              <a:t>, and he may be a </a:t>
            </a:r>
            <a:r>
              <a:rPr lang="es-MX" dirty="0">
                <a:solidFill>
                  <a:schemeClr val="accent6">
                    <a:lumMod val="75000"/>
                  </a:schemeClr>
                </a:solidFill>
                <a:effectLst>
                  <a:outerShdw blurRad="38100" dist="38100" dir="2700000" algn="tl">
                    <a:srgbClr val="000000">
                      <a:alpha val="43137"/>
                    </a:srgbClr>
                  </a:outerShdw>
                </a:effectLst>
              </a:rPr>
              <a:t>painter</a:t>
            </a:r>
            <a:r>
              <a:rPr lang="es-MX" dirty="0"/>
              <a:t> too, but this </a:t>
            </a:r>
            <a:r>
              <a:rPr lang="es-MX" b="1" i="1" dirty="0"/>
              <a:t>does not</a:t>
            </a:r>
            <a:r>
              <a:rPr lang="es-MX" dirty="0"/>
              <a:t> make him a </a:t>
            </a:r>
            <a:r>
              <a:rPr lang="es-MX" dirty="0">
                <a:solidFill>
                  <a:schemeClr val="accent6">
                    <a:lumMod val="75000"/>
                  </a:schemeClr>
                </a:solidFill>
              </a:rPr>
              <a:t>skillful painter</a:t>
            </a:r>
            <a:r>
              <a:rPr lang="es-MX" dirty="0"/>
              <a:t>. </a:t>
            </a:r>
          </a:p>
          <a:p>
            <a:pPr lvl="1"/>
            <a:r>
              <a:rPr lang="es-MX" dirty="0"/>
              <a:t>Tilman </a:t>
            </a:r>
            <a:r>
              <a:rPr lang="es-MX" i="1" dirty="0">
                <a:effectLst>
                  <a:outerShdw blurRad="38100" dist="38100" dir="2700000" algn="tl">
                    <a:srgbClr val="000000">
                      <a:alpha val="43137"/>
                    </a:srgbClr>
                  </a:outerShdw>
                </a:effectLst>
              </a:rPr>
              <a:t>is skillful</a:t>
            </a:r>
            <a:r>
              <a:rPr lang="es-MX" dirty="0"/>
              <a:t> </a:t>
            </a:r>
            <a:r>
              <a:rPr lang="es-MX" i="1" dirty="0">
                <a:effectLst>
                  <a:outerShdw blurRad="38100" dist="38100" dir="2700000" algn="tl">
                    <a:srgbClr val="000000">
                      <a:alpha val="43137"/>
                    </a:srgbClr>
                  </a:outerShdw>
                </a:effectLst>
              </a:rPr>
              <a:t>as a surgeon</a:t>
            </a:r>
            <a:r>
              <a:rPr lang="es-MX" dirty="0"/>
              <a:t> rather than as a painter</a:t>
            </a:r>
          </a:p>
          <a:p>
            <a:r>
              <a:rPr lang="es-MX" dirty="0"/>
              <a:t>Jumbo may be a small elephant, as well as a mammal, but this does not make Jumbo a small mammal. </a:t>
            </a:r>
          </a:p>
          <a:p>
            <a:pPr lvl="1"/>
            <a:r>
              <a:rPr lang="es-MX" dirty="0"/>
              <a:t>Jumbo </a:t>
            </a:r>
            <a:r>
              <a:rPr lang="es-MX" i="1" dirty="0">
                <a:effectLst>
                  <a:outerShdw blurRad="38100" dist="38100" dir="2700000" algn="tl">
                    <a:srgbClr val="000000">
                      <a:alpha val="43137"/>
                    </a:srgbClr>
                  </a:outerShdw>
                </a:effectLst>
              </a:rPr>
              <a:t>is small</a:t>
            </a:r>
            <a:r>
              <a:rPr lang="es-MX" dirty="0"/>
              <a:t> </a:t>
            </a:r>
            <a:r>
              <a:rPr lang="es-MX" i="1" dirty="0">
                <a:effectLst>
                  <a:outerShdw blurRad="38100" dist="38100" dir="2700000" algn="tl">
                    <a:srgbClr val="000000">
                      <a:alpha val="43137"/>
                    </a:srgbClr>
                  </a:outerShdw>
                </a:effectLst>
              </a:rPr>
              <a:t>as an elephant</a:t>
            </a:r>
            <a:r>
              <a:rPr lang="es-MX" i="1" dirty="0"/>
              <a:t> </a:t>
            </a:r>
            <a:r>
              <a:rPr lang="es-MX" dirty="0"/>
              <a:t>rather than as a mammal. </a:t>
            </a:r>
          </a:p>
          <a:p>
            <a:r>
              <a:rPr lang="es-MX" i="1" dirty="0">
                <a:effectLst>
                  <a:outerShdw blurRad="38100" dist="38100" dir="2700000" algn="tl">
                    <a:srgbClr val="000000">
                      <a:alpha val="43137"/>
                    </a:srgbClr>
                  </a:outerShdw>
                </a:effectLst>
              </a:rPr>
              <a:t>Scalar adjectives </a:t>
            </a:r>
            <a:r>
              <a:rPr lang="es-MX" dirty="0"/>
              <a:t>like ‘small’, ‘big’ or ‘skillful’ represent </a:t>
            </a:r>
            <a:r>
              <a:rPr lang="es-MX" dirty="0">
                <a:solidFill>
                  <a:srgbClr val="0070C0"/>
                </a:solidFill>
              </a:rPr>
              <a:t>subsective modifiers</a:t>
            </a:r>
            <a:r>
              <a:rPr lang="es-MX" dirty="0"/>
              <a:t>. </a:t>
            </a:r>
          </a:p>
          <a:p>
            <a:r>
              <a:rPr lang="es-MX" dirty="0"/>
              <a:t>to each </a:t>
            </a:r>
            <a:r>
              <a:rPr lang="es-MX" dirty="0">
                <a:solidFill>
                  <a:srgbClr val="0070C0"/>
                </a:solidFill>
              </a:rPr>
              <a:t>intersective modifier</a:t>
            </a:r>
            <a:r>
              <a:rPr lang="es-MX" dirty="0"/>
              <a:t> </a:t>
            </a:r>
            <a:r>
              <a:rPr lang="es-MX" i="1" dirty="0"/>
              <a:t>M</a:t>
            </a:r>
            <a:r>
              <a:rPr lang="es-MX" i="1" baseline="-25000" dirty="0"/>
              <a:t>i</a:t>
            </a:r>
            <a:r>
              <a:rPr lang="es-MX" i="1" dirty="0"/>
              <a:t> </a:t>
            </a:r>
            <a:r>
              <a:rPr lang="es-MX" dirty="0"/>
              <a:t>there is a unique ‘absolute’ property </a:t>
            </a:r>
            <a:r>
              <a:rPr lang="es-MX" i="1" dirty="0"/>
              <a:t>M*</a:t>
            </a:r>
            <a:r>
              <a:rPr lang="es-MX" dirty="0"/>
              <a:t> such that if </a:t>
            </a:r>
            <a:r>
              <a:rPr lang="es-MX" i="1" dirty="0"/>
              <a:t>a </a:t>
            </a:r>
            <a:r>
              <a:rPr lang="es-MX" dirty="0"/>
              <a:t>is an [</a:t>
            </a:r>
            <a:r>
              <a:rPr lang="es-MX" i="1" dirty="0"/>
              <a:t>M</a:t>
            </a:r>
            <a:r>
              <a:rPr lang="es-MX" i="1" baseline="-25000" dirty="0"/>
              <a:t>i </a:t>
            </a:r>
            <a:r>
              <a:rPr lang="es-MX" i="1" dirty="0"/>
              <a:t>P</a:t>
            </a:r>
            <a:r>
              <a:rPr lang="es-MX" dirty="0"/>
              <a:t>] then </a:t>
            </a:r>
            <a:r>
              <a:rPr lang="es-MX" i="1" dirty="0"/>
              <a:t>a </a:t>
            </a:r>
            <a:r>
              <a:rPr lang="es-MX" dirty="0"/>
              <a:t>is </a:t>
            </a:r>
            <a:r>
              <a:rPr lang="es-MX" i="1" dirty="0"/>
              <a:t>M* </a:t>
            </a:r>
            <a:r>
              <a:rPr lang="es-MX" dirty="0"/>
              <a:t>not only as a </a:t>
            </a:r>
            <a:r>
              <a:rPr lang="es-MX" i="1" dirty="0"/>
              <a:t>P</a:t>
            </a:r>
            <a:r>
              <a:rPr lang="es-MX" dirty="0"/>
              <a:t> but absolutely.</a:t>
            </a:r>
            <a:endParaRPr lang="cs-CZ" dirty="0"/>
          </a:p>
        </p:txBody>
      </p:sp>
      <p:sp>
        <p:nvSpPr>
          <p:cNvPr id="4" name="Zástupný symbol pro číslo snímku 3">
            <a:extLst>
              <a:ext uri="{FF2B5EF4-FFF2-40B4-BE49-F238E27FC236}">
                <a16:creationId xmlns:a16="http://schemas.microsoft.com/office/drawing/2014/main" id="{788C4075-298D-4806-8847-8BE475DCA0BA}"/>
              </a:ext>
            </a:extLst>
          </p:cNvPr>
          <p:cNvSpPr>
            <a:spLocks noGrp="1"/>
          </p:cNvSpPr>
          <p:nvPr>
            <p:ph type="sldNum" sz="quarter" idx="12"/>
          </p:nvPr>
        </p:nvSpPr>
        <p:spPr/>
        <p:txBody>
          <a:bodyPr/>
          <a:lstStyle/>
          <a:p>
            <a:fld id="{56891686-6FB8-4ABB-B148-7793B68052E3}" type="slidenum">
              <a:rPr lang="cs-CZ" smtClean="0"/>
              <a:t>4</a:t>
            </a:fld>
            <a:endParaRPr lang="cs-CZ"/>
          </a:p>
        </p:txBody>
      </p:sp>
    </p:spTree>
    <p:extLst>
      <p:ext uri="{BB962C8B-B14F-4D97-AF65-F5344CB8AC3E}">
        <p14:creationId xmlns:p14="http://schemas.microsoft.com/office/powerpoint/2010/main" val="715951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1F3CAB-594C-48E4-A6EF-03C15024D136}"/>
              </a:ext>
            </a:extLst>
          </p:cNvPr>
          <p:cNvSpPr>
            <a:spLocks noGrp="1"/>
          </p:cNvSpPr>
          <p:nvPr>
            <p:ph type="title"/>
          </p:nvPr>
        </p:nvSpPr>
        <p:spPr>
          <a:xfrm>
            <a:off x="838200" y="365125"/>
            <a:ext cx="10515600" cy="1044575"/>
          </a:xfrm>
        </p:spPr>
        <p:txBody>
          <a:bodyPr/>
          <a:lstStyle/>
          <a:p>
            <a:r>
              <a:rPr lang="en-US" dirty="0"/>
              <a:t>Intersective modifiers</a:t>
            </a:r>
            <a:endParaRPr lang="cs-CZ" dirty="0"/>
          </a:p>
        </p:txBody>
      </p:sp>
      <p:sp>
        <p:nvSpPr>
          <p:cNvPr id="3" name="Zástupný obsah 2">
            <a:extLst>
              <a:ext uri="{FF2B5EF4-FFF2-40B4-BE49-F238E27FC236}">
                <a16:creationId xmlns:a16="http://schemas.microsoft.com/office/drawing/2014/main" id="{ECBF260E-A02E-4179-AD90-AA0A9140309A}"/>
              </a:ext>
            </a:extLst>
          </p:cNvPr>
          <p:cNvSpPr>
            <a:spLocks noGrp="1"/>
          </p:cNvSpPr>
          <p:nvPr>
            <p:ph idx="1"/>
          </p:nvPr>
        </p:nvSpPr>
        <p:spPr>
          <a:xfrm>
            <a:off x="838200" y="1638300"/>
            <a:ext cx="10515600" cy="4538663"/>
          </a:xfrm>
        </p:spPr>
        <p:txBody>
          <a:bodyPr>
            <a:normAutofit fontScale="92500"/>
          </a:bodyPr>
          <a:lstStyle/>
          <a:p>
            <a:r>
              <a:rPr lang="es-MX" dirty="0"/>
              <a:t>“If </a:t>
            </a:r>
            <a:r>
              <a:rPr lang="es-MX" i="1" dirty="0"/>
              <a:t>a</a:t>
            </a:r>
            <a:r>
              <a:rPr lang="es-MX" dirty="0"/>
              <a:t> is a </a:t>
            </a:r>
            <a:r>
              <a:rPr lang="es-MX" i="1" dirty="0"/>
              <a:t>round</a:t>
            </a:r>
            <a:r>
              <a:rPr lang="es-MX" dirty="0"/>
              <a:t> peg, then </a:t>
            </a:r>
            <a:r>
              <a:rPr lang="es-MX" i="1" dirty="0"/>
              <a:t>a</a:t>
            </a:r>
            <a:r>
              <a:rPr lang="es-MX" dirty="0"/>
              <a:t> is round and </a:t>
            </a:r>
            <a:r>
              <a:rPr lang="es-MX" i="1" dirty="0"/>
              <a:t>a</a:t>
            </a:r>
            <a:r>
              <a:rPr lang="es-MX" dirty="0"/>
              <a:t> is a peg”.</a:t>
            </a:r>
            <a:endParaRPr lang="cs-CZ" dirty="0"/>
          </a:p>
          <a:p>
            <a:pPr marL="0" indent="0" algn="ctr" hangingPunct="0">
              <a:buNone/>
            </a:pPr>
            <a:r>
              <a:rPr lang="en-US" dirty="0"/>
              <a:t>[</a:t>
            </a:r>
            <a:r>
              <a:rPr lang="en-US" i="1" dirty="0"/>
              <a:t>M</a:t>
            </a:r>
            <a:r>
              <a:rPr lang="en-US" i="1" baseline="-25000" dirty="0"/>
              <a:t>i </a:t>
            </a:r>
            <a:r>
              <a:rPr lang="en-US" i="1" dirty="0"/>
              <a:t>P</a:t>
            </a:r>
            <a:r>
              <a:rPr lang="en-US" dirty="0"/>
              <a:t>](</a:t>
            </a:r>
            <a:r>
              <a:rPr lang="en-US" i="1" dirty="0"/>
              <a:t>a</a:t>
            </a:r>
            <a:r>
              <a:rPr lang="en-US" dirty="0"/>
              <a:t>) </a:t>
            </a:r>
            <a:r>
              <a:rPr lang="en-US" dirty="0">
                <a:latin typeface="Lucida Sans Unicode" panose="020B0602030504020204" pitchFamily="34" charset="0"/>
                <a:cs typeface="Lucida Sans Unicode" panose="020B0602030504020204" pitchFamily="34" charset="0"/>
                <a:sym typeface="Symbol" panose="05050102010706020507" pitchFamily="18" charset="2"/>
              </a:rPr>
              <a:t>⊢</a:t>
            </a:r>
            <a:r>
              <a:rPr lang="en-US" dirty="0"/>
              <a:t> </a:t>
            </a:r>
            <a:r>
              <a:rPr lang="en-US" i="1" dirty="0"/>
              <a:t>M*</a:t>
            </a:r>
            <a:r>
              <a:rPr lang="en-US" dirty="0"/>
              <a:t>(</a:t>
            </a:r>
            <a:r>
              <a:rPr lang="en-US" i="1" dirty="0"/>
              <a:t>a</a:t>
            </a:r>
            <a:r>
              <a:rPr lang="en-US" dirty="0"/>
              <a:t>) </a:t>
            </a:r>
            <a:r>
              <a:rPr lang="en-US" dirty="0">
                <a:sym typeface="Symbol" panose="05050102010706020507" pitchFamily="18" charset="2"/>
              </a:rPr>
              <a:t></a:t>
            </a:r>
            <a:r>
              <a:rPr lang="en-US" dirty="0"/>
              <a:t> </a:t>
            </a:r>
            <a:r>
              <a:rPr lang="en-US" i="1" dirty="0"/>
              <a:t>P</a:t>
            </a:r>
            <a:r>
              <a:rPr lang="en-US" dirty="0"/>
              <a:t>(</a:t>
            </a:r>
            <a:r>
              <a:rPr lang="en-US" i="1" dirty="0"/>
              <a:t>a</a:t>
            </a:r>
            <a:r>
              <a:rPr lang="en-US" dirty="0"/>
              <a:t>).</a:t>
            </a:r>
            <a:endParaRPr lang="cs-CZ" dirty="0"/>
          </a:p>
          <a:p>
            <a:pPr marL="457200" lvl="1" indent="0" hangingPunct="0">
              <a:buNone/>
            </a:pPr>
            <a:r>
              <a:rPr lang="en-US" dirty="0"/>
              <a:t>{[</a:t>
            </a:r>
            <a:r>
              <a:rPr lang="en-US" i="1" dirty="0"/>
              <a:t>M</a:t>
            </a:r>
            <a:r>
              <a:rPr lang="en-US" i="1" baseline="-25000" dirty="0"/>
              <a:t>i </a:t>
            </a:r>
            <a:r>
              <a:rPr lang="en-US" i="1" dirty="0"/>
              <a:t>P</a:t>
            </a:r>
            <a:r>
              <a:rPr lang="en-US" dirty="0"/>
              <a:t>]} = {</a:t>
            </a:r>
            <a:r>
              <a:rPr lang="en-US" i="1" dirty="0"/>
              <a:t>M*</a:t>
            </a:r>
            <a:r>
              <a:rPr lang="en-US" dirty="0"/>
              <a:t>} </a:t>
            </a:r>
            <a:r>
              <a:rPr lang="en-US" dirty="0">
                <a:sym typeface="Symbol" panose="05050102010706020507" pitchFamily="18" charset="2"/>
              </a:rPr>
              <a:t></a:t>
            </a:r>
            <a:r>
              <a:rPr lang="en-US" dirty="0"/>
              <a:t> {</a:t>
            </a:r>
            <a:r>
              <a:rPr lang="en-US" i="1" dirty="0"/>
              <a:t>P</a:t>
            </a:r>
            <a:r>
              <a:rPr lang="en-US" dirty="0"/>
              <a:t>}.</a:t>
            </a:r>
            <a:endParaRPr lang="cs-CZ" dirty="0"/>
          </a:p>
          <a:p>
            <a:r>
              <a:rPr lang="es-MX" dirty="0"/>
              <a:t>Necessarily, i.e. in all worlds and times, the set of round pegs equals to the intersection of the sets of round objects and pegs.</a:t>
            </a:r>
          </a:p>
          <a:p>
            <a:r>
              <a:rPr lang="es-MX" dirty="0"/>
              <a:t>Intersectivity is the least interesting form of modification, since antecedent and consequent, or premise and conclusion, are equivalent. Still, even in the case of the apparently logically trivial intersectives we cannot transfer </a:t>
            </a:r>
            <a:r>
              <a:rPr lang="es-MX" i="1" dirty="0"/>
              <a:t>M</a:t>
            </a:r>
            <a:r>
              <a:rPr lang="es-MX" i="1" baseline="-25000" dirty="0"/>
              <a:t>i</a:t>
            </a:r>
            <a:r>
              <a:rPr lang="es-MX" dirty="0"/>
              <a:t> from the premise to the conclusion. </a:t>
            </a:r>
          </a:p>
          <a:p>
            <a:r>
              <a:rPr lang="es-MX" dirty="0"/>
              <a:t>a </a:t>
            </a:r>
            <a:r>
              <a:rPr lang="es-MX" i="1" dirty="0">
                <a:effectLst>
                  <a:outerShdw blurRad="38100" dist="38100" dir="2700000" algn="tl">
                    <a:srgbClr val="000000">
                      <a:alpha val="43137"/>
                    </a:srgbClr>
                  </a:outerShdw>
                </a:effectLst>
              </a:rPr>
              <a:t>modifier cannot also occur as a predicate</a:t>
            </a:r>
            <a:r>
              <a:rPr lang="es-MX" dirty="0"/>
              <a:t>; these are objects of different types. Hence </a:t>
            </a:r>
            <a:r>
              <a:rPr lang="es-MX" i="1" dirty="0"/>
              <a:t>M</a:t>
            </a:r>
            <a:r>
              <a:rPr lang="es-MX" dirty="0"/>
              <a:t>* instead of just </a:t>
            </a:r>
            <a:r>
              <a:rPr lang="es-MX" i="1" dirty="0"/>
              <a:t>M</a:t>
            </a:r>
            <a:r>
              <a:rPr lang="es-MX" dirty="0"/>
              <a:t>.</a:t>
            </a:r>
            <a:endParaRPr lang="cs-CZ" dirty="0"/>
          </a:p>
        </p:txBody>
      </p:sp>
      <p:sp>
        <p:nvSpPr>
          <p:cNvPr id="4" name="Zástupný symbol pro číslo snímku 3">
            <a:extLst>
              <a:ext uri="{FF2B5EF4-FFF2-40B4-BE49-F238E27FC236}">
                <a16:creationId xmlns:a16="http://schemas.microsoft.com/office/drawing/2014/main" id="{2FDAAC4A-C1B2-4319-A169-AC4A9ECA0108}"/>
              </a:ext>
            </a:extLst>
          </p:cNvPr>
          <p:cNvSpPr>
            <a:spLocks noGrp="1"/>
          </p:cNvSpPr>
          <p:nvPr>
            <p:ph type="sldNum" sz="quarter" idx="12"/>
          </p:nvPr>
        </p:nvSpPr>
        <p:spPr/>
        <p:txBody>
          <a:bodyPr/>
          <a:lstStyle/>
          <a:p>
            <a:fld id="{56891686-6FB8-4ABB-B148-7793B68052E3}" type="slidenum">
              <a:rPr lang="cs-CZ" smtClean="0"/>
              <a:t>5</a:t>
            </a:fld>
            <a:endParaRPr lang="cs-CZ"/>
          </a:p>
        </p:txBody>
      </p:sp>
    </p:spTree>
    <p:extLst>
      <p:ext uri="{BB962C8B-B14F-4D97-AF65-F5344CB8AC3E}">
        <p14:creationId xmlns:p14="http://schemas.microsoft.com/office/powerpoint/2010/main" val="2698326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F04570-CF19-40AE-BE6E-EB6AD944F2CC}"/>
              </a:ext>
            </a:extLst>
          </p:cNvPr>
          <p:cNvSpPr>
            <a:spLocks noGrp="1"/>
          </p:cNvSpPr>
          <p:nvPr>
            <p:ph type="title"/>
          </p:nvPr>
        </p:nvSpPr>
        <p:spPr/>
        <p:txBody>
          <a:bodyPr/>
          <a:lstStyle/>
          <a:p>
            <a:r>
              <a:rPr lang="en-US" dirty="0" err="1"/>
              <a:t>Subsective</a:t>
            </a:r>
            <a:r>
              <a:rPr lang="en-US" dirty="0"/>
              <a:t> &amp; privative modifiers</a:t>
            </a:r>
            <a:endParaRPr lang="cs-CZ" dirty="0"/>
          </a:p>
        </p:txBody>
      </p:sp>
      <p:sp>
        <p:nvSpPr>
          <p:cNvPr id="3" name="Zástupný obsah 2">
            <a:extLst>
              <a:ext uri="{FF2B5EF4-FFF2-40B4-BE49-F238E27FC236}">
                <a16:creationId xmlns:a16="http://schemas.microsoft.com/office/drawing/2014/main" id="{2CD233F7-5118-48A8-A708-6C10055BB7F5}"/>
              </a:ext>
            </a:extLst>
          </p:cNvPr>
          <p:cNvSpPr>
            <a:spLocks noGrp="1"/>
          </p:cNvSpPr>
          <p:nvPr>
            <p:ph idx="1"/>
          </p:nvPr>
        </p:nvSpPr>
        <p:spPr/>
        <p:txBody>
          <a:bodyPr>
            <a:normAutofit lnSpcReduction="10000"/>
          </a:bodyPr>
          <a:lstStyle/>
          <a:p>
            <a:r>
              <a:rPr lang="es-MX" dirty="0"/>
              <a:t>“</a:t>
            </a:r>
            <a:r>
              <a:rPr lang="es-MX" dirty="0">
                <a:solidFill>
                  <a:srgbClr val="0070C0"/>
                </a:solidFill>
              </a:rPr>
              <a:t>If </a:t>
            </a:r>
            <a:r>
              <a:rPr lang="es-MX" i="1" dirty="0">
                <a:solidFill>
                  <a:srgbClr val="0070C0"/>
                </a:solidFill>
              </a:rPr>
              <a:t>a</a:t>
            </a:r>
            <a:r>
              <a:rPr lang="es-MX" dirty="0">
                <a:solidFill>
                  <a:srgbClr val="0070C0"/>
                </a:solidFill>
              </a:rPr>
              <a:t> is a </a:t>
            </a:r>
            <a:r>
              <a:rPr lang="es-MX" i="1" dirty="0">
                <a:solidFill>
                  <a:srgbClr val="0070C0"/>
                </a:solidFill>
              </a:rPr>
              <a:t>skillful</a:t>
            </a:r>
            <a:r>
              <a:rPr lang="es-MX" dirty="0">
                <a:solidFill>
                  <a:srgbClr val="0070C0"/>
                </a:solidFill>
              </a:rPr>
              <a:t> surgeon, then </a:t>
            </a:r>
            <a:r>
              <a:rPr lang="es-MX" i="1" dirty="0">
                <a:solidFill>
                  <a:srgbClr val="0070C0"/>
                </a:solidFill>
              </a:rPr>
              <a:t>a</a:t>
            </a:r>
            <a:r>
              <a:rPr lang="es-MX" dirty="0">
                <a:solidFill>
                  <a:srgbClr val="0070C0"/>
                </a:solidFill>
              </a:rPr>
              <a:t> is a surgeon.</a:t>
            </a:r>
            <a:r>
              <a:rPr lang="es-MX" dirty="0"/>
              <a:t>” </a:t>
            </a:r>
            <a:endParaRPr lang="cs-CZ" dirty="0"/>
          </a:p>
          <a:p>
            <a:pPr marL="0" indent="0" algn="ctr" hangingPunct="0">
              <a:buNone/>
            </a:pPr>
            <a:r>
              <a:rPr lang="en-US" dirty="0"/>
              <a:t>[</a:t>
            </a:r>
            <a:r>
              <a:rPr lang="en-US" i="1" dirty="0" err="1"/>
              <a:t>M</a:t>
            </a:r>
            <a:r>
              <a:rPr lang="en-US" i="1" baseline="-25000" dirty="0" err="1"/>
              <a:t>s</a:t>
            </a:r>
            <a:r>
              <a:rPr lang="en-US" i="1" dirty="0" err="1"/>
              <a:t>P</a:t>
            </a:r>
            <a:r>
              <a:rPr lang="en-US" dirty="0"/>
              <a:t>](</a:t>
            </a:r>
            <a:r>
              <a:rPr lang="en-US" i="1" dirty="0"/>
              <a:t>a</a:t>
            </a:r>
            <a:r>
              <a:rPr lang="en-US" dirty="0"/>
              <a:t>) </a:t>
            </a:r>
            <a:r>
              <a:rPr lang="en-US" dirty="0">
                <a:latin typeface="Lucida Sans Unicode" panose="020B0602030504020204" pitchFamily="34" charset="0"/>
                <a:cs typeface="Lucida Sans Unicode" panose="020B0602030504020204" pitchFamily="34" charset="0"/>
                <a:sym typeface="Symbol" panose="05050102010706020507" pitchFamily="18" charset="2"/>
              </a:rPr>
              <a:t>⊢</a:t>
            </a:r>
            <a:r>
              <a:rPr lang="en-US" dirty="0"/>
              <a:t> </a:t>
            </a:r>
            <a:r>
              <a:rPr lang="en-US" i="1" dirty="0"/>
              <a:t>P</a:t>
            </a:r>
            <a:r>
              <a:rPr lang="en-US" dirty="0"/>
              <a:t>(</a:t>
            </a:r>
            <a:r>
              <a:rPr lang="en-US" i="1" dirty="0"/>
              <a:t>a</a:t>
            </a:r>
            <a:r>
              <a:rPr lang="en-US" dirty="0"/>
              <a:t>)</a:t>
            </a:r>
            <a:endParaRPr lang="cs-CZ" dirty="0"/>
          </a:p>
          <a:p>
            <a:pPr hangingPunct="0"/>
            <a:r>
              <a:rPr lang="en-US" dirty="0"/>
              <a:t>Necessarily,</a:t>
            </a:r>
            <a:r>
              <a:rPr lang="en-US" i="1" dirty="0"/>
              <a:t> </a:t>
            </a:r>
            <a:r>
              <a:rPr lang="en-US" dirty="0"/>
              <a:t>{[</a:t>
            </a:r>
            <a:r>
              <a:rPr lang="en-US" i="1" dirty="0" err="1"/>
              <a:t>M</a:t>
            </a:r>
            <a:r>
              <a:rPr lang="en-US" i="1" baseline="-25000" dirty="0" err="1"/>
              <a:t>s</a:t>
            </a:r>
            <a:r>
              <a:rPr lang="en-US" i="1" dirty="0" err="1"/>
              <a:t>P</a:t>
            </a:r>
            <a:r>
              <a:rPr lang="en-US" dirty="0"/>
              <a:t>]} </a:t>
            </a:r>
            <a:r>
              <a:rPr lang="en-US" dirty="0">
                <a:sym typeface="Symbol" panose="05050102010706020507" pitchFamily="18" charset="2"/>
              </a:rPr>
              <a:t></a:t>
            </a:r>
            <a:r>
              <a:rPr lang="en-US" dirty="0"/>
              <a:t> {</a:t>
            </a:r>
            <a:r>
              <a:rPr lang="en-US" i="1" dirty="0"/>
              <a:t>P</a:t>
            </a:r>
            <a:r>
              <a:rPr lang="en-US" dirty="0"/>
              <a:t>}.</a:t>
            </a:r>
            <a:endParaRPr lang="cs-CZ" dirty="0"/>
          </a:p>
          <a:p>
            <a:pPr marL="457200" lvl="1" indent="0">
              <a:buNone/>
            </a:pPr>
            <a:r>
              <a:rPr lang="es-MX" dirty="0"/>
              <a:t>Necessarily, i.e. in all worlds and times, the set of skillful surgeons is a subset of the set of surgeons.</a:t>
            </a:r>
          </a:p>
          <a:p>
            <a:pPr hangingPunct="0"/>
            <a:r>
              <a:rPr lang="en-US" dirty="0"/>
              <a:t>“</a:t>
            </a:r>
            <a:r>
              <a:rPr lang="en-US" dirty="0">
                <a:solidFill>
                  <a:srgbClr val="0070C0"/>
                </a:solidFill>
              </a:rPr>
              <a:t>If </a:t>
            </a:r>
            <a:r>
              <a:rPr lang="en-US" i="1" dirty="0">
                <a:solidFill>
                  <a:srgbClr val="0070C0"/>
                </a:solidFill>
              </a:rPr>
              <a:t>a</a:t>
            </a:r>
            <a:r>
              <a:rPr lang="en-US" dirty="0">
                <a:solidFill>
                  <a:srgbClr val="0070C0"/>
                </a:solidFill>
              </a:rPr>
              <a:t> is a </a:t>
            </a:r>
            <a:r>
              <a:rPr lang="en-US" i="1" dirty="0">
                <a:solidFill>
                  <a:srgbClr val="0070C0"/>
                </a:solidFill>
              </a:rPr>
              <a:t>forged</a:t>
            </a:r>
            <a:r>
              <a:rPr lang="en-US" dirty="0">
                <a:solidFill>
                  <a:srgbClr val="0070C0"/>
                </a:solidFill>
              </a:rPr>
              <a:t> banknote, then </a:t>
            </a:r>
            <a:r>
              <a:rPr lang="en-US" i="1" dirty="0">
                <a:solidFill>
                  <a:srgbClr val="0070C0"/>
                </a:solidFill>
              </a:rPr>
              <a:t>a</a:t>
            </a:r>
            <a:r>
              <a:rPr lang="en-US" dirty="0">
                <a:solidFill>
                  <a:srgbClr val="0070C0"/>
                </a:solidFill>
              </a:rPr>
              <a:t> is not a banknote</a:t>
            </a:r>
            <a:r>
              <a:rPr lang="en-US" dirty="0"/>
              <a:t>”.</a:t>
            </a:r>
            <a:endParaRPr lang="cs-CZ" dirty="0"/>
          </a:p>
          <a:p>
            <a:pPr marL="0" indent="0" algn="ctr" hangingPunct="0">
              <a:buNone/>
            </a:pPr>
            <a:r>
              <a:rPr lang="en-US" dirty="0"/>
              <a:t>[</a:t>
            </a:r>
            <a:r>
              <a:rPr lang="en-US" i="1" dirty="0" err="1"/>
              <a:t>M</a:t>
            </a:r>
            <a:r>
              <a:rPr lang="en-US" i="1" baseline="-25000" dirty="0" err="1"/>
              <a:t>p</a:t>
            </a:r>
            <a:r>
              <a:rPr lang="en-US" i="1" dirty="0" err="1"/>
              <a:t>P</a:t>
            </a:r>
            <a:r>
              <a:rPr lang="en-US" dirty="0"/>
              <a:t>](</a:t>
            </a:r>
            <a:r>
              <a:rPr lang="en-US" i="1" dirty="0"/>
              <a:t>a</a:t>
            </a:r>
            <a:r>
              <a:rPr lang="en-US" dirty="0"/>
              <a:t>) </a:t>
            </a:r>
            <a:r>
              <a:rPr lang="en-US" dirty="0">
                <a:latin typeface="Lucida Sans Unicode" panose="020B0602030504020204" pitchFamily="34" charset="0"/>
                <a:cs typeface="Lucida Sans Unicode" panose="020B0602030504020204" pitchFamily="34" charset="0"/>
                <a:sym typeface="Symbol" panose="05050102010706020507" pitchFamily="18" charset="2"/>
              </a:rPr>
              <a:t>⊢</a:t>
            </a:r>
            <a:r>
              <a:rPr lang="en-US" dirty="0"/>
              <a:t> </a:t>
            </a:r>
            <a:r>
              <a:rPr lang="en-US" dirty="0">
                <a:sym typeface="Symbol" panose="05050102010706020507" pitchFamily="18" charset="2"/>
              </a:rPr>
              <a:t></a:t>
            </a:r>
            <a:r>
              <a:rPr lang="en-US" i="1" dirty="0"/>
              <a:t>P</a:t>
            </a:r>
            <a:r>
              <a:rPr lang="en-US" dirty="0"/>
              <a:t>(</a:t>
            </a:r>
            <a:r>
              <a:rPr lang="en-US" i="1" dirty="0"/>
              <a:t>a</a:t>
            </a:r>
            <a:r>
              <a:rPr lang="en-US" dirty="0"/>
              <a:t>)</a:t>
            </a:r>
            <a:endParaRPr lang="cs-CZ" dirty="0"/>
          </a:p>
          <a:p>
            <a:pPr hangingPunct="0"/>
            <a:r>
              <a:rPr lang="en-US" dirty="0"/>
              <a:t>Necessarily,</a:t>
            </a:r>
            <a:r>
              <a:rPr lang="en-US" i="1" dirty="0"/>
              <a:t> </a:t>
            </a:r>
            <a:r>
              <a:rPr lang="en-US" dirty="0"/>
              <a:t>{[</a:t>
            </a:r>
            <a:r>
              <a:rPr lang="en-US" i="1" dirty="0" err="1"/>
              <a:t>M</a:t>
            </a:r>
            <a:r>
              <a:rPr lang="en-US" i="1" baseline="-25000" dirty="0" err="1"/>
              <a:t>p</a:t>
            </a:r>
            <a:r>
              <a:rPr lang="en-US" i="1" dirty="0" err="1"/>
              <a:t>P</a:t>
            </a:r>
            <a:r>
              <a:rPr lang="en-US" dirty="0"/>
              <a:t>]} </a:t>
            </a:r>
            <a:r>
              <a:rPr lang="en-US" dirty="0">
                <a:sym typeface="Symbol" panose="05050102010706020507" pitchFamily="18" charset="2"/>
              </a:rPr>
              <a:t></a:t>
            </a:r>
            <a:r>
              <a:rPr lang="en-US" dirty="0"/>
              <a:t> {</a:t>
            </a:r>
            <a:r>
              <a:rPr lang="en-US" i="1" dirty="0"/>
              <a:t>P</a:t>
            </a:r>
            <a:r>
              <a:rPr lang="en-US" dirty="0"/>
              <a:t>} = </a:t>
            </a:r>
            <a:r>
              <a:rPr lang="en-US" dirty="0">
                <a:sym typeface="Symbol" panose="05050102010706020507" pitchFamily="18" charset="2"/>
              </a:rPr>
              <a:t></a:t>
            </a:r>
            <a:r>
              <a:rPr lang="en-US" dirty="0"/>
              <a:t> </a:t>
            </a:r>
            <a:endParaRPr lang="cs-CZ" dirty="0"/>
          </a:p>
          <a:p>
            <a:pPr marL="457200" lvl="1" indent="0">
              <a:buNone/>
            </a:pPr>
            <a:r>
              <a:rPr lang="es-MX" dirty="0"/>
              <a:t>Necessarily, i.e. in all worlds and times, the intersection of the set of forged banknotes and banknotes is empty.</a:t>
            </a:r>
            <a:endParaRPr lang="cs-CZ" dirty="0"/>
          </a:p>
        </p:txBody>
      </p:sp>
      <p:sp>
        <p:nvSpPr>
          <p:cNvPr id="4" name="Zástupný symbol pro číslo snímku 3">
            <a:extLst>
              <a:ext uri="{FF2B5EF4-FFF2-40B4-BE49-F238E27FC236}">
                <a16:creationId xmlns:a16="http://schemas.microsoft.com/office/drawing/2014/main" id="{9FBB8BB2-4172-4E40-93AD-1E36CC922D78}"/>
              </a:ext>
            </a:extLst>
          </p:cNvPr>
          <p:cNvSpPr>
            <a:spLocks noGrp="1"/>
          </p:cNvSpPr>
          <p:nvPr>
            <p:ph type="sldNum" sz="quarter" idx="12"/>
          </p:nvPr>
        </p:nvSpPr>
        <p:spPr/>
        <p:txBody>
          <a:bodyPr/>
          <a:lstStyle/>
          <a:p>
            <a:fld id="{56891686-6FB8-4ABB-B148-7793B68052E3}" type="slidenum">
              <a:rPr lang="cs-CZ" smtClean="0"/>
              <a:t>6</a:t>
            </a:fld>
            <a:endParaRPr lang="cs-CZ"/>
          </a:p>
        </p:txBody>
      </p:sp>
    </p:spTree>
    <p:extLst>
      <p:ext uri="{BB962C8B-B14F-4D97-AF65-F5344CB8AC3E}">
        <p14:creationId xmlns:p14="http://schemas.microsoft.com/office/powerpoint/2010/main" val="903418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BCEA3D-8222-4A6A-9109-E717CA9A94F0}"/>
              </a:ext>
            </a:extLst>
          </p:cNvPr>
          <p:cNvSpPr>
            <a:spLocks noGrp="1"/>
          </p:cNvSpPr>
          <p:nvPr>
            <p:ph type="title"/>
          </p:nvPr>
        </p:nvSpPr>
        <p:spPr>
          <a:xfrm>
            <a:off x="838200" y="365125"/>
            <a:ext cx="10515600" cy="993775"/>
          </a:xfrm>
        </p:spPr>
        <p:txBody>
          <a:bodyPr/>
          <a:lstStyle/>
          <a:p>
            <a:r>
              <a:rPr lang="en-US" dirty="0"/>
              <a:t>Privation</a:t>
            </a:r>
            <a:endParaRPr lang="cs-CZ" dirty="0"/>
          </a:p>
        </p:txBody>
      </p:sp>
      <p:sp>
        <p:nvSpPr>
          <p:cNvPr id="3" name="Zástupný obsah 2">
            <a:extLst>
              <a:ext uri="{FF2B5EF4-FFF2-40B4-BE49-F238E27FC236}">
                <a16:creationId xmlns:a16="http://schemas.microsoft.com/office/drawing/2014/main" id="{5BC66561-C6BB-4E2A-A8B2-96D64032B715}"/>
              </a:ext>
            </a:extLst>
          </p:cNvPr>
          <p:cNvSpPr>
            <a:spLocks noGrp="1"/>
          </p:cNvSpPr>
          <p:nvPr>
            <p:ph idx="1"/>
          </p:nvPr>
        </p:nvSpPr>
        <p:spPr>
          <a:xfrm>
            <a:off x="838200" y="1447800"/>
            <a:ext cx="10515600" cy="4729163"/>
          </a:xfrm>
        </p:spPr>
        <p:txBody>
          <a:bodyPr>
            <a:normAutofit fontScale="77500" lnSpcReduction="20000"/>
          </a:bodyPr>
          <a:lstStyle/>
          <a:p>
            <a:r>
              <a:rPr lang="en-GB" i="1" dirty="0"/>
              <a:t>Forged</a:t>
            </a:r>
            <a:r>
              <a:rPr lang="en-GB" dirty="0"/>
              <a:t> is privative; hence a forged banknote is </a:t>
            </a:r>
            <a:r>
              <a:rPr lang="en-GB" i="1" dirty="0"/>
              <a:t>not</a:t>
            </a:r>
            <a:r>
              <a:rPr lang="en-GB" dirty="0"/>
              <a:t> a banknote that is forged, such that there would be two kinds of banknotes: those that are </a:t>
            </a:r>
            <a:r>
              <a:rPr lang="en-GB" i="1" dirty="0">
                <a:solidFill>
                  <a:srgbClr val="0070C0"/>
                </a:solidFill>
              </a:rPr>
              <a:t>genuine</a:t>
            </a:r>
            <a:r>
              <a:rPr lang="en-GB" dirty="0"/>
              <a:t> and those that are </a:t>
            </a:r>
            <a:r>
              <a:rPr lang="en-GB" i="1" dirty="0">
                <a:solidFill>
                  <a:srgbClr val="0070C0"/>
                </a:solidFill>
              </a:rPr>
              <a:t>forged</a:t>
            </a:r>
            <a:r>
              <a:rPr lang="en-GB" dirty="0"/>
              <a:t>. </a:t>
            </a:r>
          </a:p>
          <a:p>
            <a:r>
              <a:rPr lang="en-GB" dirty="0"/>
              <a:t>The </a:t>
            </a:r>
            <a:r>
              <a:rPr lang="en-GB" i="1" dirty="0">
                <a:effectLst>
                  <a:outerShdw blurRad="38100" dist="38100" dir="2700000" algn="tl">
                    <a:srgbClr val="000000">
                      <a:alpha val="43137"/>
                    </a:srgbClr>
                  </a:outerShdw>
                </a:effectLst>
              </a:rPr>
              <a:t>sum of four genuine banknotes and one forged banknote is four banknotes and not five</a:t>
            </a:r>
            <a:r>
              <a:rPr lang="en-GB" dirty="0"/>
              <a:t> (though five pieces of paper). </a:t>
            </a:r>
          </a:p>
          <a:p>
            <a:r>
              <a:rPr lang="en-GB" dirty="0"/>
              <a:t>This is also to say that </a:t>
            </a:r>
            <a:r>
              <a:rPr lang="en-GB" i="1" dirty="0">
                <a:solidFill>
                  <a:srgbClr val="0070C0"/>
                </a:solidFill>
              </a:rPr>
              <a:t>Genuine</a:t>
            </a:r>
            <a:r>
              <a:rPr lang="en-GB" dirty="0">
                <a:solidFill>
                  <a:srgbClr val="0070C0"/>
                </a:solidFill>
              </a:rPr>
              <a:t> is an idle modifier</a:t>
            </a:r>
            <a:r>
              <a:rPr lang="en-GB" dirty="0"/>
              <a:t>: </a:t>
            </a:r>
            <a:r>
              <a:rPr lang="en-GB" i="1" dirty="0"/>
              <a:t>a </a:t>
            </a:r>
            <a:r>
              <a:rPr lang="en-GB" dirty="0"/>
              <a:t>is a genuine </a:t>
            </a:r>
            <a:r>
              <a:rPr lang="en-GB" i="1" dirty="0"/>
              <a:t>F</a:t>
            </a:r>
            <a:r>
              <a:rPr lang="en-GB" dirty="0"/>
              <a:t> </a:t>
            </a:r>
            <a:r>
              <a:rPr lang="en-GB" dirty="0" err="1"/>
              <a:t>iff</a:t>
            </a:r>
            <a:r>
              <a:rPr lang="en-GB" dirty="0"/>
              <a:t> </a:t>
            </a:r>
            <a:r>
              <a:rPr lang="en-GB" i="1" dirty="0"/>
              <a:t>a </a:t>
            </a:r>
            <a:r>
              <a:rPr lang="en-GB" dirty="0"/>
              <a:t>is an </a:t>
            </a:r>
            <a:r>
              <a:rPr lang="en-GB" i="1" dirty="0"/>
              <a:t>F</a:t>
            </a:r>
            <a:r>
              <a:rPr lang="en-GB" dirty="0"/>
              <a:t>. </a:t>
            </a:r>
          </a:p>
          <a:p>
            <a:r>
              <a:rPr lang="en-GB" dirty="0"/>
              <a:t>{Genuine banknote} = {banknote}; {Forged banknote} </a:t>
            </a:r>
            <a:r>
              <a:rPr lang="en-GB" dirty="0">
                <a:sym typeface="Symbol" panose="05050102010706020507" pitchFamily="18" charset="2"/>
              </a:rPr>
              <a:t></a:t>
            </a:r>
            <a:r>
              <a:rPr lang="en-GB" dirty="0"/>
              <a:t> {banknote} </a:t>
            </a:r>
            <a:r>
              <a:rPr lang="en-GB" dirty="0">
                <a:sym typeface="Wingdings" panose="05000000000000000000" pitchFamily="2" charset="2"/>
              </a:rPr>
              <a:t> </a:t>
            </a:r>
            <a:br>
              <a:rPr lang="en-GB" dirty="0">
                <a:sym typeface="Wingdings" panose="05000000000000000000" pitchFamily="2" charset="2"/>
              </a:rPr>
            </a:br>
            <a:r>
              <a:rPr lang="en-GB" dirty="0">
                <a:sym typeface="Wingdings" panose="05000000000000000000" pitchFamily="2" charset="2"/>
              </a:rPr>
              <a:t>some forged banknotes are genuine banknotes – </a:t>
            </a:r>
            <a:r>
              <a:rPr lang="en-GB" i="1" dirty="0">
                <a:effectLst>
                  <a:outerShdw blurRad="38100" dist="38100" dir="2700000" algn="tl">
                    <a:srgbClr val="000000">
                      <a:alpha val="43137"/>
                    </a:srgbClr>
                  </a:outerShdw>
                </a:effectLst>
                <a:sym typeface="Wingdings" panose="05000000000000000000" pitchFamily="2" charset="2"/>
              </a:rPr>
              <a:t>contradiction</a:t>
            </a:r>
            <a:r>
              <a:rPr lang="en-GB" dirty="0">
                <a:sym typeface="Wingdings" panose="05000000000000000000" pitchFamily="2" charset="2"/>
              </a:rPr>
              <a:t>!</a:t>
            </a:r>
            <a:endParaRPr lang="en-GB" dirty="0"/>
          </a:p>
          <a:p>
            <a:r>
              <a:rPr lang="en-GB" dirty="0"/>
              <a:t>This is not to say that the same material object may not be genuine in one respect and fail to be genuine in another. </a:t>
            </a:r>
          </a:p>
          <a:p>
            <a:r>
              <a:rPr lang="en-GB" dirty="0"/>
              <a:t>For instance, an artefact being passed off as a paper banknote may fail to be a banknote (being a forged banknote), while being indeed made of paper (rather than polymer, say), thereby being a paper artefact. (“The banknote is fake, the paper is real”).</a:t>
            </a:r>
            <a:r>
              <a:rPr lang="cs-CZ" dirty="0">
                <a:effectLst/>
              </a:rPr>
              <a:t> </a:t>
            </a:r>
            <a:endParaRPr lang="en-US" dirty="0">
              <a:effectLst/>
            </a:endParaRPr>
          </a:p>
          <a:p>
            <a:r>
              <a:rPr lang="en-GB" dirty="0"/>
              <a:t>In colloquial speech we may ask, “Is this a genuine banknote or a </a:t>
            </a:r>
            <a:r>
              <a:rPr lang="en-GB" i="1" dirty="0"/>
              <a:t>Monopoly</a:t>
            </a:r>
            <a:r>
              <a:rPr lang="en-GB" dirty="0"/>
              <a:t> banknote?”, where it would be sufficient to ask, “Is this a banknote or a </a:t>
            </a:r>
            <a:r>
              <a:rPr lang="en-GB" i="1" dirty="0"/>
              <a:t>Monopoly </a:t>
            </a:r>
            <a:r>
              <a:rPr lang="en-GB" dirty="0"/>
              <a:t>banknote?”, </a:t>
            </a:r>
            <a:r>
              <a:rPr lang="en-GB" i="1" dirty="0"/>
              <a:t>Monopoly</a:t>
            </a:r>
            <a:r>
              <a:rPr lang="en-GB" dirty="0"/>
              <a:t> having the effect of a privative modifier not unlike </a:t>
            </a:r>
            <a:r>
              <a:rPr lang="en-GB" i="1" dirty="0"/>
              <a:t>toy</a:t>
            </a:r>
            <a:r>
              <a:rPr lang="en-GB" dirty="0"/>
              <a:t> in </a:t>
            </a:r>
            <a:r>
              <a:rPr lang="en-GB" i="1" dirty="0"/>
              <a:t>being a toy gun</a:t>
            </a:r>
            <a:r>
              <a:rPr lang="en-GB" dirty="0"/>
              <a:t>.</a:t>
            </a:r>
            <a:endParaRPr lang="cs-CZ" dirty="0"/>
          </a:p>
        </p:txBody>
      </p:sp>
      <p:sp>
        <p:nvSpPr>
          <p:cNvPr id="4" name="Zástupný symbol pro číslo snímku 3">
            <a:extLst>
              <a:ext uri="{FF2B5EF4-FFF2-40B4-BE49-F238E27FC236}">
                <a16:creationId xmlns:a16="http://schemas.microsoft.com/office/drawing/2014/main" id="{32409EC2-6EC8-4D41-99F2-BC90B672F176}"/>
              </a:ext>
            </a:extLst>
          </p:cNvPr>
          <p:cNvSpPr>
            <a:spLocks noGrp="1"/>
          </p:cNvSpPr>
          <p:nvPr>
            <p:ph type="sldNum" sz="quarter" idx="12"/>
          </p:nvPr>
        </p:nvSpPr>
        <p:spPr/>
        <p:txBody>
          <a:bodyPr/>
          <a:lstStyle/>
          <a:p>
            <a:fld id="{56891686-6FB8-4ABB-B148-7793B68052E3}" type="slidenum">
              <a:rPr lang="cs-CZ" smtClean="0"/>
              <a:t>7</a:t>
            </a:fld>
            <a:endParaRPr lang="cs-CZ"/>
          </a:p>
        </p:txBody>
      </p:sp>
    </p:spTree>
    <p:extLst>
      <p:ext uri="{BB962C8B-B14F-4D97-AF65-F5344CB8AC3E}">
        <p14:creationId xmlns:p14="http://schemas.microsoft.com/office/powerpoint/2010/main" val="437491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815325-EF98-44F6-A400-947A06033A2F}"/>
              </a:ext>
            </a:extLst>
          </p:cNvPr>
          <p:cNvSpPr>
            <a:spLocks noGrp="1"/>
          </p:cNvSpPr>
          <p:nvPr>
            <p:ph type="title"/>
          </p:nvPr>
        </p:nvSpPr>
        <p:spPr>
          <a:xfrm>
            <a:off x="838200" y="365125"/>
            <a:ext cx="10515600" cy="841375"/>
          </a:xfrm>
        </p:spPr>
        <p:txBody>
          <a:bodyPr/>
          <a:lstStyle/>
          <a:p>
            <a:r>
              <a:rPr lang="en-US" dirty="0"/>
              <a:t>With respect to a property …</a:t>
            </a:r>
            <a:endParaRPr lang="cs-CZ" dirty="0"/>
          </a:p>
        </p:txBody>
      </p:sp>
      <p:sp>
        <p:nvSpPr>
          <p:cNvPr id="3" name="Zástupný obsah 2">
            <a:extLst>
              <a:ext uri="{FF2B5EF4-FFF2-40B4-BE49-F238E27FC236}">
                <a16:creationId xmlns:a16="http://schemas.microsoft.com/office/drawing/2014/main" id="{63D510FD-C7E9-41A5-B688-5FD8C0918575}"/>
              </a:ext>
            </a:extLst>
          </p:cNvPr>
          <p:cNvSpPr>
            <a:spLocks noGrp="1"/>
          </p:cNvSpPr>
          <p:nvPr>
            <p:ph idx="1"/>
          </p:nvPr>
        </p:nvSpPr>
        <p:spPr>
          <a:xfrm>
            <a:off x="838200" y="1549400"/>
            <a:ext cx="10515600" cy="4627563"/>
          </a:xfrm>
        </p:spPr>
        <p:txBody>
          <a:bodyPr/>
          <a:lstStyle/>
          <a:p>
            <a:r>
              <a:rPr lang="en-GB" dirty="0"/>
              <a:t>Modifiers are intersective, </a:t>
            </a:r>
            <a:r>
              <a:rPr lang="en-GB" dirty="0" err="1"/>
              <a:t>subsective</a:t>
            </a:r>
            <a:r>
              <a:rPr lang="en-GB" dirty="0"/>
              <a:t> and privative </a:t>
            </a:r>
            <a:r>
              <a:rPr lang="en-GB" i="1" dirty="0"/>
              <a:t>with respect to a property P. </a:t>
            </a:r>
          </a:p>
          <a:p>
            <a:r>
              <a:rPr lang="en-GB" dirty="0"/>
              <a:t>One and the same modifier can be intersective with respect to a property </a:t>
            </a:r>
            <a:r>
              <a:rPr lang="en-GB" i="1" dirty="0"/>
              <a:t>P </a:t>
            </a:r>
            <a:r>
              <a:rPr lang="en-GB" dirty="0"/>
              <a:t>and privative with respect to another property </a:t>
            </a:r>
            <a:r>
              <a:rPr lang="en-GB" i="1" dirty="0"/>
              <a:t>Q. </a:t>
            </a:r>
          </a:p>
          <a:p>
            <a:r>
              <a:rPr lang="en-GB" dirty="0"/>
              <a:t>For instance, a </a:t>
            </a:r>
            <a:r>
              <a:rPr lang="en-GB" dirty="0">
                <a:solidFill>
                  <a:srgbClr val="0070C0"/>
                </a:solidFill>
              </a:rPr>
              <a:t>stone bridge</a:t>
            </a:r>
            <a:r>
              <a:rPr lang="en-GB" dirty="0"/>
              <a:t> is stony and is a bridge, but a </a:t>
            </a:r>
            <a:r>
              <a:rPr lang="en-GB" dirty="0">
                <a:solidFill>
                  <a:srgbClr val="0070C0"/>
                </a:solidFill>
              </a:rPr>
              <a:t>stone lion</a:t>
            </a:r>
            <a:r>
              <a:rPr lang="en-GB" dirty="0"/>
              <a:t> is not a lion.</a:t>
            </a:r>
          </a:p>
          <a:p>
            <a:r>
              <a:rPr lang="en-GB" dirty="0"/>
              <a:t>We leave aside the question whether there are modifiers privative with respect to </a:t>
            </a:r>
            <a:r>
              <a:rPr lang="en-GB" i="1" dirty="0"/>
              <a:t>any </a:t>
            </a:r>
            <a:r>
              <a:rPr lang="en-GB" dirty="0"/>
              <a:t>property. </a:t>
            </a:r>
          </a:p>
          <a:p>
            <a:pPr lvl="1"/>
            <a:r>
              <a:rPr lang="en-GB" dirty="0"/>
              <a:t>Most probably, not; modifiers like </a:t>
            </a:r>
            <a:r>
              <a:rPr lang="en-GB" i="1" dirty="0"/>
              <a:t>faked</a:t>
            </a:r>
            <a:r>
              <a:rPr lang="en-GB" dirty="0"/>
              <a:t>, </a:t>
            </a:r>
            <a:r>
              <a:rPr lang="en-GB" i="1" dirty="0"/>
              <a:t>forged</a:t>
            </a:r>
            <a:r>
              <a:rPr lang="en-GB" dirty="0"/>
              <a:t>, </a:t>
            </a:r>
            <a:r>
              <a:rPr lang="en-GB" i="1" dirty="0"/>
              <a:t>false</a:t>
            </a:r>
            <a:r>
              <a:rPr lang="en-GB" dirty="0"/>
              <a:t> might appear to be privative with respect to any property. Yet, a fake banknote is fake as a banknote but it is a genuine piece of plastic or paper or whatever it is made of </a:t>
            </a:r>
            <a:endParaRPr lang="cs-CZ" dirty="0"/>
          </a:p>
        </p:txBody>
      </p:sp>
      <p:sp>
        <p:nvSpPr>
          <p:cNvPr id="4" name="Zástupný symbol pro číslo snímku 3">
            <a:extLst>
              <a:ext uri="{FF2B5EF4-FFF2-40B4-BE49-F238E27FC236}">
                <a16:creationId xmlns:a16="http://schemas.microsoft.com/office/drawing/2014/main" id="{0E6D5293-B160-47B7-BEFD-21D1D4C6C846}"/>
              </a:ext>
            </a:extLst>
          </p:cNvPr>
          <p:cNvSpPr>
            <a:spLocks noGrp="1"/>
          </p:cNvSpPr>
          <p:nvPr>
            <p:ph type="sldNum" sz="quarter" idx="12"/>
          </p:nvPr>
        </p:nvSpPr>
        <p:spPr/>
        <p:txBody>
          <a:bodyPr/>
          <a:lstStyle/>
          <a:p>
            <a:fld id="{56891686-6FB8-4ABB-B148-7793B68052E3}" type="slidenum">
              <a:rPr lang="cs-CZ" smtClean="0"/>
              <a:t>8</a:t>
            </a:fld>
            <a:endParaRPr lang="cs-CZ"/>
          </a:p>
        </p:txBody>
      </p:sp>
    </p:spTree>
    <p:extLst>
      <p:ext uri="{BB962C8B-B14F-4D97-AF65-F5344CB8AC3E}">
        <p14:creationId xmlns:p14="http://schemas.microsoft.com/office/powerpoint/2010/main" val="3272881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9F0749-55D7-4D4E-8BC0-3EC9F81C3C50}"/>
              </a:ext>
            </a:extLst>
          </p:cNvPr>
          <p:cNvSpPr>
            <a:spLocks noGrp="1"/>
          </p:cNvSpPr>
          <p:nvPr>
            <p:ph type="title"/>
          </p:nvPr>
        </p:nvSpPr>
        <p:spPr>
          <a:xfrm>
            <a:off x="838200" y="365125"/>
            <a:ext cx="10515600" cy="854075"/>
          </a:xfrm>
        </p:spPr>
        <p:txBody>
          <a:bodyPr>
            <a:normAutofit fontScale="90000"/>
          </a:bodyPr>
          <a:lstStyle/>
          <a:p>
            <a:r>
              <a:rPr lang="en-US" dirty="0"/>
              <a:t>The rules of left- and right-</a:t>
            </a:r>
            <a:r>
              <a:rPr lang="en-US" dirty="0" err="1"/>
              <a:t>subsectivity</a:t>
            </a:r>
            <a:r>
              <a:rPr lang="en-US" dirty="0"/>
              <a:t> (our goal)</a:t>
            </a:r>
            <a:endParaRPr lang="cs-CZ" dirty="0"/>
          </a:p>
        </p:txBody>
      </p:sp>
      <p:sp>
        <p:nvSpPr>
          <p:cNvPr id="3" name="Zástupný obsah 2">
            <a:extLst>
              <a:ext uri="{FF2B5EF4-FFF2-40B4-BE49-F238E27FC236}">
                <a16:creationId xmlns:a16="http://schemas.microsoft.com/office/drawing/2014/main" id="{E74D0AD7-05AB-4465-BF67-F186AB6BBF70}"/>
              </a:ext>
            </a:extLst>
          </p:cNvPr>
          <p:cNvSpPr>
            <a:spLocks noGrp="1"/>
          </p:cNvSpPr>
          <p:nvPr>
            <p:ph idx="1"/>
          </p:nvPr>
        </p:nvSpPr>
        <p:spPr>
          <a:xfrm>
            <a:off x="838200" y="1447800"/>
            <a:ext cx="10515600" cy="4729163"/>
          </a:xfrm>
        </p:spPr>
        <p:txBody>
          <a:bodyPr>
            <a:normAutofit fontScale="92500" lnSpcReduction="20000"/>
          </a:bodyPr>
          <a:lstStyle/>
          <a:p>
            <a:r>
              <a:rPr lang="en-US" dirty="0">
                <a:solidFill>
                  <a:schemeClr val="accent6">
                    <a:lumMod val="75000"/>
                  </a:schemeClr>
                </a:solidFill>
                <a:effectLst>
                  <a:outerShdw blurRad="38100" dist="38100" dir="2700000" algn="tl">
                    <a:srgbClr val="000000">
                      <a:alpha val="43137"/>
                    </a:srgbClr>
                  </a:outerShdw>
                </a:effectLst>
              </a:rPr>
              <a:t>Left </a:t>
            </a:r>
            <a:r>
              <a:rPr lang="en-US" dirty="0" err="1">
                <a:solidFill>
                  <a:schemeClr val="accent6">
                    <a:lumMod val="75000"/>
                  </a:schemeClr>
                </a:solidFill>
                <a:effectLst>
                  <a:outerShdw blurRad="38100" dist="38100" dir="2700000" algn="tl">
                    <a:srgbClr val="000000">
                      <a:alpha val="43137"/>
                    </a:srgbClr>
                  </a:outerShdw>
                </a:effectLst>
              </a:rPr>
              <a:t>subsectivity</a:t>
            </a:r>
            <a:r>
              <a:rPr lang="en-US" dirty="0"/>
              <a:t>	[</a:t>
            </a:r>
            <a:r>
              <a:rPr lang="en-US" i="1" dirty="0"/>
              <a:t>M P</a:t>
            </a:r>
            <a:r>
              <a:rPr lang="en-US" dirty="0"/>
              <a:t>](</a:t>
            </a:r>
            <a:r>
              <a:rPr lang="en-US" i="1" dirty="0"/>
              <a:t>a</a:t>
            </a:r>
            <a:r>
              <a:rPr lang="en-US" dirty="0"/>
              <a:t>) </a:t>
            </a:r>
            <a:r>
              <a:rPr lang="en-US" dirty="0">
                <a:latin typeface="Lucida Sans Unicode" panose="020B0602030504020204" pitchFamily="34" charset="0"/>
                <a:cs typeface="Lucida Sans Unicode" panose="020B0602030504020204" pitchFamily="34" charset="0"/>
              </a:rPr>
              <a:t>⊢ </a:t>
            </a:r>
            <a:r>
              <a:rPr lang="en-US" i="1" dirty="0">
                <a:cs typeface="Lucida Sans Unicode" panose="020B0602030504020204" pitchFamily="34" charset="0"/>
              </a:rPr>
              <a:t>M</a:t>
            </a:r>
            <a:r>
              <a:rPr lang="en-US" dirty="0">
                <a:cs typeface="Lucida Sans Unicode" panose="020B0602030504020204" pitchFamily="34" charset="0"/>
              </a:rPr>
              <a:t>*(</a:t>
            </a:r>
            <a:r>
              <a:rPr lang="en-US" i="1" dirty="0">
                <a:cs typeface="Lucida Sans Unicode" panose="020B0602030504020204" pitchFamily="34" charset="0"/>
              </a:rPr>
              <a:t>a</a:t>
            </a:r>
            <a:r>
              <a:rPr lang="en-US" dirty="0">
                <a:cs typeface="Lucida Sans Unicode" panose="020B0602030504020204" pitchFamily="34" charset="0"/>
              </a:rPr>
              <a:t>) for all kinds of modifiers, where </a:t>
            </a:r>
            <a:r>
              <a:rPr lang="en-US" i="1" dirty="0">
                <a:cs typeface="Lucida Sans Unicode" panose="020B0602030504020204" pitchFamily="34" charset="0"/>
              </a:rPr>
              <a:t>M* </a:t>
            </a:r>
            <a:r>
              <a:rPr lang="en-US" dirty="0">
                <a:cs typeface="Lucida Sans Unicode" panose="020B0602030504020204" pitchFamily="34" charset="0"/>
              </a:rPr>
              <a:t>is the property of being an “</a:t>
            </a:r>
            <a:r>
              <a:rPr lang="en-US" i="1" dirty="0">
                <a:cs typeface="Lucida Sans Unicode" panose="020B0602030504020204" pitchFamily="34" charset="0"/>
              </a:rPr>
              <a:t>M something</a:t>
            </a:r>
            <a:r>
              <a:rPr lang="en-US" dirty="0">
                <a:cs typeface="Lucida Sans Unicode" panose="020B0602030504020204" pitchFamily="34" charset="0"/>
              </a:rPr>
              <a:t>”</a:t>
            </a:r>
          </a:p>
          <a:p>
            <a:pPr marL="457200" lvl="1" indent="0">
              <a:buNone/>
            </a:pPr>
            <a:r>
              <a:rPr lang="en-US" dirty="0">
                <a:cs typeface="Lucida Sans Unicode" panose="020B0602030504020204" pitchFamily="34" charset="0"/>
              </a:rPr>
              <a:t>Or, in TIL notation</a:t>
            </a:r>
          </a:p>
          <a:p>
            <a:pPr marL="0" indent="0" algn="ctr">
              <a:buNone/>
            </a:pPr>
            <a:r>
              <a:rPr lang="en-US" dirty="0">
                <a:solidFill>
                  <a:srgbClr val="0070C0"/>
                </a:solidFill>
              </a:rPr>
              <a:t>[[</a:t>
            </a:r>
            <a:r>
              <a:rPr lang="en-US" i="1" dirty="0">
                <a:solidFill>
                  <a:srgbClr val="0070C0"/>
                </a:solidFill>
              </a:rPr>
              <a:t>M P</a:t>
            </a:r>
            <a:r>
              <a:rPr lang="en-US" dirty="0">
                <a:solidFill>
                  <a:srgbClr val="0070C0"/>
                </a:solidFill>
              </a:rPr>
              <a:t>]</a:t>
            </a:r>
            <a:r>
              <a:rPr lang="en-US" i="1" baseline="-25000" dirty="0" err="1">
                <a:solidFill>
                  <a:srgbClr val="0070C0"/>
                </a:solidFill>
              </a:rPr>
              <a:t>wt</a:t>
            </a:r>
            <a:r>
              <a:rPr lang="en-US" i="1" dirty="0">
                <a:solidFill>
                  <a:srgbClr val="0070C0"/>
                </a:solidFill>
              </a:rPr>
              <a:t> a</a:t>
            </a:r>
            <a:r>
              <a:rPr lang="en-US" dirty="0">
                <a:solidFill>
                  <a:srgbClr val="0070C0"/>
                </a:solidFill>
              </a:rPr>
              <a:t>] </a:t>
            </a:r>
            <a:r>
              <a:rPr lang="en-US" dirty="0">
                <a:solidFill>
                  <a:srgbClr val="0070C0"/>
                </a:solidFill>
                <a:latin typeface="Lucida Sans Unicode" panose="020B0602030504020204" pitchFamily="34" charset="0"/>
                <a:cs typeface="Lucida Sans Unicode" panose="020B0602030504020204" pitchFamily="34" charset="0"/>
              </a:rPr>
              <a:t>⊢ [</a:t>
            </a:r>
            <a:r>
              <a:rPr lang="en-US" i="1" dirty="0">
                <a:solidFill>
                  <a:srgbClr val="0070C0"/>
                </a:solidFill>
                <a:cs typeface="Lucida Sans Unicode" panose="020B0602030504020204" pitchFamily="34" charset="0"/>
              </a:rPr>
              <a:t>M</a:t>
            </a:r>
            <a:r>
              <a:rPr lang="en-US" dirty="0">
                <a:solidFill>
                  <a:srgbClr val="0070C0"/>
                </a:solidFill>
                <a:cs typeface="Lucida Sans Unicode" panose="020B0602030504020204" pitchFamily="34" charset="0"/>
              </a:rPr>
              <a:t>*</a:t>
            </a:r>
            <a:r>
              <a:rPr lang="en-US" i="1" baseline="-25000" dirty="0" err="1">
                <a:solidFill>
                  <a:srgbClr val="0070C0"/>
                </a:solidFill>
              </a:rPr>
              <a:t>wt</a:t>
            </a:r>
            <a:r>
              <a:rPr lang="en-US" dirty="0">
                <a:solidFill>
                  <a:srgbClr val="0070C0"/>
                </a:solidFill>
                <a:cs typeface="Lucida Sans Unicode" panose="020B0602030504020204" pitchFamily="34" charset="0"/>
              </a:rPr>
              <a:t> </a:t>
            </a:r>
            <a:r>
              <a:rPr lang="en-US" i="1" dirty="0">
                <a:solidFill>
                  <a:srgbClr val="0070C0"/>
                </a:solidFill>
                <a:cs typeface="Lucida Sans Unicode" panose="020B0602030504020204" pitchFamily="34" charset="0"/>
              </a:rPr>
              <a:t>a</a:t>
            </a:r>
            <a:r>
              <a:rPr lang="en-US" dirty="0">
                <a:solidFill>
                  <a:srgbClr val="0070C0"/>
                </a:solidFill>
                <a:cs typeface="Lucida Sans Unicode" panose="020B0602030504020204" pitchFamily="34" charset="0"/>
              </a:rPr>
              <a:t>]</a:t>
            </a:r>
          </a:p>
          <a:p>
            <a:r>
              <a:rPr lang="en-US" dirty="0">
                <a:solidFill>
                  <a:schemeClr val="accent6">
                    <a:lumMod val="75000"/>
                  </a:schemeClr>
                </a:solidFill>
                <a:effectLst>
                  <a:outerShdw blurRad="38100" dist="38100" dir="2700000" algn="tl">
                    <a:srgbClr val="000000">
                      <a:alpha val="43137"/>
                    </a:srgbClr>
                  </a:outerShdw>
                </a:effectLst>
              </a:rPr>
              <a:t>Right </a:t>
            </a:r>
            <a:r>
              <a:rPr lang="en-US" dirty="0" err="1">
                <a:solidFill>
                  <a:schemeClr val="accent6">
                    <a:lumMod val="75000"/>
                  </a:schemeClr>
                </a:solidFill>
                <a:effectLst>
                  <a:outerShdw blurRad="38100" dist="38100" dir="2700000" algn="tl">
                    <a:srgbClr val="000000">
                      <a:alpha val="43137"/>
                    </a:srgbClr>
                  </a:outerShdw>
                </a:effectLst>
              </a:rPr>
              <a:t>subsectivity</a:t>
            </a:r>
            <a:endParaRPr lang="en-US" dirty="0">
              <a:solidFill>
                <a:schemeClr val="accent6">
                  <a:lumMod val="75000"/>
                </a:schemeClr>
              </a:solidFill>
              <a:effectLst>
                <a:outerShdw blurRad="38100" dist="38100" dir="2700000" algn="tl">
                  <a:srgbClr val="000000">
                    <a:alpha val="43137"/>
                  </a:srgbClr>
                </a:outerShdw>
              </a:effectLst>
            </a:endParaRPr>
          </a:p>
          <a:p>
            <a:pPr marL="514350" indent="-514350">
              <a:buFont typeface="+mj-lt"/>
              <a:buAutoNum type="arabicPeriod"/>
            </a:pPr>
            <a:r>
              <a:rPr lang="en-US" dirty="0" err="1"/>
              <a:t>Subsective</a:t>
            </a:r>
            <a:r>
              <a:rPr lang="en-US" dirty="0"/>
              <a:t>, intersective	[</a:t>
            </a:r>
            <a:r>
              <a:rPr lang="en-US" i="1" dirty="0"/>
              <a:t>M P</a:t>
            </a:r>
            <a:r>
              <a:rPr lang="en-US" dirty="0"/>
              <a:t>](</a:t>
            </a:r>
            <a:r>
              <a:rPr lang="en-US" i="1" dirty="0"/>
              <a:t>a</a:t>
            </a:r>
            <a:r>
              <a:rPr lang="en-US" dirty="0"/>
              <a:t>) </a:t>
            </a:r>
            <a:r>
              <a:rPr lang="en-US" dirty="0">
                <a:latin typeface="Lucida Sans Unicode" panose="020B0602030504020204" pitchFamily="34" charset="0"/>
                <a:cs typeface="Lucida Sans Unicode" panose="020B0602030504020204" pitchFamily="34" charset="0"/>
              </a:rPr>
              <a:t>⊢</a:t>
            </a:r>
            <a:r>
              <a:rPr lang="en-US" i="1" dirty="0">
                <a:latin typeface="Lucida Sans Unicode" panose="020B0602030504020204" pitchFamily="34" charset="0"/>
                <a:cs typeface="Lucida Sans Unicode" panose="020B0602030504020204" pitchFamily="34" charset="0"/>
              </a:rPr>
              <a:t>P</a:t>
            </a:r>
            <a:r>
              <a:rPr lang="en-US" dirty="0">
                <a:cs typeface="Lucida Sans Unicode" panose="020B0602030504020204" pitchFamily="34" charset="0"/>
              </a:rPr>
              <a:t>(</a:t>
            </a:r>
            <a:r>
              <a:rPr lang="en-US" i="1" dirty="0">
                <a:cs typeface="Lucida Sans Unicode" panose="020B0602030504020204" pitchFamily="34" charset="0"/>
              </a:rPr>
              <a:t>a</a:t>
            </a:r>
            <a:r>
              <a:rPr lang="en-US" dirty="0">
                <a:cs typeface="Lucida Sans Unicode" panose="020B0602030504020204" pitchFamily="34" charset="0"/>
              </a:rPr>
              <a:t>)</a:t>
            </a:r>
          </a:p>
          <a:p>
            <a:pPr marL="457200" lvl="1" indent="0">
              <a:buNone/>
            </a:pPr>
            <a:r>
              <a:rPr lang="en-US" dirty="0">
                <a:cs typeface="Lucida Sans Unicode" panose="020B0602030504020204" pitchFamily="34" charset="0"/>
              </a:rPr>
              <a:t> in TIL notation</a:t>
            </a:r>
          </a:p>
          <a:p>
            <a:pPr marL="0" indent="0" algn="ctr">
              <a:buNone/>
            </a:pPr>
            <a:r>
              <a:rPr lang="en-US" dirty="0">
                <a:solidFill>
                  <a:srgbClr val="0070C0"/>
                </a:solidFill>
              </a:rPr>
              <a:t>[[</a:t>
            </a:r>
            <a:r>
              <a:rPr lang="en-US" i="1" dirty="0">
                <a:solidFill>
                  <a:srgbClr val="0070C0"/>
                </a:solidFill>
              </a:rPr>
              <a:t>M P</a:t>
            </a:r>
            <a:r>
              <a:rPr lang="en-US" dirty="0">
                <a:solidFill>
                  <a:srgbClr val="0070C0"/>
                </a:solidFill>
              </a:rPr>
              <a:t>]</a:t>
            </a:r>
            <a:r>
              <a:rPr lang="en-US" i="1" baseline="-25000" dirty="0" err="1">
                <a:solidFill>
                  <a:srgbClr val="0070C0"/>
                </a:solidFill>
              </a:rPr>
              <a:t>wt</a:t>
            </a:r>
            <a:r>
              <a:rPr lang="en-US" i="1" dirty="0">
                <a:solidFill>
                  <a:srgbClr val="0070C0"/>
                </a:solidFill>
              </a:rPr>
              <a:t> a</a:t>
            </a:r>
            <a:r>
              <a:rPr lang="en-US" dirty="0">
                <a:solidFill>
                  <a:srgbClr val="0070C0"/>
                </a:solidFill>
              </a:rPr>
              <a:t>] </a:t>
            </a:r>
            <a:r>
              <a:rPr lang="en-US" dirty="0">
                <a:solidFill>
                  <a:srgbClr val="0070C0"/>
                </a:solidFill>
                <a:latin typeface="Lucida Sans Unicode" panose="020B0602030504020204" pitchFamily="34" charset="0"/>
                <a:cs typeface="Lucida Sans Unicode" panose="020B0602030504020204" pitchFamily="34" charset="0"/>
              </a:rPr>
              <a:t>⊢ [</a:t>
            </a:r>
            <a:r>
              <a:rPr lang="en-US" i="1" dirty="0" err="1">
                <a:solidFill>
                  <a:srgbClr val="0070C0"/>
                </a:solidFill>
                <a:cs typeface="Lucida Sans Unicode" panose="020B0602030504020204" pitchFamily="34" charset="0"/>
              </a:rPr>
              <a:t>P</a:t>
            </a:r>
            <a:r>
              <a:rPr lang="en-US" i="1" baseline="-25000" dirty="0" err="1">
                <a:solidFill>
                  <a:srgbClr val="0070C0"/>
                </a:solidFill>
              </a:rPr>
              <a:t>wt</a:t>
            </a:r>
            <a:r>
              <a:rPr lang="en-US" dirty="0">
                <a:solidFill>
                  <a:srgbClr val="0070C0"/>
                </a:solidFill>
                <a:cs typeface="Lucida Sans Unicode" panose="020B0602030504020204" pitchFamily="34" charset="0"/>
              </a:rPr>
              <a:t> </a:t>
            </a:r>
            <a:r>
              <a:rPr lang="en-US" i="1" dirty="0">
                <a:solidFill>
                  <a:srgbClr val="0070C0"/>
                </a:solidFill>
                <a:cs typeface="Lucida Sans Unicode" panose="020B0602030504020204" pitchFamily="34" charset="0"/>
              </a:rPr>
              <a:t>a</a:t>
            </a:r>
            <a:r>
              <a:rPr lang="en-US" dirty="0">
                <a:solidFill>
                  <a:srgbClr val="0070C0"/>
                </a:solidFill>
                <a:cs typeface="Lucida Sans Unicode" panose="020B0602030504020204" pitchFamily="34" charset="0"/>
              </a:rPr>
              <a:t>]</a:t>
            </a:r>
          </a:p>
          <a:p>
            <a:pPr marL="514350" indent="-514350">
              <a:buFont typeface="+mj-lt"/>
              <a:buAutoNum type="arabicPeriod" startAt="2"/>
            </a:pPr>
            <a:r>
              <a:rPr lang="en-US" dirty="0"/>
              <a:t>Privative	[</a:t>
            </a:r>
            <a:r>
              <a:rPr lang="en-US" i="1" dirty="0"/>
              <a:t>M P</a:t>
            </a:r>
            <a:r>
              <a:rPr lang="en-US" dirty="0"/>
              <a:t>](</a:t>
            </a:r>
            <a:r>
              <a:rPr lang="en-US" i="1" dirty="0"/>
              <a:t>a</a:t>
            </a:r>
            <a:r>
              <a:rPr lang="en-US" dirty="0"/>
              <a:t>) </a:t>
            </a:r>
            <a:r>
              <a:rPr lang="en-US" dirty="0">
                <a:latin typeface="Lucida Sans Unicode" panose="020B0602030504020204" pitchFamily="34" charset="0"/>
                <a:cs typeface="Lucida Sans Unicode" panose="020B0602030504020204" pitchFamily="34" charset="0"/>
              </a:rPr>
              <a:t>⊢</a:t>
            </a:r>
            <a:r>
              <a:rPr lang="en-US" i="1" dirty="0">
                <a:latin typeface="Lucida Sans Unicode" panose="020B0602030504020204" pitchFamily="34" charset="0"/>
                <a:cs typeface="Lucida Sans Unicode" panose="020B0602030504020204" pitchFamily="34" charset="0"/>
              </a:rPr>
              <a:t>non-P</a:t>
            </a:r>
            <a:r>
              <a:rPr lang="en-US" dirty="0">
                <a:cs typeface="Lucida Sans Unicode" panose="020B0602030504020204" pitchFamily="34" charset="0"/>
              </a:rPr>
              <a:t>(</a:t>
            </a:r>
            <a:r>
              <a:rPr lang="en-US" i="1" dirty="0">
                <a:cs typeface="Lucida Sans Unicode" panose="020B0602030504020204" pitchFamily="34" charset="0"/>
              </a:rPr>
              <a:t>a</a:t>
            </a:r>
            <a:r>
              <a:rPr lang="en-US" dirty="0">
                <a:cs typeface="Lucida Sans Unicode" panose="020B0602030504020204" pitchFamily="34" charset="0"/>
              </a:rPr>
              <a:t>)</a:t>
            </a:r>
            <a:endParaRPr lang="cs-CZ" dirty="0">
              <a:cs typeface="Lucida Sans Unicode" panose="020B0602030504020204" pitchFamily="34" charset="0"/>
            </a:endParaRPr>
          </a:p>
          <a:p>
            <a:pPr marL="0" indent="0">
              <a:buNone/>
            </a:pPr>
            <a:r>
              <a:rPr lang="cs-CZ" dirty="0">
                <a:cs typeface="Lucida Sans Unicode" panose="020B0602030504020204" pitchFamily="34" charset="0"/>
              </a:rPr>
              <a:t>	</a:t>
            </a:r>
            <a:r>
              <a:rPr lang="cs-CZ" dirty="0" err="1">
                <a:cs typeface="Lucida Sans Unicode" panose="020B0602030504020204" pitchFamily="34" charset="0"/>
              </a:rPr>
              <a:t>where</a:t>
            </a:r>
            <a:r>
              <a:rPr lang="cs-CZ" dirty="0">
                <a:cs typeface="Lucida Sans Unicode" panose="020B0602030504020204" pitchFamily="34" charset="0"/>
              </a:rPr>
              <a:t> </a:t>
            </a:r>
            <a:r>
              <a:rPr lang="cs-CZ" i="1" dirty="0">
                <a:cs typeface="Lucida Sans Unicode" panose="020B0602030504020204" pitchFamily="34" charset="0"/>
              </a:rPr>
              <a:t>non</a:t>
            </a:r>
            <a:r>
              <a:rPr lang="en-US" i="1" dirty="0">
                <a:cs typeface="Lucida Sans Unicode" panose="020B0602030504020204" pitchFamily="34" charset="0"/>
              </a:rPr>
              <a:t>-P </a:t>
            </a:r>
            <a:r>
              <a:rPr lang="en-US" dirty="0">
                <a:cs typeface="Lucida Sans Unicode" panose="020B0602030504020204" pitchFamily="34" charset="0"/>
              </a:rPr>
              <a:t>is a property</a:t>
            </a:r>
            <a:r>
              <a:rPr lang="en-US" i="1" dirty="0">
                <a:cs typeface="Lucida Sans Unicode" panose="020B0602030504020204" pitchFamily="34" charset="0"/>
              </a:rPr>
              <a:t> </a:t>
            </a:r>
            <a:r>
              <a:rPr lang="en-US" i="1" dirty="0">
                <a:effectLst>
                  <a:outerShdw blurRad="38100" dist="38100" dir="2700000" algn="tl">
                    <a:srgbClr val="000000">
                      <a:alpha val="43137"/>
                    </a:srgbClr>
                  </a:outerShdw>
                </a:effectLst>
                <a:cs typeface="Lucida Sans Unicode" panose="020B0602030504020204" pitchFamily="34" charset="0"/>
              </a:rPr>
              <a:t>contrary </a:t>
            </a:r>
            <a:r>
              <a:rPr lang="en-US" dirty="0">
                <a:cs typeface="Lucida Sans Unicode" panose="020B0602030504020204" pitchFamily="34" charset="0"/>
              </a:rPr>
              <a:t>to</a:t>
            </a:r>
            <a:r>
              <a:rPr lang="en-US" i="1" dirty="0">
                <a:cs typeface="Lucida Sans Unicode" panose="020B0602030504020204" pitchFamily="34" charset="0"/>
              </a:rPr>
              <a:t> P </a:t>
            </a:r>
            <a:r>
              <a:rPr lang="en-US" dirty="0">
                <a:cs typeface="Lucida Sans Unicode" panose="020B0602030504020204" pitchFamily="34" charset="0"/>
              </a:rPr>
              <a:t>rather than contradictory</a:t>
            </a:r>
          </a:p>
          <a:p>
            <a:pPr marL="457200" lvl="1" indent="0">
              <a:spcBef>
                <a:spcPts val="1800"/>
              </a:spcBef>
              <a:buNone/>
            </a:pPr>
            <a:r>
              <a:rPr lang="en-US" dirty="0">
                <a:cs typeface="Lucida Sans Unicode" panose="020B0602030504020204" pitchFamily="34" charset="0"/>
              </a:rPr>
              <a:t>in TIL notation</a:t>
            </a:r>
          </a:p>
          <a:p>
            <a:pPr marL="0" indent="0" algn="ctr">
              <a:buNone/>
            </a:pPr>
            <a:r>
              <a:rPr lang="en-US" dirty="0">
                <a:solidFill>
                  <a:srgbClr val="0070C0"/>
                </a:solidFill>
              </a:rPr>
              <a:t>[[</a:t>
            </a:r>
            <a:r>
              <a:rPr lang="en-US" i="1" dirty="0">
                <a:solidFill>
                  <a:srgbClr val="0070C0"/>
                </a:solidFill>
              </a:rPr>
              <a:t>M P</a:t>
            </a:r>
            <a:r>
              <a:rPr lang="en-US" dirty="0">
                <a:solidFill>
                  <a:srgbClr val="0070C0"/>
                </a:solidFill>
              </a:rPr>
              <a:t>]</a:t>
            </a:r>
            <a:r>
              <a:rPr lang="en-US" i="1" baseline="-25000" dirty="0" err="1">
                <a:solidFill>
                  <a:srgbClr val="0070C0"/>
                </a:solidFill>
              </a:rPr>
              <a:t>wt</a:t>
            </a:r>
            <a:r>
              <a:rPr lang="en-US" i="1" dirty="0">
                <a:solidFill>
                  <a:srgbClr val="0070C0"/>
                </a:solidFill>
              </a:rPr>
              <a:t> a</a:t>
            </a:r>
            <a:r>
              <a:rPr lang="en-US" dirty="0">
                <a:solidFill>
                  <a:srgbClr val="0070C0"/>
                </a:solidFill>
              </a:rPr>
              <a:t>] </a:t>
            </a:r>
            <a:r>
              <a:rPr lang="en-US" dirty="0">
                <a:solidFill>
                  <a:srgbClr val="0070C0"/>
                </a:solidFill>
                <a:latin typeface="Lucida Sans Unicode" panose="020B0602030504020204" pitchFamily="34" charset="0"/>
                <a:cs typeface="Lucida Sans Unicode" panose="020B0602030504020204" pitchFamily="34" charset="0"/>
              </a:rPr>
              <a:t>⊢ [</a:t>
            </a:r>
            <a:r>
              <a:rPr lang="en-US" i="1" dirty="0">
                <a:solidFill>
                  <a:srgbClr val="0070C0"/>
                </a:solidFill>
                <a:latin typeface="Lucida Sans Unicode" panose="020B0602030504020204" pitchFamily="34" charset="0"/>
                <a:cs typeface="Lucida Sans Unicode" panose="020B0602030504020204" pitchFamily="34" charset="0"/>
              </a:rPr>
              <a:t>non-</a:t>
            </a:r>
            <a:r>
              <a:rPr lang="en-US" i="1" dirty="0" err="1">
                <a:solidFill>
                  <a:srgbClr val="0070C0"/>
                </a:solidFill>
                <a:cs typeface="Lucida Sans Unicode" panose="020B0602030504020204" pitchFamily="34" charset="0"/>
              </a:rPr>
              <a:t>P</a:t>
            </a:r>
            <a:r>
              <a:rPr lang="en-US" i="1" baseline="-25000" dirty="0" err="1">
                <a:solidFill>
                  <a:srgbClr val="0070C0"/>
                </a:solidFill>
              </a:rPr>
              <a:t>wt</a:t>
            </a:r>
            <a:r>
              <a:rPr lang="en-US" dirty="0">
                <a:solidFill>
                  <a:srgbClr val="0070C0"/>
                </a:solidFill>
                <a:cs typeface="Lucida Sans Unicode" panose="020B0602030504020204" pitchFamily="34" charset="0"/>
              </a:rPr>
              <a:t> </a:t>
            </a:r>
            <a:r>
              <a:rPr lang="en-US" i="1" dirty="0">
                <a:solidFill>
                  <a:srgbClr val="0070C0"/>
                </a:solidFill>
                <a:cs typeface="Lucida Sans Unicode" panose="020B0602030504020204" pitchFamily="34" charset="0"/>
              </a:rPr>
              <a:t>a</a:t>
            </a:r>
            <a:r>
              <a:rPr lang="en-US" dirty="0">
                <a:solidFill>
                  <a:srgbClr val="0070C0"/>
                </a:solidFill>
                <a:cs typeface="Lucida Sans Unicode" panose="020B0602030504020204" pitchFamily="34" charset="0"/>
              </a:rPr>
              <a:t>]</a:t>
            </a:r>
          </a:p>
          <a:p>
            <a:pPr marL="0" indent="0" algn="ctr">
              <a:buNone/>
            </a:pPr>
            <a:endParaRPr lang="cs-CZ" dirty="0"/>
          </a:p>
        </p:txBody>
      </p:sp>
      <p:sp>
        <p:nvSpPr>
          <p:cNvPr id="4" name="Zástupný symbol pro číslo snímku 3">
            <a:extLst>
              <a:ext uri="{FF2B5EF4-FFF2-40B4-BE49-F238E27FC236}">
                <a16:creationId xmlns:a16="http://schemas.microsoft.com/office/drawing/2014/main" id="{D7EA8172-FD1A-4F5C-91AA-B46558365271}"/>
              </a:ext>
            </a:extLst>
          </p:cNvPr>
          <p:cNvSpPr>
            <a:spLocks noGrp="1"/>
          </p:cNvSpPr>
          <p:nvPr>
            <p:ph type="sldNum" sz="quarter" idx="12"/>
          </p:nvPr>
        </p:nvSpPr>
        <p:spPr/>
        <p:txBody>
          <a:bodyPr/>
          <a:lstStyle/>
          <a:p>
            <a:fld id="{56891686-6FB8-4ABB-B148-7793B68052E3}" type="slidenum">
              <a:rPr lang="cs-CZ" smtClean="0"/>
              <a:t>9</a:t>
            </a:fld>
            <a:endParaRPr lang="cs-CZ"/>
          </a:p>
        </p:txBody>
      </p:sp>
    </p:spTree>
    <p:extLst>
      <p:ext uri="{BB962C8B-B14F-4D97-AF65-F5344CB8AC3E}">
        <p14:creationId xmlns:p14="http://schemas.microsoft.com/office/powerpoint/2010/main" val="381557106"/>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425</TotalTime>
  <Words>2793</Words>
  <Application>Microsoft Office PowerPoint</Application>
  <PresentationFormat>Širokoúhlá obrazovka</PresentationFormat>
  <Paragraphs>267</Paragraphs>
  <Slides>30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30</vt:i4>
      </vt:variant>
    </vt:vector>
  </HeadingPairs>
  <TitlesOfParts>
    <vt:vector size="35" baseType="lpstr">
      <vt:lpstr>Arial</vt:lpstr>
      <vt:lpstr>Calibri</vt:lpstr>
      <vt:lpstr>Calibri Light</vt:lpstr>
      <vt:lpstr>Lucida Sans Unicode</vt:lpstr>
      <vt:lpstr>Motiv Office</vt:lpstr>
      <vt:lpstr>Lecture 10 Property modifiers  (Intensional Essentialism)</vt:lpstr>
      <vt:lpstr>Property modifiers</vt:lpstr>
      <vt:lpstr>Property modifiers  paradoxes ?</vt:lpstr>
      <vt:lpstr>Property modifiers</vt:lpstr>
      <vt:lpstr>Intersective modifiers</vt:lpstr>
      <vt:lpstr>Subsective &amp; privative modifiers</vt:lpstr>
      <vt:lpstr>Privation</vt:lpstr>
      <vt:lpstr>With respect to a property …</vt:lpstr>
      <vt:lpstr>The rules of left- and right-subsectivity (our goal)</vt:lpstr>
      <vt:lpstr>TIL analysis</vt:lpstr>
      <vt:lpstr>TIL analysis and proofs; left subsectivity</vt:lpstr>
      <vt:lpstr>TIL analysis and proofs; left subsectivity</vt:lpstr>
      <vt:lpstr>TIL analysis and proofs; left subsectivity</vt:lpstr>
      <vt:lpstr>TIL analysis and proofs; Left subsectivity</vt:lpstr>
      <vt:lpstr>Left subsectivity, objections</vt:lpstr>
      <vt:lpstr>Left subsectivity, objections</vt:lpstr>
      <vt:lpstr>Right subsectivity, subsective vs. privative</vt:lpstr>
      <vt:lpstr>subsective vs. privative, definition</vt:lpstr>
      <vt:lpstr>subsective vs. privative, definition</vt:lpstr>
      <vt:lpstr>subsective vs. privative, definition</vt:lpstr>
      <vt:lpstr>subsective vs. privative, definition</vt:lpstr>
      <vt:lpstr>subsective vs. privative, definition</vt:lpstr>
      <vt:lpstr>subsective vs. privative, definition</vt:lpstr>
      <vt:lpstr>Privative modification</vt:lpstr>
      <vt:lpstr>Privative modification</vt:lpstr>
      <vt:lpstr>Iterated privation Mp Mp F</vt:lpstr>
      <vt:lpstr>Iterated privation Mp Mp F</vt:lpstr>
      <vt:lpstr>Iterated privation</vt:lpstr>
      <vt:lpstr>Mp Mp F vs. F</vt:lpstr>
      <vt:lpstr>Mp Mp F vs. 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10 Property modifiers  (Intensional Essentialism)</dc:title>
  <dc:creator>Marie Duží</dc:creator>
  <cp:lastModifiedBy>Marie Duží</cp:lastModifiedBy>
  <cp:revision>42</cp:revision>
  <dcterms:created xsi:type="dcterms:W3CDTF">2019-04-29T09:14:04Z</dcterms:created>
  <dcterms:modified xsi:type="dcterms:W3CDTF">2019-04-30T10:58:29Z</dcterms:modified>
</cp:coreProperties>
</file>