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9"/>
  </p:notesMasterIdLst>
  <p:sldIdLst>
    <p:sldId id="256" r:id="rId2"/>
    <p:sldId id="272" r:id="rId3"/>
    <p:sldId id="282" r:id="rId4"/>
    <p:sldId id="303" r:id="rId5"/>
    <p:sldId id="283" r:id="rId6"/>
    <p:sldId id="284" r:id="rId7"/>
    <p:sldId id="285" r:id="rId8"/>
    <p:sldId id="286" r:id="rId9"/>
    <p:sldId id="304" r:id="rId10"/>
    <p:sldId id="264" r:id="rId11"/>
    <p:sldId id="287" r:id="rId12"/>
    <p:sldId id="288" r:id="rId13"/>
    <p:sldId id="291" r:id="rId14"/>
    <p:sldId id="289" r:id="rId15"/>
    <p:sldId id="290" r:id="rId16"/>
    <p:sldId id="292" r:id="rId17"/>
    <p:sldId id="274" r:id="rId18"/>
    <p:sldId id="293" r:id="rId19"/>
    <p:sldId id="294" r:id="rId20"/>
    <p:sldId id="295" r:id="rId21"/>
    <p:sldId id="296" r:id="rId22"/>
    <p:sldId id="297" r:id="rId23"/>
    <p:sldId id="298" r:id="rId24"/>
    <p:sldId id="299" r:id="rId25"/>
    <p:sldId id="300" r:id="rId26"/>
    <p:sldId id="301" r:id="rId27"/>
    <p:sldId id="305" r:id="rId28"/>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40"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3F9EA376-1038-4AE9-A6A6-7A113424B54E}" type="datetimeFigureOut">
              <a:rPr lang="cs-CZ"/>
              <a:pPr>
                <a:defRPr/>
              </a:pPr>
              <a:t>9. 4. 2017</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noProof="0"/>
              <a:t>Upravte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a:lvl1pPr>
          </a:lstStyle>
          <a:p>
            <a:pPr>
              <a:defRPr/>
            </a:pPr>
            <a:fld id="{C6CD16A2-350F-4A66-A27A-1769B2724608}"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cs-CZ"/>
              <a:t> </a:t>
            </a:r>
            <a:endParaRPr lang="cs-CZ" altLang="cs-CZ"/>
          </a:p>
        </p:txBody>
      </p:sp>
      <p:sp>
        <p:nvSpPr>
          <p:cNvPr id="13316"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651E37F-25C1-4188-B0CD-79DC6F8D2973}" type="slidenum">
              <a:rPr lang="cs-CZ" altLang="cs-CZ" smtClean="0"/>
              <a:pPr/>
              <a:t>9</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836127360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0242" name="Rectangle 2"/>
          <p:cNvSpPr>
            <a:spLocks noGrp="1" noChangeArrowheads="1"/>
          </p:cNvSpPr>
          <p:nvPr>
            <p:ph type="ctrTitle"/>
          </p:nvPr>
        </p:nvSpPr>
        <p:spPr>
          <a:xfrm>
            <a:off x="914400" y="1524000"/>
            <a:ext cx="7623175" cy="1752600"/>
          </a:xfrm>
        </p:spPr>
        <p:txBody>
          <a:bodyPr/>
          <a:lstStyle>
            <a:lvl1pPr>
              <a:defRPr sz="5000"/>
            </a:lvl1pPr>
          </a:lstStyle>
          <a:p>
            <a:pPr lvl="0"/>
            <a:r>
              <a:rPr lang="cs-CZ" altLang="en-US" noProof="0"/>
              <a:t>Klepnutím lze upravit styl předlohy nadpisů.</a:t>
            </a:r>
          </a:p>
        </p:txBody>
      </p:sp>
      <p:sp>
        <p:nvSpPr>
          <p:cNvPr id="10243"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pPr lvl="0"/>
            <a:r>
              <a:rPr lang="cs-CZ" altLang="en-US" noProof="0"/>
              <a:t>Klepnutím lze upravit styl předlohy podnadpisů.</a:t>
            </a:r>
          </a:p>
        </p:txBody>
      </p:sp>
      <p:sp>
        <p:nvSpPr>
          <p:cNvPr id="6" name="Rectangle 4"/>
          <p:cNvSpPr>
            <a:spLocks noGrp="1" noChangeArrowheads="1"/>
          </p:cNvSpPr>
          <p:nvPr>
            <p:ph type="dt" sz="half" idx="10"/>
          </p:nvPr>
        </p:nvSpPr>
        <p:spPr/>
        <p:txBody>
          <a:bodyPr/>
          <a:lstStyle>
            <a:lvl1pPr>
              <a:defRPr/>
            </a:lvl1pPr>
          </a:lstStyle>
          <a:p>
            <a:pPr>
              <a:defRPr/>
            </a:pPr>
            <a:endParaRPr lang="cs-CZ"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cs-CZ" altLang="en-US"/>
          </a:p>
        </p:txBody>
      </p:sp>
      <p:sp>
        <p:nvSpPr>
          <p:cNvPr id="8" name="Rectangle 6"/>
          <p:cNvSpPr>
            <a:spLocks noGrp="1" noChangeArrowheads="1"/>
          </p:cNvSpPr>
          <p:nvPr>
            <p:ph type="sldNum" sz="quarter" idx="12"/>
          </p:nvPr>
        </p:nvSpPr>
        <p:spPr/>
        <p:txBody>
          <a:bodyPr/>
          <a:lstStyle>
            <a:lvl1pPr>
              <a:defRPr/>
            </a:lvl1pPr>
          </a:lstStyle>
          <a:p>
            <a:pPr>
              <a:defRPr/>
            </a:pPr>
            <a:fld id="{F4B5C627-63C6-494B-957A-C972D1E3CDE3}" type="slidenum">
              <a:rPr lang="cs-CZ" altLang="en-US"/>
              <a:pPr>
                <a:defRPr/>
              </a:pPr>
              <a:t>‹#›</a:t>
            </a:fld>
            <a:endParaRPr lang="cs-CZ" altLang="en-US"/>
          </a:p>
        </p:txBody>
      </p:sp>
    </p:spTree>
    <p:extLst>
      <p:ext uri="{BB962C8B-B14F-4D97-AF65-F5344CB8AC3E}">
        <p14:creationId xmlns:p14="http://schemas.microsoft.com/office/powerpoint/2010/main" val="836983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p:cNvSpPr>
            <a:spLocks noGrp="1" noChangeArrowheads="1"/>
          </p:cNvSpPr>
          <p:nvPr>
            <p:ph type="sldNum" sz="quarter" idx="12"/>
          </p:nvPr>
        </p:nvSpPr>
        <p:spPr>
          <a:ln/>
        </p:spPr>
        <p:txBody>
          <a:bodyPr/>
          <a:lstStyle>
            <a:lvl1pPr>
              <a:defRPr/>
            </a:lvl1pPr>
          </a:lstStyle>
          <a:p>
            <a:pPr>
              <a:defRPr/>
            </a:pPr>
            <a:fld id="{9CF22900-A1E4-4A67-8417-0691DF7F5BF6}" type="slidenum">
              <a:rPr lang="cs-CZ" altLang="en-US"/>
              <a:pPr>
                <a:defRPr/>
              </a:pPr>
              <a:t>‹#›</a:t>
            </a:fld>
            <a:endParaRPr lang="cs-CZ" altLang="en-US"/>
          </a:p>
        </p:txBody>
      </p:sp>
    </p:spTree>
    <p:extLst>
      <p:ext uri="{BB962C8B-B14F-4D97-AF65-F5344CB8AC3E}">
        <p14:creationId xmlns:p14="http://schemas.microsoft.com/office/powerpoint/2010/main" val="2101975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7813"/>
            <a:ext cx="2057400" cy="5853112"/>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7813"/>
            <a:ext cx="6019800" cy="5853112"/>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p:cNvSpPr>
            <a:spLocks noGrp="1" noChangeArrowheads="1"/>
          </p:cNvSpPr>
          <p:nvPr>
            <p:ph type="sldNum" sz="quarter" idx="12"/>
          </p:nvPr>
        </p:nvSpPr>
        <p:spPr>
          <a:ln/>
        </p:spPr>
        <p:txBody>
          <a:bodyPr/>
          <a:lstStyle>
            <a:lvl1pPr>
              <a:defRPr/>
            </a:lvl1pPr>
          </a:lstStyle>
          <a:p>
            <a:pPr>
              <a:defRPr/>
            </a:pPr>
            <a:fld id="{701E38E7-F9D5-4743-9331-BB985A068120}" type="slidenum">
              <a:rPr lang="cs-CZ" altLang="en-US"/>
              <a:pPr>
                <a:defRPr/>
              </a:pPr>
              <a:t>‹#›</a:t>
            </a:fld>
            <a:endParaRPr lang="cs-CZ" altLang="en-US"/>
          </a:p>
        </p:txBody>
      </p:sp>
    </p:spTree>
    <p:extLst>
      <p:ext uri="{BB962C8B-B14F-4D97-AF65-F5344CB8AC3E}">
        <p14:creationId xmlns:p14="http://schemas.microsoft.com/office/powerpoint/2010/main" val="909895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p:cNvSpPr>
            <a:spLocks noGrp="1" noChangeArrowheads="1"/>
          </p:cNvSpPr>
          <p:nvPr>
            <p:ph type="sldNum" sz="quarter" idx="12"/>
          </p:nvPr>
        </p:nvSpPr>
        <p:spPr>
          <a:ln/>
        </p:spPr>
        <p:txBody>
          <a:bodyPr/>
          <a:lstStyle>
            <a:lvl1pPr>
              <a:defRPr/>
            </a:lvl1pPr>
          </a:lstStyle>
          <a:p>
            <a:pPr>
              <a:defRPr/>
            </a:pPr>
            <a:fld id="{31D79925-D550-436E-99F6-FFD8F3DDD13F}" type="slidenum">
              <a:rPr lang="cs-CZ" altLang="en-US"/>
              <a:pPr>
                <a:defRPr/>
              </a:pPr>
              <a:t>‹#›</a:t>
            </a:fld>
            <a:endParaRPr lang="cs-CZ" altLang="en-US"/>
          </a:p>
        </p:txBody>
      </p:sp>
    </p:spTree>
    <p:extLst>
      <p:ext uri="{BB962C8B-B14F-4D97-AF65-F5344CB8AC3E}">
        <p14:creationId xmlns:p14="http://schemas.microsoft.com/office/powerpoint/2010/main" val="3728442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Upravte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p:cNvSpPr>
            <a:spLocks noGrp="1" noChangeArrowheads="1"/>
          </p:cNvSpPr>
          <p:nvPr>
            <p:ph type="sldNum" sz="quarter" idx="12"/>
          </p:nvPr>
        </p:nvSpPr>
        <p:spPr>
          <a:ln/>
        </p:spPr>
        <p:txBody>
          <a:bodyPr/>
          <a:lstStyle>
            <a:lvl1pPr>
              <a:defRPr/>
            </a:lvl1pPr>
          </a:lstStyle>
          <a:p>
            <a:pPr>
              <a:defRPr/>
            </a:pPr>
            <a:fld id="{D38ED575-9967-428A-9BE2-27304E02CE8F}" type="slidenum">
              <a:rPr lang="cs-CZ" altLang="en-US"/>
              <a:pPr>
                <a:defRPr/>
              </a:pPr>
              <a:t>‹#›</a:t>
            </a:fld>
            <a:endParaRPr lang="cs-CZ" altLang="en-US"/>
          </a:p>
        </p:txBody>
      </p:sp>
    </p:spTree>
    <p:extLst>
      <p:ext uri="{BB962C8B-B14F-4D97-AF65-F5344CB8AC3E}">
        <p14:creationId xmlns:p14="http://schemas.microsoft.com/office/powerpoint/2010/main" val="1160884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307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307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6"/>
          <p:cNvSpPr>
            <a:spLocks noGrp="1" noChangeArrowheads="1"/>
          </p:cNvSpPr>
          <p:nvPr>
            <p:ph type="sldNum" sz="quarter" idx="12"/>
          </p:nvPr>
        </p:nvSpPr>
        <p:spPr>
          <a:ln/>
        </p:spPr>
        <p:txBody>
          <a:bodyPr/>
          <a:lstStyle>
            <a:lvl1pPr>
              <a:defRPr/>
            </a:lvl1pPr>
          </a:lstStyle>
          <a:p>
            <a:pPr>
              <a:defRPr/>
            </a:pPr>
            <a:fld id="{70F764A2-B274-4598-8CB6-E679B920918C}" type="slidenum">
              <a:rPr lang="cs-CZ" altLang="en-US"/>
              <a:pPr>
                <a:defRPr/>
              </a:pPr>
              <a:t>‹#›</a:t>
            </a:fld>
            <a:endParaRPr lang="cs-CZ" altLang="en-US"/>
          </a:p>
        </p:txBody>
      </p:sp>
    </p:spTree>
    <p:extLst>
      <p:ext uri="{BB962C8B-B14F-4D97-AF65-F5344CB8AC3E}">
        <p14:creationId xmlns:p14="http://schemas.microsoft.com/office/powerpoint/2010/main" val="359891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9" name="Rectangle 6"/>
          <p:cNvSpPr>
            <a:spLocks noGrp="1" noChangeArrowheads="1"/>
          </p:cNvSpPr>
          <p:nvPr>
            <p:ph type="sldNum" sz="quarter" idx="12"/>
          </p:nvPr>
        </p:nvSpPr>
        <p:spPr>
          <a:ln/>
        </p:spPr>
        <p:txBody>
          <a:bodyPr/>
          <a:lstStyle>
            <a:lvl1pPr>
              <a:defRPr/>
            </a:lvl1pPr>
          </a:lstStyle>
          <a:p>
            <a:pPr>
              <a:defRPr/>
            </a:pPr>
            <a:fld id="{FA948DAC-BD18-4880-836C-3A82A5883C57}" type="slidenum">
              <a:rPr lang="cs-CZ" altLang="en-US"/>
              <a:pPr>
                <a:defRPr/>
              </a:pPr>
              <a:t>‹#›</a:t>
            </a:fld>
            <a:endParaRPr lang="cs-CZ" altLang="en-US"/>
          </a:p>
        </p:txBody>
      </p:sp>
    </p:spTree>
    <p:extLst>
      <p:ext uri="{BB962C8B-B14F-4D97-AF65-F5344CB8AC3E}">
        <p14:creationId xmlns:p14="http://schemas.microsoft.com/office/powerpoint/2010/main" val="1137488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5" name="Rectangle 6"/>
          <p:cNvSpPr>
            <a:spLocks noGrp="1" noChangeArrowheads="1"/>
          </p:cNvSpPr>
          <p:nvPr>
            <p:ph type="sldNum" sz="quarter" idx="12"/>
          </p:nvPr>
        </p:nvSpPr>
        <p:spPr>
          <a:ln/>
        </p:spPr>
        <p:txBody>
          <a:bodyPr/>
          <a:lstStyle>
            <a:lvl1pPr>
              <a:defRPr/>
            </a:lvl1pPr>
          </a:lstStyle>
          <a:p>
            <a:pPr>
              <a:defRPr/>
            </a:pPr>
            <a:fld id="{52DE961F-B1A5-44B6-83EB-A50C008F5172}" type="slidenum">
              <a:rPr lang="cs-CZ" altLang="en-US"/>
              <a:pPr>
                <a:defRPr/>
              </a:pPr>
              <a:t>‹#›</a:t>
            </a:fld>
            <a:endParaRPr lang="cs-CZ" altLang="en-US"/>
          </a:p>
        </p:txBody>
      </p:sp>
    </p:spTree>
    <p:extLst>
      <p:ext uri="{BB962C8B-B14F-4D97-AF65-F5344CB8AC3E}">
        <p14:creationId xmlns:p14="http://schemas.microsoft.com/office/powerpoint/2010/main" val="2624378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4" name="Rectangle 6"/>
          <p:cNvSpPr>
            <a:spLocks noGrp="1" noChangeArrowheads="1"/>
          </p:cNvSpPr>
          <p:nvPr>
            <p:ph type="sldNum" sz="quarter" idx="12"/>
          </p:nvPr>
        </p:nvSpPr>
        <p:spPr>
          <a:ln/>
        </p:spPr>
        <p:txBody>
          <a:bodyPr/>
          <a:lstStyle>
            <a:lvl1pPr>
              <a:defRPr/>
            </a:lvl1pPr>
          </a:lstStyle>
          <a:p>
            <a:pPr>
              <a:defRPr/>
            </a:pPr>
            <a:fld id="{68525BA4-B0A7-4516-A3B2-F4E5B180A4F0}" type="slidenum">
              <a:rPr lang="cs-CZ" altLang="en-US"/>
              <a:pPr>
                <a:defRPr/>
              </a:pPr>
              <a:t>‹#›</a:t>
            </a:fld>
            <a:endParaRPr lang="cs-CZ" altLang="en-US"/>
          </a:p>
        </p:txBody>
      </p:sp>
    </p:spTree>
    <p:extLst>
      <p:ext uri="{BB962C8B-B14F-4D97-AF65-F5344CB8AC3E}">
        <p14:creationId xmlns:p14="http://schemas.microsoft.com/office/powerpoint/2010/main" val="2512949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6"/>
          <p:cNvSpPr>
            <a:spLocks noGrp="1" noChangeArrowheads="1"/>
          </p:cNvSpPr>
          <p:nvPr>
            <p:ph type="sldNum" sz="quarter" idx="12"/>
          </p:nvPr>
        </p:nvSpPr>
        <p:spPr>
          <a:ln/>
        </p:spPr>
        <p:txBody>
          <a:bodyPr/>
          <a:lstStyle>
            <a:lvl1pPr>
              <a:defRPr/>
            </a:lvl1pPr>
          </a:lstStyle>
          <a:p>
            <a:pPr>
              <a:defRPr/>
            </a:pPr>
            <a:fld id="{363F7CD5-D015-46EB-A03D-37DC3D45B9FE}" type="slidenum">
              <a:rPr lang="cs-CZ" altLang="en-US"/>
              <a:pPr>
                <a:defRPr/>
              </a:pPr>
              <a:t>‹#›</a:t>
            </a:fld>
            <a:endParaRPr lang="cs-CZ" altLang="en-US"/>
          </a:p>
        </p:txBody>
      </p:sp>
    </p:spTree>
    <p:extLst>
      <p:ext uri="{BB962C8B-B14F-4D97-AF65-F5344CB8AC3E}">
        <p14:creationId xmlns:p14="http://schemas.microsoft.com/office/powerpoint/2010/main" val="2769350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obrázku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6"/>
          <p:cNvSpPr>
            <a:spLocks noGrp="1" noChangeArrowheads="1"/>
          </p:cNvSpPr>
          <p:nvPr>
            <p:ph type="sldNum" sz="quarter" idx="12"/>
          </p:nvPr>
        </p:nvSpPr>
        <p:spPr>
          <a:ln/>
        </p:spPr>
        <p:txBody>
          <a:bodyPr/>
          <a:lstStyle>
            <a:lvl1pPr>
              <a:defRPr/>
            </a:lvl1pPr>
          </a:lstStyle>
          <a:p>
            <a:pPr>
              <a:defRPr/>
            </a:pPr>
            <a:fld id="{B503BF45-4796-4B93-8D2C-93710C2FB736}" type="slidenum">
              <a:rPr lang="cs-CZ" altLang="en-US"/>
              <a:pPr>
                <a:defRPr/>
              </a:pPr>
              <a:t>‹#›</a:t>
            </a:fld>
            <a:endParaRPr lang="cs-CZ" altLang="en-US"/>
          </a:p>
        </p:txBody>
      </p:sp>
    </p:spTree>
    <p:extLst>
      <p:ext uri="{BB962C8B-B14F-4D97-AF65-F5344CB8AC3E}">
        <p14:creationId xmlns:p14="http://schemas.microsoft.com/office/powerpoint/2010/main" val="21075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en-US"/>
              <a:t>Klepnutím lze upravit styl předlohy nadpisů.</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en-US"/>
              <a:t>Klepnutím lze upravit styly předlohy textu.</a:t>
            </a:r>
          </a:p>
          <a:p>
            <a:pPr lvl="1"/>
            <a:r>
              <a:rPr lang="cs-CZ" altLang="en-US"/>
              <a:t>Druhá úroveň</a:t>
            </a:r>
          </a:p>
          <a:p>
            <a:pPr lvl="2"/>
            <a:r>
              <a:rPr lang="cs-CZ" altLang="en-US"/>
              <a:t>Třetí úroveň</a:t>
            </a:r>
          </a:p>
          <a:p>
            <a:pPr lvl="3"/>
            <a:r>
              <a:rPr lang="cs-CZ" altLang="en-US"/>
              <a:t>Čtvrtá úroveň</a:t>
            </a:r>
          </a:p>
          <a:p>
            <a:pPr lvl="4"/>
            <a:r>
              <a:rPr lang="cs-CZ" altLang="en-US"/>
              <a:t>Pátá úroveň</a:t>
            </a:r>
          </a:p>
        </p:txBody>
      </p:sp>
      <p:sp>
        <p:nvSpPr>
          <p:cNvPr id="9220"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mj-lt"/>
              </a:defRPr>
            </a:lvl1pPr>
          </a:lstStyle>
          <a:p>
            <a:pPr>
              <a:defRPr/>
            </a:pPr>
            <a:endParaRPr lang="cs-CZ" altLang="en-US"/>
          </a:p>
        </p:txBody>
      </p:sp>
      <p:sp>
        <p:nvSpPr>
          <p:cNvPr id="9221"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pPr>
              <a:defRPr/>
            </a:pPr>
            <a:endParaRPr lang="cs-CZ" altLang="en-US"/>
          </a:p>
        </p:txBody>
      </p:sp>
      <p:sp>
        <p:nvSpPr>
          <p:cNvPr id="9222"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mj-lt"/>
              </a:defRPr>
            </a:lvl1pPr>
          </a:lstStyle>
          <a:p>
            <a:pPr>
              <a:defRPr/>
            </a:pPr>
            <a:fld id="{EAD56E83-86E2-4B28-BCB2-17B9FB5339DC}" type="slidenum">
              <a:rPr lang="cs-CZ" altLang="en-US"/>
              <a:pPr>
                <a:defRPr/>
              </a:pPr>
              <a:t>‹#›</a:t>
            </a:fld>
            <a:endParaRPr lang="cs-CZ" altLang="en-US"/>
          </a:p>
        </p:txBody>
      </p:sp>
      <p:sp>
        <p:nvSpPr>
          <p:cNvPr id="1031" name="Freeform 7"/>
          <p:cNvSpPr>
            <a:spLocks noChangeArrowheads="1"/>
          </p:cNvSpPr>
          <p:nvPr/>
        </p:nvSpPr>
        <p:spPr bwMode="auto">
          <a:xfrm>
            <a:off x="381000" y="228600"/>
            <a:ext cx="8229600" cy="609600"/>
          </a:xfrm>
          <a:custGeom>
            <a:avLst/>
            <a:gdLst>
              <a:gd name="T0" fmla="*/ 0 w 1000"/>
              <a:gd name="T1" fmla="*/ 371612160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cSld>
  <p:clrMap bg1="lt1" tx1="dk1" bg2="lt2" tx2="dk2" accent1="accent1" accent2="accent2" accent3="accent3" accent4="accent4" accent5="accent5" accent6="accent6" hlink="hlink" folHlink="folHlink"/>
  <p:sldLayoutIdLst>
    <p:sldLayoutId id="2147483686"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rtl="0" eaLnBrk="0" fontAlgn="base" hangingPunct="0">
        <a:spcBef>
          <a:spcPct val="0"/>
        </a:spcBef>
        <a:spcAft>
          <a:spcPct val="0"/>
        </a:spcAft>
        <a:defRPr sz="4200" kern="1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anose="02020404030301010803" pitchFamily="18" charset="0"/>
        </a:defRPr>
      </a:lvl2pPr>
      <a:lvl3pPr algn="l" rtl="0" eaLnBrk="0" fontAlgn="base" hangingPunct="0">
        <a:spcBef>
          <a:spcPct val="0"/>
        </a:spcBef>
        <a:spcAft>
          <a:spcPct val="0"/>
        </a:spcAft>
        <a:defRPr sz="4200">
          <a:solidFill>
            <a:schemeClr val="tx2"/>
          </a:solidFill>
          <a:latin typeface="Garamond" panose="02020404030301010803" pitchFamily="18" charset="0"/>
        </a:defRPr>
      </a:lvl3pPr>
      <a:lvl4pPr algn="l" rtl="0" eaLnBrk="0" fontAlgn="base" hangingPunct="0">
        <a:spcBef>
          <a:spcPct val="0"/>
        </a:spcBef>
        <a:spcAft>
          <a:spcPct val="0"/>
        </a:spcAft>
        <a:defRPr sz="4200">
          <a:solidFill>
            <a:schemeClr val="tx2"/>
          </a:solidFill>
          <a:latin typeface="Garamond" panose="02020404030301010803" pitchFamily="18" charset="0"/>
        </a:defRPr>
      </a:lvl4pPr>
      <a:lvl5pPr algn="l" rtl="0" eaLnBrk="0" fontAlgn="base" hangingPunct="0">
        <a:spcBef>
          <a:spcPct val="0"/>
        </a:spcBef>
        <a:spcAft>
          <a:spcPct val="0"/>
        </a:spcAft>
        <a:defRPr sz="4200">
          <a:solidFill>
            <a:schemeClr val="tx2"/>
          </a:solidFill>
          <a:latin typeface="Garamond" panose="02020404030301010803" pitchFamily="18" charset="0"/>
        </a:defRPr>
      </a:lvl5pPr>
      <a:lvl6pPr marL="457200" algn="l" rtl="0" fontAlgn="base">
        <a:spcBef>
          <a:spcPct val="0"/>
        </a:spcBef>
        <a:spcAft>
          <a:spcPct val="0"/>
        </a:spcAft>
        <a:defRPr sz="4200">
          <a:solidFill>
            <a:schemeClr val="tx2"/>
          </a:solidFill>
          <a:latin typeface="Garamond" panose="02020404030301010803" pitchFamily="18" charset="0"/>
        </a:defRPr>
      </a:lvl6pPr>
      <a:lvl7pPr marL="914400" algn="l" rtl="0" fontAlgn="base">
        <a:spcBef>
          <a:spcPct val="0"/>
        </a:spcBef>
        <a:spcAft>
          <a:spcPct val="0"/>
        </a:spcAft>
        <a:defRPr sz="4200">
          <a:solidFill>
            <a:schemeClr val="tx2"/>
          </a:solidFill>
          <a:latin typeface="Garamond" panose="02020404030301010803" pitchFamily="18" charset="0"/>
        </a:defRPr>
      </a:lvl7pPr>
      <a:lvl8pPr marL="1371600" algn="l" rtl="0" fontAlgn="base">
        <a:spcBef>
          <a:spcPct val="0"/>
        </a:spcBef>
        <a:spcAft>
          <a:spcPct val="0"/>
        </a:spcAft>
        <a:defRPr sz="4200">
          <a:solidFill>
            <a:schemeClr val="tx2"/>
          </a:solidFill>
          <a:latin typeface="Garamond" panose="02020404030301010803" pitchFamily="18" charset="0"/>
        </a:defRPr>
      </a:lvl8pPr>
      <a:lvl9pPr marL="1828800" algn="l" rtl="0" fontAlgn="base">
        <a:spcBef>
          <a:spcPct val="0"/>
        </a:spcBef>
        <a:spcAft>
          <a:spcPct val="0"/>
        </a:spcAft>
        <a:defRPr sz="4200">
          <a:solidFill>
            <a:schemeClr val="tx2"/>
          </a:solidFill>
          <a:latin typeface="Garamond" panose="02020404030301010803"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kern="12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kern="1200">
          <a:solidFill>
            <a:schemeClr val="tx1"/>
          </a:solidFill>
          <a:latin typeface="+mn-lt"/>
          <a:ea typeface="+mn-ea"/>
          <a:cs typeface="+mn-cs"/>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kern="1200">
          <a:solidFill>
            <a:schemeClr val="tx1"/>
          </a:solidFill>
          <a:latin typeface="+mn-lt"/>
          <a:ea typeface="+mn-ea"/>
          <a:cs typeface="+mn-cs"/>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kern="1200">
          <a:solidFill>
            <a:schemeClr val="tx1"/>
          </a:solidFill>
          <a:latin typeface="+mn-lt"/>
          <a:ea typeface="+mn-ea"/>
          <a:cs typeface="+mn-cs"/>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s.vsb.cz/duzi/"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altLang="cs-CZ" dirty="0"/>
              <a:t>Lecture</a:t>
            </a:r>
            <a:r>
              <a:rPr lang="cs-CZ" altLang="cs-CZ" dirty="0"/>
              <a:t> 6</a:t>
            </a:r>
            <a:br>
              <a:rPr lang="cs-CZ" altLang="cs-CZ" dirty="0"/>
            </a:br>
            <a:r>
              <a:rPr lang="en-US" altLang="cs-CZ" dirty="0"/>
              <a:t>Three kinds of context</a:t>
            </a:r>
          </a:p>
        </p:txBody>
      </p:sp>
      <p:sp>
        <p:nvSpPr>
          <p:cNvPr id="4099" name="Rectangle 3"/>
          <p:cNvSpPr>
            <a:spLocks noGrp="1" noChangeArrowheads="1"/>
          </p:cNvSpPr>
          <p:nvPr>
            <p:ph type="subTitle" idx="1"/>
          </p:nvPr>
        </p:nvSpPr>
        <p:spPr/>
        <p:txBody>
          <a:bodyPr/>
          <a:lstStyle/>
          <a:p>
            <a:pPr eaLnBrk="1" hangingPunct="1"/>
            <a:r>
              <a:rPr lang="cs-CZ" altLang="cs-CZ"/>
              <a:t>Marie Duží</a:t>
            </a:r>
          </a:p>
          <a:p>
            <a:pPr eaLnBrk="1" hangingPunct="1"/>
            <a:r>
              <a:rPr lang="cs-CZ" altLang="cs-CZ">
                <a:hlinkClick r:id="rId2"/>
              </a:rPr>
              <a:t>http://www.cs.vsb.cz/duzi/</a:t>
            </a:r>
            <a:r>
              <a:rPr lang="cs-CZ" altLang="cs-CZ"/>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260350"/>
            <a:ext cx="8229600" cy="576263"/>
          </a:xfrm>
        </p:spPr>
        <p:txBody>
          <a:bodyPr/>
          <a:lstStyle/>
          <a:p>
            <a:pPr eaLnBrk="1" hangingPunct="1"/>
            <a:r>
              <a:rPr lang="en-US" altLang="cs-CZ" sz="3800" i="1"/>
              <a:t>De dicto </a:t>
            </a:r>
            <a:r>
              <a:rPr lang="en-US" altLang="cs-CZ" sz="3800"/>
              <a:t>vs. </a:t>
            </a:r>
            <a:r>
              <a:rPr lang="en-US" altLang="cs-CZ" sz="3800" i="1"/>
              <a:t>de re</a:t>
            </a:r>
            <a:endParaRPr lang="cs-CZ" altLang="cs-CZ" sz="3800" i="1"/>
          </a:p>
        </p:txBody>
      </p:sp>
      <p:sp>
        <p:nvSpPr>
          <p:cNvPr id="56323" name="Rectangle 3"/>
          <p:cNvSpPr>
            <a:spLocks noGrp="1" noChangeArrowheads="1"/>
          </p:cNvSpPr>
          <p:nvPr>
            <p:ph type="body" idx="1"/>
          </p:nvPr>
        </p:nvSpPr>
        <p:spPr>
          <a:xfrm>
            <a:off x="457200" y="1341438"/>
            <a:ext cx="8229600" cy="4789487"/>
          </a:xfrm>
        </p:spPr>
        <p:txBody>
          <a:bodyPr/>
          <a:lstStyle/>
          <a:p>
            <a:pPr eaLnBrk="1" hangingPunct="1">
              <a:spcBef>
                <a:spcPct val="100000"/>
              </a:spcBef>
              <a:defRPr/>
            </a:pPr>
            <a:r>
              <a:rPr lang="cs-CZ" altLang="cs-CZ" sz="2600" dirty="0">
                <a:solidFill>
                  <a:schemeClr val="tx2"/>
                </a:solidFill>
                <a:sym typeface="Symbol" panose="05050102010706020507" pitchFamily="18" charset="2"/>
              </a:rPr>
              <a:t></a:t>
            </a:r>
            <a:r>
              <a:rPr lang="cs-CZ" altLang="cs-CZ" sz="2600" i="1" dirty="0" err="1">
                <a:solidFill>
                  <a:schemeClr val="tx2"/>
                </a:solidFill>
                <a:sym typeface="Symbol" panose="05050102010706020507" pitchFamily="18" charset="2"/>
              </a:rPr>
              <a:t>w</a:t>
            </a:r>
            <a:r>
              <a:rPr lang="cs-CZ" altLang="cs-CZ" sz="2600" dirty="0" err="1">
                <a:solidFill>
                  <a:schemeClr val="tx2"/>
                </a:solidFill>
                <a:sym typeface="Symbol" panose="05050102010706020507" pitchFamily="18" charset="2"/>
              </a:rPr>
              <a:t></a:t>
            </a:r>
            <a:r>
              <a:rPr lang="cs-CZ" altLang="cs-CZ" sz="2600" i="1" dirty="0" err="1">
                <a:solidFill>
                  <a:schemeClr val="tx2"/>
                </a:solidFill>
                <a:sym typeface="Symbol" panose="05050102010706020507" pitchFamily="18" charset="2"/>
              </a:rPr>
              <a:t>t</a:t>
            </a:r>
            <a:r>
              <a:rPr lang="cs-CZ" altLang="cs-CZ" sz="2600" dirty="0">
                <a:solidFill>
                  <a:schemeClr val="tx2"/>
                </a:solidFill>
                <a:sym typeface="Symbol" panose="05050102010706020507" pitchFamily="18" charset="2"/>
              </a:rPr>
              <a:t> </a:t>
            </a:r>
            <a:r>
              <a:rPr lang="pl-PL" altLang="cs-CZ" sz="2600" dirty="0">
                <a:solidFill>
                  <a:schemeClr val="tx2"/>
                </a:solidFill>
                <a:sym typeface="Symbol" panose="05050102010706020507" pitchFamily="18" charset="2"/>
              </a:rPr>
              <a:t>[</a:t>
            </a:r>
            <a:r>
              <a:rPr lang="pl-PL" altLang="cs-CZ" sz="2600" baseline="30000" dirty="0">
                <a:solidFill>
                  <a:schemeClr val="tx2"/>
                </a:solidFill>
                <a:sym typeface="Symbol" panose="05050102010706020507" pitchFamily="18" charset="2"/>
              </a:rPr>
              <a:t>0</a:t>
            </a:r>
            <a:r>
              <a:rPr lang="en-US" altLang="cs-CZ" sz="2600" i="1" dirty="0" err="1">
                <a:solidFill>
                  <a:schemeClr val="tx2"/>
                </a:solidFill>
                <a:sym typeface="Symbol" panose="05050102010706020507" pitchFamily="18" charset="2"/>
              </a:rPr>
              <a:t>Want_to_be</a:t>
            </a:r>
            <a:r>
              <a:rPr lang="pl-PL" altLang="cs-CZ" sz="2600" i="1" baseline="-25000" dirty="0">
                <a:solidFill>
                  <a:schemeClr val="tx2"/>
                </a:solidFill>
                <a:sym typeface="Symbol" panose="05050102010706020507" pitchFamily="18" charset="2"/>
              </a:rPr>
              <a:t>wt</a:t>
            </a:r>
            <a:r>
              <a:rPr lang="pl-PL" altLang="cs-CZ" sz="2600" i="1" dirty="0">
                <a:solidFill>
                  <a:schemeClr val="tx2"/>
                </a:solidFill>
                <a:sym typeface="Symbol" panose="05050102010706020507" pitchFamily="18" charset="2"/>
              </a:rPr>
              <a:t> </a:t>
            </a:r>
            <a:r>
              <a:rPr lang="pl-PL" altLang="cs-CZ" sz="2600" baseline="30000" dirty="0">
                <a:solidFill>
                  <a:schemeClr val="tx2"/>
                </a:solidFill>
                <a:sym typeface="Symbol" panose="05050102010706020507" pitchFamily="18" charset="2"/>
              </a:rPr>
              <a:t>0</a:t>
            </a:r>
            <a:r>
              <a:rPr lang="cs-CZ" altLang="cs-CZ" sz="2600" i="1" dirty="0">
                <a:solidFill>
                  <a:schemeClr val="tx2"/>
                </a:solidFill>
                <a:sym typeface="Symbol" panose="05050102010706020507" pitchFamily="18" charset="2"/>
              </a:rPr>
              <a:t>Tom</a:t>
            </a:r>
            <a:r>
              <a:rPr lang="en-US" altLang="cs-CZ" sz="2600" i="1" dirty="0">
                <a:solidFill>
                  <a:schemeClr val="tx2"/>
                </a:solidFill>
                <a:sym typeface="Symbol" panose="05050102010706020507" pitchFamily="18" charset="2"/>
              </a:rPr>
              <a:t> </a:t>
            </a:r>
            <a:r>
              <a:rPr lang="en-US" altLang="cs-CZ" sz="2600" baseline="30000" dirty="0">
                <a:solidFill>
                  <a:schemeClr val="tx2"/>
                </a:solidFill>
                <a:sym typeface="Symbol" panose="05050102010706020507" pitchFamily="18" charset="2"/>
              </a:rPr>
              <a:t>0</a:t>
            </a:r>
            <a:r>
              <a:rPr lang="en-US" altLang="cs-CZ" sz="2600" i="1" dirty="0">
                <a:solidFill>
                  <a:schemeClr val="tx2"/>
                </a:solidFill>
                <a:sym typeface="Symbol" panose="05050102010706020507" pitchFamily="18" charset="2"/>
              </a:rPr>
              <a:t>Pope</a:t>
            </a:r>
            <a:r>
              <a:rPr lang="pl-PL" altLang="cs-CZ" sz="2600" dirty="0">
                <a:solidFill>
                  <a:schemeClr val="tx2"/>
                </a:solidFill>
                <a:sym typeface="Symbol" panose="05050102010706020507" pitchFamily="18" charset="2"/>
              </a:rPr>
              <a:t>]</a:t>
            </a:r>
            <a:endParaRPr lang="en-US" altLang="cs-CZ" sz="2600" dirty="0">
              <a:solidFill>
                <a:schemeClr val="tx2"/>
              </a:solidFill>
              <a:sym typeface="Symbol" panose="05050102010706020507" pitchFamily="18" charset="2"/>
            </a:endParaRPr>
          </a:p>
          <a:p>
            <a:pPr eaLnBrk="1" hangingPunct="1">
              <a:buFont typeface="Wingdings" panose="05000000000000000000" pitchFamily="2" charset="2"/>
              <a:buNone/>
              <a:defRPr/>
            </a:pPr>
            <a:r>
              <a:rPr lang="en-US" altLang="cs-CZ" sz="2600" dirty="0">
                <a:solidFill>
                  <a:schemeClr val="tx2"/>
                </a:solidFill>
                <a:sym typeface="Symbol" panose="05050102010706020507" pitchFamily="18" charset="2"/>
              </a:rPr>
              <a:t>					</a:t>
            </a:r>
            <a:r>
              <a:rPr lang="cs-CZ" altLang="cs-CZ" sz="2600" dirty="0">
                <a:solidFill>
                  <a:schemeClr val="tx2"/>
                </a:solidFill>
                <a:sym typeface="Symbol" panose="05050102010706020507" pitchFamily="18" charset="2"/>
              </a:rPr>
              <a:t>   </a:t>
            </a:r>
            <a:r>
              <a:rPr lang="en-US" altLang="cs-CZ" sz="2600" dirty="0">
                <a:solidFill>
                  <a:schemeClr val="tx2"/>
                </a:solidFill>
                <a:sym typeface="Symbol" panose="05050102010706020507" pitchFamily="18" charset="2"/>
              </a:rPr>
              <a:t>   </a:t>
            </a:r>
            <a:r>
              <a:rPr lang="en-US" altLang="cs-CZ" sz="2600" i="1" dirty="0">
                <a:sym typeface="Symbol" panose="05050102010706020507" pitchFamily="18" charset="2"/>
              </a:rPr>
              <a:t>de </a:t>
            </a:r>
            <a:r>
              <a:rPr lang="en-US" altLang="cs-CZ" sz="2600" i="1" dirty="0" err="1">
                <a:sym typeface="Symbol" panose="05050102010706020507" pitchFamily="18" charset="2"/>
              </a:rPr>
              <a:t>dicto</a:t>
            </a:r>
            <a:endParaRPr lang="pl-PL" altLang="cs-CZ" sz="2600" dirty="0">
              <a:solidFill>
                <a:schemeClr val="tx2"/>
              </a:solidFill>
              <a:sym typeface="Symbol" panose="05050102010706020507" pitchFamily="18" charset="2"/>
            </a:endParaRPr>
          </a:p>
          <a:p>
            <a:pPr eaLnBrk="1" hangingPunct="1">
              <a:spcBef>
                <a:spcPct val="70000"/>
              </a:spcBef>
              <a:defRPr/>
            </a:pPr>
            <a:r>
              <a:rPr lang="cs-CZ" altLang="cs-CZ" sz="2600" dirty="0">
                <a:solidFill>
                  <a:schemeClr val="tx2"/>
                </a:solidFill>
                <a:sym typeface="Symbol" panose="05050102010706020507" pitchFamily="18" charset="2"/>
              </a:rPr>
              <a:t></a:t>
            </a:r>
            <a:r>
              <a:rPr lang="cs-CZ" altLang="cs-CZ" sz="2600" i="1" dirty="0" err="1">
                <a:solidFill>
                  <a:schemeClr val="tx2"/>
                </a:solidFill>
                <a:sym typeface="Symbol" panose="05050102010706020507" pitchFamily="18" charset="2"/>
              </a:rPr>
              <a:t>w</a:t>
            </a:r>
            <a:r>
              <a:rPr lang="cs-CZ" altLang="cs-CZ" sz="2600" dirty="0" err="1">
                <a:solidFill>
                  <a:schemeClr val="tx2"/>
                </a:solidFill>
                <a:sym typeface="Symbol" panose="05050102010706020507" pitchFamily="18" charset="2"/>
              </a:rPr>
              <a:t></a:t>
            </a:r>
            <a:r>
              <a:rPr lang="cs-CZ" altLang="cs-CZ" sz="2600" i="1" dirty="0" err="1">
                <a:solidFill>
                  <a:schemeClr val="tx2"/>
                </a:solidFill>
                <a:sym typeface="Symbol" panose="05050102010706020507" pitchFamily="18" charset="2"/>
              </a:rPr>
              <a:t>t</a:t>
            </a:r>
            <a:r>
              <a:rPr lang="cs-CZ" altLang="cs-CZ" sz="2600" dirty="0">
                <a:solidFill>
                  <a:schemeClr val="tx2"/>
                </a:solidFill>
                <a:sym typeface="Symbol" panose="05050102010706020507" pitchFamily="18" charset="2"/>
              </a:rPr>
              <a:t> </a:t>
            </a:r>
            <a:r>
              <a:rPr lang="pl-PL" altLang="cs-CZ" sz="2600" dirty="0">
                <a:solidFill>
                  <a:schemeClr val="tx2"/>
                </a:solidFill>
                <a:sym typeface="Symbol" panose="05050102010706020507" pitchFamily="18" charset="2"/>
              </a:rPr>
              <a:t>[</a:t>
            </a:r>
            <a:r>
              <a:rPr lang="pl-PL" altLang="cs-CZ" sz="2600" baseline="30000" dirty="0">
                <a:solidFill>
                  <a:schemeClr val="tx2"/>
                </a:solidFill>
                <a:sym typeface="Symbol" panose="05050102010706020507" pitchFamily="18" charset="2"/>
              </a:rPr>
              <a:t>0</a:t>
            </a:r>
            <a:r>
              <a:rPr lang="pl-PL" altLang="cs-CZ" sz="2600" i="1" dirty="0">
                <a:solidFill>
                  <a:schemeClr val="tx2"/>
                </a:solidFill>
                <a:sym typeface="Symbol" panose="05050102010706020507" pitchFamily="18" charset="2"/>
              </a:rPr>
              <a:t>= </a:t>
            </a:r>
            <a:r>
              <a:rPr lang="en-US" altLang="cs-CZ" sz="2600" baseline="30000" dirty="0">
                <a:solidFill>
                  <a:schemeClr val="tx2"/>
                </a:solidFill>
                <a:sym typeface="Symbol" panose="05050102010706020507" pitchFamily="18" charset="2"/>
              </a:rPr>
              <a:t>0</a:t>
            </a:r>
            <a:r>
              <a:rPr lang="en-US" altLang="cs-CZ" sz="2600" i="1" dirty="0">
                <a:solidFill>
                  <a:schemeClr val="tx2"/>
                </a:solidFill>
                <a:sym typeface="Symbol" panose="05050102010706020507" pitchFamily="18" charset="2"/>
              </a:rPr>
              <a:t>Pope</a:t>
            </a:r>
            <a:r>
              <a:rPr lang="cs-CZ" altLang="cs-CZ" sz="2600" b="1" i="1" baseline="-25000" dirty="0" err="1">
                <a:solidFill>
                  <a:srgbClr val="990000"/>
                </a:solidFill>
                <a:sym typeface="Symbol" panose="05050102010706020507" pitchFamily="18" charset="2"/>
              </a:rPr>
              <a:t>wt</a:t>
            </a:r>
            <a:r>
              <a:rPr lang="cs-CZ" altLang="cs-CZ" sz="2600" dirty="0">
                <a:solidFill>
                  <a:schemeClr val="tx2"/>
                </a:solidFill>
                <a:sym typeface="Symbol" panose="05050102010706020507" pitchFamily="18" charset="2"/>
              </a:rPr>
              <a:t> </a:t>
            </a:r>
            <a:r>
              <a:rPr lang="en-US" altLang="cs-CZ" sz="2600" baseline="30000" dirty="0">
                <a:solidFill>
                  <a:schemeClr val="tx2"/>
                </a:solidFill>
                <a:sym typeface="Symbol" panose="05050102010706020507" pitchFamily="18" charset="2"/>
              </a:rPr>
              <a:t>0</a:t>
            </a:r>
            <a:r>
              <a:rPr lang="cs-CZ" altLang="cs-CZ" sz="2600" i="1" dirty="0" err="1">
                <a:solidFill>
                  <a:schemeClr val="tx2"/>
                </a:solidFill>
                <a:sym typeface="Symbol" panose="05050102010706020507" pitchFamily="18" charset="2"/>
              </a:rPr>
              <a:t>Fran</a:t>
            </a:r>
            <a:r>
              <a:rPr lang="en-US" altLang="cs-CZ" sz="2600" i="1" dirty="0">
                <a:solidFill>
                  <a:schemeClr val="tx2"/>
                </a:solidFill>
                <a:sym typeface="Symbol" panose="05050102010706020507" pitchFamily="18" charset="2"/>
              </a:rPr>
              <a:t>cisco</a:t>
            </a:r>
            <a:r>
              <a:rPr lang="pl-PL" altLang="cs-CZ" sz="2600" dirty="0">
                <a:solidFill>
                  <a:schemeClr val="tx2"/>
                </a:solidFill>
                <a:sym typeface="Symbol" panose="05050102010706020507" pitchFamily="18" charset="2"/>
              </a:rPr>
              <a:t>]</a:t>
            </a:r>
            <a:endParaRPr lang="en-US" altLang="cs-CZ" sz="2600" dirty="0">
              <a:solidFill>
                <a:schemeClr val="tx2"/>
              </a:solidFill>
              <a:sym typeface="Symbol" panose="05050102010706020507" pitchFamily="18" charset="2"/>
            </a:endParaRPr>
          </a:p>
          <a:p>
            <a:pPr eaLnBrk="1" hangingPunct="1">
              <a:buFont typeface="Wingdings" panose="05000000000000000000" pitchFamily="2" charset="2"/>
              <a:buNone/>
              <a:defRPr/>
            </a:pPr>
            <a:r>
              <a:rPr lang="en-US" altLang="cs-CZ" sz="2600" dirty="0">
                <a:solidFill>
                  <a:schemeClr val="tx2"/>
                </a:solidFill>
                <a:sym typeface="Symbol" panose="05050102010706020507" pitchFamily="18" charset="2"/>
              </a:rPr>
              <a:t>		         </a:t>
            </a:r>
            <a:r>
              <a:rPr lang="en-US" altLang="cs-CZ" sz="2600" i="1" dirty="0">
                <a:sym typeface="Symbol" panose="05050102010706020507" pitchFamily="18" charset="2"/>
              </a:rPr>
              <a:t>de re</a:t>
            </a:r>
          </a:p>
          <a:p>
            <a:pPr eaLnBrk="1" hangingPunct="1">
              <a:buFont typeface="Wingdings" panose="05000000000000000000" pitchFamily="2" charset="2"/>
              <a:buNone/>
              <a:defRPr/>
            </a:pPr>
            <a:r>
              <a:rPr lang="cs-CZ" altLang="cs-CZ" sz="2600" i="1" dirty="0">
                <a:solidFill>
                  <a:srgbClr val="990000"/>
                </a:solidFill>
                <a:sym typeface="Symbol" panose="05050102010706020507" pitchFamily="18" charset="2"/>
              </a:rPr>
              <a:t>De </a:t>
            </a:r>
            <a:r>
              <a:rPr lang="cs-CZ" altLang="cs-CZ" sz="2600" i="1" dirty="0" err="1">
                <a:solidFill>
                  <a:srgbClr val="990000"/>
                </a:solidFill>
                <a:sym typeface="Symbol" panose="05050102010706020507" pitchFamily="18" charset="2"/>
              </a:rPr>
              <a:t>dicto</a:t>
            </a:r>
            <a:r>
              <a:rPr lang="cs-CZ" altLang="cs-CZ" sz="2600" i="1" dirty="0">
                <a:sym typeface="Symbol" panose="05050102010706020507" pitchFamily="18" charset="2"/>
              </a:rPr>
              <a:t> </a:t>
            </a:r>
            <a:r>
              <a:rPr lang="en-US" altLang="cs-CZ" sz="2600" i="1" dirty="0">
                <a:sym typeface="Symbol" panose="05050102010706020507" pitchFamily="18" charset="2"/>
              </a:rPr>
              <a:t>is a special case of an</a:t>
            </a:r>
            <a:r>
              <a:rPr lang="cs-CZ" altLang="cs-CZ" sz="2600" i="1" dirty="0">
                <a:sym typeface="Symbol" panose="05050102010706020507" pitchFamily="18" charset="2"/>
              </a:rPr>
              <a:t> </a:t>
            </a:r>
            <a:r>
              <a:rPr lang="cs-CZ" altLang="cs-CZ" sz="2600" i="1" dirty="0" err="1">
                <a:solidFill>
                  <a:schemeClr val="tx2"/>
                </a:solidFill>
                <a:effectLst>
                  <a:outerShdw blurRad="38100" dist="38100" dir="2700000" algn="tl">
                    <a:srgbClr val="C0C0C0"/>
                  </a:outerShdw>
                </a:effectLst>
                <a:sym typeface="Symbol" panose="05050102010706020507" pitchFamily="18" charset="2"/>
              </a:rPr>
              <a:t>intension</a:t>
            </a:r>
            <a:r>
              <a:rPr lang="en-US" altLang="cs-CZ" sz="2600" i="1" dirty="0">
                <a:solidFill>
                  <a:schemeClr val="tx2"/>
                </a:solidFill>
                <a:effectLst>
                  <a:outerShdw blurRad="38100" dist="38100" dir="2700000" algn="tl">
                    <a:srgbClr val="C0C0C0"/>
                  </a:outerShdw>
                </a:effectLst>
                <a:sym typeface="Symbol" panose="05050102010706020507" pitchFamily="18" charset="2"/>
              </a:rPr>
              <a:t>al </a:t>
            </a:r>
            <a:r>
              <a:rPr lang="en-US" altLang="cs-CZ" sz="2600" i="1" dirty="0" err="1">
                <a:sym typeface="Symbol" panose="05050102010706020507" pitchFamily="18" charset="2"/>
              </a:rPr>
              <a:t>occurence</a:t>
            </a:r>
            <a:r>
              <a:rPr lang="cs-CZ" altLang="cs-CZ" sz="2600" i="1" dirty="0">
                <a:sym typeface="Symbol" panose="05050102010706020507" pitchFamily="18" charset="2"/>
              </a:rPr>
              <a:t> (</a:t>
            </a:r>
            <a:r>
              <a:rPr lang="en-US" altLang="cs-CZ" sz="2600" i="1" dirty="0">
                <a:sym typeface="Symbol" panose="05050102010706020507" pitchFamily="18" charset="2"/>
              </a:rPr>
              <a:t>of </a:t>
            </a:r>
            <a:r>
              <a:rPr lang="cs-CZ" altLang="cs-CZ" sz="2600" i="1" dirty="0" err="1">
                <a:sym typeface="Symbol" panose="05050102010706020507" pitchFamily="18" charset="2"/>
              </a:rPr>
              <a:t>empiric</a:t>
            </a:r>
            <a:r>
              <a:rPr lang="en-US" altLang="cs-CZ" sz="2600" i="1" dirty="0">
                <a:sym typeface="Symbol" panose="05050102010706020507" pitchFamily="18" charset="2"/>
              </a:rPr>
              <a:t>al notions</a:t>
            </a:r>
            <a:r>
              <a:rPr lang="cs-CZ" altLang="cs-CZ" sz="2600" i="1" dirty="0">
                <a:sym typeface="Symbol" panose="05050102010706020507" pitchFamily="18" charset="2"/>
              </a:rPr>
              <a:t>)</a:t>
            </a:r>
          </a:p>
          <a:p>
            <a:pPr eaLnBrk="1" hangingPunct="1">
              <a:buNone/>
              <a:defRPr/>
            </a:pPr>
            <a:r>
              <a:rPr lang="cs-CZ" altLang="cs-CZ" sz="2600" i="1" dirty="0">
                <a:solidFill>
                  <a:srgbClr val="990000"/>
                </a:solidFill>
                <a:sym typeface="Symbol" panose="05050102010706020507" pitchFamily="18" charset="2"/>
              </a:rPr>
              <a:t>De re</a:t>
            </a:r>
            <a:r>
              <a:rPr lang="cs-CZ" altLang="cs-CZ" sz="2600" i="1" dirty="0">
                <a:sym typeface="Symbol" panose="05050102010706020507" pitchFamily="18" charset="2"/>
              </a:rPr>
              <a:t> </a:t>
            </a:r>
            <a:r>
              <a:rPr lang="en-US" altLang="cs-CZ" sz="2600" i="1" dirty="0">
                <a:sym typeface="Symbol" panose="05050102010706020507" pitchFamily="18" charset="2"/>
              </a:rPr>
              <a:t>is a special case of an</a:t>
            </a:r>
            <a:r>
              <a:rPr lang="cs-CZ" altLang="cs-CZ" sz="2600" i="1" dirty="0">
                <a:sym typeface="Symbol" panose="05050102010706020507" pitchFamily="18" charset="2"/>
              </a:rPr>
              <a:t> </a:t>
            </a:r>
            <a:r>
              <a:rPr lang="en-US" altLang="cs-CZ" sz="2600" i="1" dirty="0">
                <a:solidFill>
                  <a:schemeClr val="tx2"/>
                </a:solidFill>
                <a:effectLst>
                  <a:outerShdw blurRad="38100" dist="38100" dir="2700000" algn="tl">
                    <a:srgbClr val="C0C0C0"/>
                  </a:outerShdw>
                </a:effectLst>
                <a:sym typeface="Symbol" panose="05050102010706020507" pitchFamily="18" charset="2"/>
              </a:rPr>
              <a:t>ex</a:t>
            </a:r>
            <a:r>
              <a:rPr lang="cs-CZ" altLang="cs-CZ" sz="2600" i="1" dirty="0" err="1">
                <a:solidFill>
                  <a:schemeClr val="tx2"/>
                </a:solidFill>
                <a:effectLst>
                  <a:outerShdw blurRad="38100" dist="38100" dir="2700000" algn="tl">
                    <a:srgbClr val="C0C0C0"/>
                  </a:outerShdw>
                </a:effectLst>
                <a:sym typeface="Symbol" panose="05050102010706020507" pitchFamily="18" charset="2"/>
              </a:rPr>
              <a:t>tension</a:t>
            </a:r>
            <a:r>
              <a:rPr lang="en-US" altLang="cs-CZ" sz="2600" i="1" dirty="0">
                <a:solidFill>
                  <a:schemeClr val="tx2"/>
                </a:solidFill>
                <a:effectLst>
                  <a:outerShdw blurRad="38100" dist="38100" dir="2700000" algn="tl">
                    <a:srgbClr val="C0C0C0"/>
                  </a:outerShdw>
                </a:effectLst>
                <a:sym typeface="Symbol" panose="05050102010706020507" pitchFamily="18" charset="2"/>
              </a:rPr>
              <a:t>al </a:t>
            </a:r>
            <a:r>
              <a:rPr lang="en-US" altLang="cs-CZ" sz="2600" i="1" dirty="0" err="1">
                <a:sym typeface="Symbol" panose="05050102010706020507" pitchFamily="18" charset="2"/>
              </a:rPr>
              <a:t>occurence</a:t>
            </a:r>
            <a:r>
              <a:rPr lang="cs-CZ" altLang="cs-CZ" sz="2600" i="1" dirty="0">
                <a:sym typeface="Symbol" panose="05050102010706020507" pitchFamily="18" charset="2"/>
              </a:rPr>
              <a:t> (</a:t>
            </a:r>
            <a:r>
              <a:rPr lang="en-US" altLang="cs-CZ" sz="2600" i="1" dirty="0">
                <a:sym typeface="Symbol" panose="05050102010706020507" pitchFamily="18" charset="2"/>
              </a:rPr>
              <a:t>of </a:t>
            </a:r>
            <a:r>
              <a:rPr lang="cs-CZ" altLang="cs-CZ" sz="2600" i="1" dirty="0" err="1">
                <a:sym typeface="Symbol" panose="05050102010706020507" pitchFamily="18" charset="2"/>
              </a:rPr>
              <a:t>empiric</a:t>
            </a:r>
            <a:r>
              <a:rPr lang="en-US" altLang="cs-CZ" sz="2600" i="1" dirty="0">
                <a:sym typeface="Symbol" panose="05050102010706020507" pitchFamily="18" charset="2"/>
              </a:rPr>
              <a:t>al notions</a:t>
            </a:r>
            <a:r>
              <a:rPr lang="cs-CZ" altLang="cs-CZ" sz="2600" i="1" dirty="0">
                <a:sym typeface="Symbol" panose="05050102010706020507" pitchFamily="18" charset="2"/>
              </a:rPr>
              <a:t>) </a:t>
            </a:r>
            <a:r>
              <a:rPr lang="en-US" altLang="cs-CZ" sz="2600" i="1" dirty="0">
                <a:sym typeface="Symbol" panose="05050102010706020507" pitchFamily="18" charset="2"/>
              </a:rPr>
              <a:t>in the sub-construction that is right after the first</a:t>
            </a:r>
            <a:r>
              <a:rPr lang="cs-CZ" altLang="cs-CZ" sz="2600" i="1" dirty="0">
                <a:sym typeface="Symbol" panose="05050102010706020507" pitchFamily="18" charset="2"/>
              </a:rPr>
              <a:t> </a:t>
            </a:r>
            <a:r>
              <a:rPr lang="cs-CZ" altLang="cs-CZ" sz="2600" dirty="0">
                <a:solidFill>
                  <a:schemeClr val="tx2"/>
                </a:solidFill>
                <a:sym typeface="Symbol" panose="05050102010706020507" pitchFamily="18" charset="2"/>
              </a:rPr>
              <a:t></a:t>
            </a:r>
            <a:r>
              <a:rPr lang="cs-CZ" altLang="cs-CZ" sz="2600" i="1" dirty="0" err="1">
                <a:solidFill>
                  <a:schemeClr val="tx2"/>
                </a:solidFill>
                <a:sym typeface="Symbol" panose="05050102010706020507" pitchFamily="18" charset="2"/>
              </a:rPr>
              <a:t>w</a:t>
            </a:r>
            <a:r>
              <a:rPr lang="cs-CZ" altLang="cs-CZ" sz="2600" dirty="0" err="1">
                <a:solidFill>
                  <a:schemeClr val="tx2"/>
                </a:solidFill>
                <a:sym typeface="Symbol" panose="05050102010706020507" pitchFamily="18" charset="2"/>
              </a:rPr>
              <a:t></a:t>
            </a:r>
            <a:r>
              <a:rPr lang="cs-CZ" altLang="cs-CZ" sz="2600" i="1" dirty="0" err="1">
                <a:solidFill>
                  <a:schemeClr val="tx2"/>
                </a:solidFill>
                <a:sym typeface="Symbol" panose="05050102010706020507" pitchFamily="18" charset="2"/>
              </a:rPr>
              <a:t>t</a:t>
            </a:r>
            <a:r>
              <a:rPr lang="cs-CZ" altLang="cs-CZ" sz="2600" i="1" dirty="0">
                <a:sym typeface="Symbol" panose="05050102010706020507" pitchFamily="18" charset="2"/>
              </a:rPr>
              <a:t>, </a:t>
            </a:r>
            <a:r>
              <a:rPr lang="en-US" altLang="cs-CZ" sz="2600" i="1" dirty="0">
                <a:sym typeface="Symbol" panose="05050102010706020507" pitchFamily="18" charset="2"/>
              </a:rPr>
              <a:t>i.e. world</a:t>
            </a:r>
            <a:r>
              <a:rPr lang="cs-CZ" altLang="cs-CZ" sz="2600" i="1" dirty="0">
                <a:sym typeface="Symbol" panose="05050102010706020507" pitchFamily="18" charset="2"/>
              </a:rPr>
              <a:t> w a</a:t>
            </a:r>
            <a:r>
              <a:rPr lang="en-US" altLang="cs-CZ" sz="2600" i="1" dirty="0" err="1">
                <a:sym typeface="Symbol" panose="05050102010706020507" pitchFamily="18" charset="2"/>
              </a:rPr>
              <a:t>nd</a:t>
            </a:r>
            <a:r>
              <a:rPr lang="cs-CZ" altLang="cs-CZ" sz="2600" i="1" dirty="0">
                <a:sym typeface="Symbol" panose="05050102010706020507" pitchFamily="18" charset="2"/>
              </a:rPr>
              <a:t> </a:t>
            </a:r>
            <a:r>
              <a:rPr lang="en-US" altLang="cs-CZ" sz="2600" i="1" dirty="0">
                <a:sym typeface="Symbol" panose="05050102010706020507" pitchFamily="18" charset="2"/>
              </a:rPr>
              <a:t>time</a:t>
            </a:r>
            <a:r>
              <a:rPr lang="cs-CZ" altLang="cs-CZ" sz="2600" i="1" dirty="0">
                <a:sym typeface="Symbol" panose="05050102010706020507" pitchFamily="18" charset="2"/>
              </a:rPr>
              <a:t> t</a:t>
            </a:r>
            <a:r>
              <a:rPr lang="en-US" altLang="cs-CZ" sz="2600" i="1" dirty="0">
                <a:sym typeface="Symbol" panose="05050102010706020507" pitchFamily="18" charset="2"/>
              </a:rPr>
              <a:t> in which we are to evaluate</a:t>
            </a:r>
            <a:endParaRPr lang="cs-CZ" altLang="cs-CZ" sz="2600" i="1" dirty="0">
              <a:sym typeface="Symbol" panose="05050102010706020507" pitchFamily="18" charset="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7813"/>
            <a:ext cx="8229600" cy="703262"/>
          </a:xfrm>
        </p:spPr>
        <p:txBody>
          <a:bodyPr/>
          <a:lstStyle/>
          <a:p>
            <a:pPr eaLnBrk="1" hangingPunct="1"/>
            <a:r>
              <a:rPr lang="en-US" altLang="cs-CZ" sz="3800" dirty="0"/>
              <a:t>Three kinds of context</a:t>
            </a:r>
            <a:endParaRPr lang="cs-CZ" altLang="cs-CZ" sz="3800" dirty="0"/>
          </a:p>
        </p:txBody>
      </p:sp>
      <p:sp>
        <p:nvSpPr>
          <p:cNvPr id="79875" name="Rectangle 3"/>
          <p:cNvSpPr>
            <a:spLocks noGrp="1" noChangeArrowheads="1"/>
          </p:cNvSpPr>
          <p:nvPr>
            <p:ph type="body" idx="1"/>
          </p:nvPr>
        </p:nvSpPr>
        <p:spPr>
          <a:xfrm>
            <a:off x="457200" y="1196975"/>
            <a:ext cx="8229600" cy="4933950"/>
          </a:xfrm>
        </p:spPr>
        <p:txBody>
          <a:bodyPr/>
          <a:lstStyle/>
          <a:p>
            <a:pPr eaLnBrk="1" hangingPunct="1">
              <a:lnSpc>
                <a:spcPct val="80000"/>
              </a:lnSpc>
              <a:buFont typeface="Wingdings" panose="05000000000000000000" pitchFamily="2" charset="2"/>
              <a:buNone/>
              <a:defRPr/>
            </a:pPr>
            <a:r>
              <a:rPr lang="en-US" altLang="cs-CZ" sz="2100" dirty="0"/>
              <a:t>Let </a:t>
            </a:r>
            <a:r>
              <a:rPr lang="en-US" altLang="cs-CZ" sz="2100" i="1" dirty="0"/>
              <a:t>C </a:t>
            </a:r>
            <a:r>
              <a:rPr lang="en-US" altLang="cs-CZ" sz="2100" dirty="0"/>
              <a:t>be a </a:t>
            </a:r>
            <a:r>
              <a:rPr lang="en-US" altLang="cs-CZ" sz="2100" dirty="0" err="1"/>
              <a:t>subconstruction</a:t>
            </a:r>
            <a:r>
              <a:rPr lang="en-US" altLang="cs-CZ" sz="2100" dirty="0"/>
              <a:t> of  </a:t>
            </a:r>
            <a:r>
              <a:rPr lang="en-US" altLang="cs-CZ" sz="2100" i="1" dirty="0"/>
              <a:t>D. </a:t>
            </a:r>
            <a:r>
              <a:rPr lang="en-US" altLang="cs-CZ" sz="2100" dirty="0"/>
              <a:t>Then</a:t>
            </a:r>
          </a:p>
          <a:p>
            <a:pPr eaLnBrk="1" hangingPunct="1">
              <a:lnSpc>
                <a:spcPct val="80000"/>
              </a:lnSpc>
              <a:defRPr/>
            </a:pPr>
            <a:r>
              <a:rPr lang="en-US" altLang="cs-CZ" sz="2100" dirty="0">
                <a:solidFill>
                  <a:srgbClr val="990000"/>
                </a:solidFill>
                <a:effectLst>
                  <a:outerShdw blurRad="38100" dist="38100" dir="2700000" algn="tl">
                    <a:srgbClr val="C0C0C0"/>
                  </a:outerShdw>
                </a:effectLst>
              </a:rPr>
              <a:t>The occurrence of </a:t>
            </a:r>
            <a:r>
              <a:rPr lang="en-US" altLang="cs-CZ" sz="2100" i="1" dirty="0">
                <a:solidFill>
                  <a:srgbClr val="990000"/>
                </a:solidFill>
                <a:effectLst>
                  <a:outerShdw blurRad="38100" dist="38100" dir="2700000" algn="tl">
                    <a:srgbClr val="C0C0C0"/>
                  </a:outerShdw>
                </a:effectLst>
              </a:rPr>
              <a:t>C </a:t>
            </a:r>
            <a:r>
              <a:rPr lang="en-US" altLang="cs-CZ" sz="2100" dirty="0">
                <a:solidFill>
                  <a:srgbClr val="990000"/>
                </a:solidFill>
                <a:effectLst>
                  <a:outerShdw blurRad="38100" dist="38100" dir="2700000" algn="tl">
                    <a:srgbClr val="C0C0C0"/>
                  </a:outerShdw>
                </a:effectLst>
              </a:rPr>
              <a:t>in </a:t>
            </a:r>
            <a:r>
              <a:rPr lang="en-US" altLang="cs-CZ" sz="2100" i="1" dirty="0">
                <a:solidFill>
                  <a:srgbClr val="990000"/>
                </a:solidFill>
                <a:effectLst>
                  <a:outerShdw blurRad="38100" dist="38100" dir="2700000" algn="tl">
                    <a:srgbClr val="C0C0C0"/>
                  </a:outerShdw>
                </a:effectLst>
              </a:rPr>
              <a:t>D</a:t>
            </a:r>
            <a:r>
              <a:rPr lang="en-US" altLang="cs-CZ" sz="2100" i="1" dirty="0"/>
              <a:t> </a:t>
            </a:r>
            <a:r>
              <a:rPr lang="en-US" altLang="cs-CZ" sz="2100" dirty="0"/>
              <a:t>is </a:t>
            </a:r>
            <a:r>
              <a:rPr lang="en-US" altLang="cs-CZ" sz="2400" i="1" dirty="0" err="1">
                <a:solidFill>
                  <a:srgbClr val="990000"/>
                </a:solidFill>
                <a:effectLst>
                  <a:outerShdw blurRad="38100" dist="38100" dir="2700000" algn="tl">
                    <a:srgbClr val="C0C0C0"/>
                  </a:outerShdw>
                </a:effectLst>
              </a:rPr>
              <a:t>hyperintensional</a:t>
            </a:r>
            <a:r>
              <a:rPr lang="en-US" altLang="cs-CZ" sz="2100" dirty="0"/>
              <a:t>, if the whole construction </a:t>
            </a:r>
            <a:r>
              <a:rPr lang="en-US" altLang="cs-CZ" sz="2100" i="1" dirty="0"/>
              <a:t>C </a:t>
            </a:r>
            <a:r>
              <a:rPr lang="en-US" altLang="cs-CZ" sz="2100" dirty="0"/>
              <a:t>is an argument of a function constructed within </a:t>
            </a:r>
            <a:r>
              <a:rPr lang="en-US" altLang="cs-CZ" sz="2100" i="1" dirty="0"/>
              <a:t>D.</a:t>
            </a:r>
            <a:r>
              <a:rPr lang="en-US" altLang="cs-CZ" sz="2100" dirty="0"/>
              <a:t> We say that such an occurrence of </a:t>
            </a:r>
            <a:r>
              <a:rPr lang="en-US" altLang="cs-CZ" sz="2100" i="1" dirty="0">
                <a:solidFill>
                  <a:schemeClr val="tx2"/>
                </a:solidFill>
              </a:rPr>
              <a:t>C </a:t>
            </a:r>
            <a:r>
              <a:rPr lang="en-US" altLang="cs-CZ" sz="2100" dirty="0">
                <a:solidFill>
                  <a:schemeClr val="tx2"/>
                </a:solidFill>
              </a:rPr>
              <a:t>is displayed in </a:t>
            </a:r>
            <a:r>
              <a:rPr lang="en-US" altLang="cs-CZ" sz="2100" i="1" dirty="0">
                <a:solidFill>
                  <a:schemeClr val="tx2"/>
                </a:solidFill>
              </a:rPr>
              <a:t>D</a:t>
            </a:r>
            <a:r>
              <a:rPr lang="en-US" altLang="cs-CZ" sz="2100" dirty="0"/>
              <a:t>. </a:t>
            </a:r>
          </a:p>
          <a:p>
            <a:pPr eaLnBrk="1" hangingPunct="1">
              <a:lnSpc>
                <a:spcPct val="80000"/>
              </a:lnSpc>
              <a:defRPr/>
            </a:pPr>
            <a:r>
              <a:rPr lang="en-US" altLang="cs-CZ" sz="2100" dirty="0"/>
              <a:t>Then all the </a:t>
            </a:r>
            <a:r>
              <a:rPr lang="en-US" altLang="cs-CZ" sz="2100" dirty="0" err="1"/>
              <a:t>subconstructions</a:t>
            </a:r>
            <a:r>
              <a:rPr lang="en-US" altLang="cs-CZ" sz="2100" dirty="0"/>
              <a:t> of this occurrence of </a:t>
            </a:r>
            <a:r>
              <a:rPr lang="en-US" altLang="cs-CZ" sz="2100" i="1" dirty="0"/>
              <a:t>C </a:t>
            </a:r>
            <a:r>
              <a:rPr lang="en-US" altLang="cs-CZ" sz="2100" dirty="0"/>
              <a:t>have also a </a:t>
            </a:r>
            <a:r>
              <a:rPr lang="en-US" altLang="cs-CZ" sz="2100" dirty="0" err="1"/>
              <a:t>hyperintensional</a:t>
            </a:r>
            <a:r>
              <a:rPr lang="en-US" altLang="cs-CZ" sz="2100" dirty="0"/>
              <a:t> occurrence.</a:t>
            </a:r>
          </a:p>
          <a:p>
            <a:pPr eaLnBrk="1" hangingPunct="1">
              <a:lnSpc>
                <a:spcPct val="80000"/>
              </a:lnSpc>
              <a:spcBef>
                <a:spcPct val="70000"/>
              </a:spcBef>
              <a:defRPr/>
            </a:pPr>
            <a:r>
              <a:rPr lang="en-US" altLang="cs-CZ" sz="2100" i="1" dirty="0" err="1"/>
              <a:t>Exmaple</a:t>
            </a:r>
            <a:r>
              <a:rPr lang="en-US" altLang="cs-CZ" sz="2100" dirty="0"/>
              <a:t>. Tom calculates </a:t>
            </a:r>
            <a:r>
              <a:rPr lang="en-US" altLang="cs-CZ" sz="2100" i="1" dirty="0"/>
              <a:t>Sin(</a:t>
            </a:r>
            <a:r>
              <a:rPr lang="en-US" altLang="cs-CZ" sz="2100" dirty="0">
                <a:sym typeface="Symbol" panose="05050102010706020507" pitchFamily="18" charset="2"/>
              </a:rPr>
              <a:t></a:t>
            </a:r>
            <a:r>
              <a:rPr lang="en-US" altLang="cs-CZ" sz="2100" i="1" dirty="0">
                <a:sym typeface="Symbol" panose="05050102010706020507" pitchFamily="18" charset="2"/>
              </a:rPr>
              <a:t>).</a:t>
            </a:r>
            <a:endParaRPr lang="en-US" altLang="cs-CZ" sz="2100" dirty="0"/>
          </a:p>
          <a:p>
            <a:pPr eaLnBrk="1" hangingPunct="1">
              <a:lnSpc>
                <a:spcPct val="80000"/>
              </a:lnSpc>
              <a:buFont typeface="Wingdings" panose="05000000000000000000" pitchFamily="2" charset="2"/>
              <a:buNone/>
              <a:defRPr/>
            </a:pPr>
            <a:r>
              <a:rPr lang="en-US" altLang="cs-CZ" sz="2100" dirty="0">
                <a:solidFill>
                  <a:schemeClr val="tx2"/>
                </a:solidFill>
                <a:sym typeface="Symbol" panose="05050102010706020507" pitchFamily="18" charset="2"/>
              </a:rPr>
              <a:t>	</a:t>
            </a:r>
            <a:r>
              <a:rPr lang="en-US" altLang="cs-CZ" sz="2100" i="1" dirty="0" err="1">
                <a:solidFill>
                  <a:schemeClr val="tx2"/>
                </a:solidFill>
                <a:sym typeface="Symbol" panose="05050102010706020507" pitchFamily="18" charset="2"/>
              </a:rPr>
              <a:t>w</a:t>
            </a:r>
            <a:r>
              <a:rPr lang="en-US" altLang="cs-CZ" sz="2100" dirty="0" err="1">
                <a:solidFill>
                  <a:schemeClr val="tx2"/>
                </a:solidFill>
                <a:sym typeface="Symbol" panose="05050102010706020507" pitchFamily="18" charset="2"/>
              </a:rPr>
              <a:t></a:t>
            </a:r>
            <a:r>
              <a:rPr lang="en-US" altLang="cs-CZ" sz="2100" i="1" dirty="0" err="1">
                <a:solidFill>
                  <a:schemeClr val="tx2"/>
                </a:solidFill>
                <a:sym typeface="Symbol" panose="05050102010706020507" pitchFamily="18" charset="2"/>
              </a:rPr>
              <a:t>t</a:t>
            </a:r>
            <a:r>
              <a:rPr lang="en-US" altLang="cs-CZ" sz="2100" dirty="0">
                <a:solidFill>
                  <a:schemeClr val="tx2"/>
                </a:solidFill>
                <a:sym typeface="Symbol" panose="05050102010706020507" pitchFamily="18" charset="2"/>
              </a:rPr>
              <a:t> [</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Calculate</a:t>
            </a:r>
            <a:r>
              <a:rPr lang="en-US" altLang="cs-CZ" sz="2100" i="1" baseline="-25000" dirty="0">
                <a:solidFill>
                  <a:schemeClr val="tx2"/>
                </a:solidFill>
                <a:sym typeface="Symbol" panose="05050102010706020507" pitchFamily="18" charset="2"/>
              </a:rPr>
              <a:t>wt </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Tom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Sin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a:t>
            </a:r>
          </a:p>
          <a:p>
            <a:pPr eaLnBrk="1" hangingPunct="1">
              <a:lnSpc>
                <a:spcPct val="80000"/>
              </a:lnSpc>
              <a:buFont typeface="Wingdings" panose="05000000000000000000" pitchFamily="2" charset="2"/>
              <a:buNone/>
              <a:defRPr/>
            </a:pPr>
            <a:r>
              <a:rPr lang="en-US" altLang="cs-CZ" sz="2100" dirty="0"/>
              <a:t>						</a:t>
            </a:r>
          </a:p>
          <a:p>
            <a:pPr eaLnBrk="1" hangingPunct="1">
              <a:lnSpc>
                <a:spcPct val="80000"/>
              </a:lnSpc>
              <a:buFont typeface="Wingdings" panose="05000000000000000000" pitchFamily="2" charset="2"/>
              <a:buNone/>
              <a:defRPr/>
            </a:pPr>
            <a:r>
              <a:rPr lang="en-US" altLang="cs-CZ" sz="2100" dirty="0"/>
              <a:t>				       </a:t>
            </a:r>
            <a:r>
              <a:rPr lang="en-US" altLang="cs-CZ" sz="2100" i="1" dirty="0" err="1"/>
              <a:t>hyperint</a:t>
            </a:r>
            <a:r>
              <a:rPr lang="en-US" altLang="cs-CZ" sz="2100" dirty="0"/>
              <a:t> </a:t>
            </a:r>
          </a:p>
          <a:p>
            <a:pPr eaLnBrk="1" hangingPunct="1">
              <a:lnSpc>
                <a:spcPct val="80000"/>
              </a:lnSpc>
              <a:buFont typeface="Wingdings" panose="05000000000000000000" pitchFamily="2" charset="2"/>
              <a:buNone/>
              <a:defRPr/>
            </a:pPr>
            <a:r>
              <a:rPr lang="en-US" altLang="cs-CZ" sz="2100" dirty="0"/>
              <a:t>	</a:t>
            </a:r>
            <a:r>
              <a:rPr lang="en-US" altLang="cs-CZ" sz="2100" i="1" dirty="0"/>
              <a:t>Calculate</a:t>
            </a:r>
            <a:r>
              <a:rPr lang="en-US" altLang="cs-CZ" sz="2100" dirty="0"/>
              <a:t>/(</a:t>
            </a:r>
            <a:r>
              <a:rPr lang="en-US" altLang="cs-CZ" sz="2100" dirty="0">
                <a:sym typeface="Symbol" panose="05050102010706020507" pitchFamily="18" charset="2"/>
              </a:rPr>
              <a:t></a:t>
            </a:r>
            <a:r>
              <a:rPr lang="en-US" altLang="cs-CZ" sz="2100" b="1" dirty="0">
                <a:sym typeface="Symbol" panose="05050102010706020507" pitchFamily="18" charset="2"/>
              </a:rPr>
              <a:t></a:t>
            </a:r>
            <a:r>
              <a:rPr lang="en-US" altLang="cs-CZ" sz="2100" b="1" baseline="-25000" dirty="0">
                <a:sym typeface="Symbol" panose="05050102010706020507" pitchFamily="18" charset="2"/>
              </a:rPr>
              <a:t>1</a:t>
            </a:r>
            <a:r>
              <a:rPr lang="en-US" altLang="cs-CZ" sz="2100" dirty="0"/>
              <a:t>)</a:t>
            </a:r>
            <a:r>
              <a:rPr lang="en-US" altLang="cs-CZ" sz="2100" baseline="-25000" dirty="0">
                <a:sym typeface="Symbol" panose="05050102010706020507" pitchFamily="18" charset="2"/>
              </a:rPr>
              <a:t></a:t>
            </a:r>
          </a:p>
          <a:p>
            <a:pPr eaLnBrk="1" hangingPunct="1">
              <a:lnSpc>
                <a:spcPct val="80000"/>
              </a:lnSpc>
              <a:spcBef>
                <a:spcPct val="70000"/>
              </a:spcBef>
              <a:buFont typeface="Wingdings" panose="05000000000000000000" pitchFamily="2" charset="2"/>
              <a:buNone/>
              <a:defRPr/>
            </a:pPr>
            <a:r>
              <a:rPr lang="en-US" altLang="cs-CZ" sz="2100" dirty="0">
                <a:solidFill>
                  <a:schemeClr val="tx2"/>
                </a:solidFill>
                <a:effectLst>
                  <a:outerShdw blurRad="38100" dist="38100" dir="2700000" algn="tl">
                    <a:srgbClr val="C0C0C0"/>
                  </a:outerShdw>
                </a:effectLst>
                <a:sym typeface="Symbol" panose="05050102010706020507" pitchFamily="18" charset="2"/>
              </a:rPr>
              <a:t>Trivialization of a construction </a:t>
            </a:r>
            <a:r>
              <a:rPr lang="en-US" altLang="cs-CZ" sz="2100" i="1" dirty="0">
                <a:solidFill>
                  <a:schemeClr val="tx2"/>
                </a:solidFill>
                <a:effectLst>
                  <a:outerShdw blurRad="38100" dist="38100" dir="2700000" algn="tl">
                    <a:srgbClr val="C0C0C0"/>
                  </a:outerShdw>
                </a:effectLst>
                <a:sym typeface="Symbol" panose="05050102010706020507" pitchFamily="18" charset="2"/>
              </a:rPr>
              <a:t>C</a:t>
            </a:r>
            <a:r>
              <a:rPr lang="en-US" altLang="cs-CZ" sz="2100" dirty="0">
                <a:solidFill>
                  <a:schemeClr val="tx2"/>
                </a:solidFill>
                <a:effectLst>
                  <a:outerShdw blurRad="38100" dist="38100" dir="2700000" algn="tl">
                    <a:srgbClr val="C0C0C0"/>
                  </a:outerShdw>
                </a:effectLst>
                <a:sym typeface="Symbol" panose="05050102010706020507" pitchFamily="18" charset="2"/>
              </a:rPr>
              <a:t> (</a:t>
            </a:r>
            <a:r>
              <a:rPr lang="en-US" altLang="cs-CZ" sz="21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2100" i="1" dirty="0">
                <a:solidFill>
                  <a:schemeClr val="tx2"/>
                </a:solidFill>
                <a:effectLst>
                  <a:outerShdw blurRad="38100" dist="38100" dir="2700000" algn="tl">
                    <a:srgbClr val="C0C0C0"/>
                  </a:outerShdw>
                </a:effectLst>
                <a:sym typeface="Symbol" panose="05050102010706020507" pitchFamily="18" charset="2"/>
              </a:rPr>
              <a:t>C</a:t>
            </a:r>
            <a:r>
              <a:rPr lang="en-US" altLang="cs-CZ" sz="2100" dirty="0">
                <a:solidFill>
                  <a:schemeClr val="tx2"/>
                </a:solidFill>
                <a:effectLst>
                  <a:outerShdw blurRad="38100" dist="38100" dir="2700000" algn="tl">
                    <a:srgbClr val="C0C0C0"/>
                  </a:outerShdw>
                </a:effectLst>
                <a:sym typeface="Symbol" panose="05050102010706020507" pitchFamily="18" charset="2"/>
              </a:rPr>
              <a:t>) raises the context up to the </a:t>
            </a:r>
            <a:r>
              <a:rPr lang="en-US" altLang="cs-CZ" sz="2100" dirty="0" err="1">
                <a:solidFill>
                  <a:schemeClr val="tx2"/>
                </a:solidFill>
                <a:effectLst>
                  <a:outerShdw blurRad="38100" dist="38100" dir="2700000" algn="tl">
                    <a:srgbClr val="C0C0C0"/>
                  </a:outerShdw>
                </a:effectLst>
                <a:sym typeface="Symbol" panose="05050102010706020507" pitchFamily="18" charset="2"/>
              </a:rPr>
              <a:t>hyperintensional</a:t>
            </a:r>
            <a:r>
              <a:rPr lang="en-US" altLang="cs-CZ" sz="2100" dirty="0">
                <a:solidFill>
                  <a:schemeClr val="tx2"/>
                </a:solidFill>
                <a:effectLst>
                  <a:outerShdw blurRad="38100" dist="38100" dir="2700000" algn="tl">
                    <a:srgbClr val="C0C0C0"/>
                  </a:outerShdw>
                </a:effectLst>
                <a:sym typeface="Symbol" panose="05050102010706020507" pitchFamily="18" charset="2"/>
              </a:rPr>
              <a:t> level</a:t>
            </a:r>
          </a:p>
          <a:p>
            <a:pPr eaLnBrk="1" hangingPunct="1">
              <a:lnSpc>
                <a:spcPct val="80000"/>
              </a:lnSpc>
              <a:buFont typeface="Wingdings" panose="05000000000000000000" pitchFamily="2" charset="2"/>
              <a:buNone/>
              <a:defRPr/>
            </a:pPr>
            <a:r>
              <a:rPr lang="en-US" altLang="cs-CZ" sz="2100" dirty="0">
                <a:solidFill>
                  <a:schemeClr val="tx2"/>
                </a:solidFill>
                <a:effectLst>
                  <a:outerShdw blurRad="38100" dist="38100" dir="2700000" algn="tl">
                    <a:srgbClr val="C0C0C0"/>
                  </a:outerShdw>
                </a:effectLst>
                <a:sym typeface="Symbol" panose="05050102010706020507" pitchFamily="18" charset="2"/>
              </a:rPr>
              <a:t>Dually, a Double Execution brings the context down to an </a:t>
            </a:r>
            <a:r>
              <a:rPr lang="en-US" altLang="cs-CZ" sz="2100" dirty="0" err="1">
                <a:solidFill>
                  <a:schemeClr val="tx2"/>
                </a:solidFill>
                <a:effectLst>
                  <a:outerShdw blurRad="38100" dist="38100" dir="2700000" algn="tl">
                    <a:srgbClr val="C0C0C0"/>
                  </a:outerShdw>
                </a:effectLst>
                <a:sym typeface="Symbol" panose="05050102010706020507" pitchFamily="18" charset="2"/>
              </a:rPr>
              <a:t>intensional</a:t>
            </a:r>
            <a:r>
              <a:rPr lang="en-US" altLang="cs-CZ" sz="2100" dirty="0">
                <a:solidFill>
                  <a:schemeClr val="tx2"/>
                </a:solidFill>
                <a:effectLst>
                  <a:outerShdw blurRad="38100" dist="38100" dir="2700000" algn="tl">
                    <a:srgbClr val="C0C0C0"/>
                  </a:outerShdw>
                </a:effectLst>
                <a:sym typeface="Symbol" panose="05050102010706020507" pitchFamily="18" charset="2"/>
              </a:rPr>
              <a:t> or extensional level: </a:t>
            </a:r>
            <a:r>
              <a:rPr lang="en-US" altLang="cs-CZ" sz="2100" baseline="30000" dirty="0">
                <a:solidFill>
                  <a:srgbClr val="990000"/>
                </a:solidFill>
                <a:effectLst>
                  <a:outerShdw blurRad="38100" dist="38100" dir="2700000" algn="tl">
                    <a:srgbClr val="C0C0C0"/>
                  </a:outerShdw>
                </a:effectLst>
                <a:sym typeface="Symbol" panose="05050102010706020507" pitchFamily="18" charset="2"/>
              </a:rPr>
              <a:t>20</a:t>
            </a:r>
            <a:r>
              <a:rPr lang="en-US" altLang="cs-CZ" sz="2100" i="1" dirty="0">
                <a:solidFill>
                  <a:srgbClr val="990000"/>
                </a:solidFill>
                <a:effectLst>
                  <a:outerShdw blurRad="38100" dist="38100" dir="2700000" algn="tl">
                    <a:srgbClr val="C0C0C0"/>
                  </a:outerShdw>
                </a:effectLst>
                <a:sym typeface="Symbol" panose="05050102010706020507" pitchFamily="18" charset="2"/>
              </a:rPr>
              <a:t>C = C</a:t>
            </a:r>
          </a:p>
        </p:txBody>
      </p:sp>
      <p:sp>
        <p:nvSpPr>
          <p:cNvPr id="15364" name="AutoShape 4"/>
          <p:cNvSpPr>
            <a:spLocks/>
          </p:cNvSpPr>
          <p:nvPr/>
        </p:nvSpPr>
        <p:spPr bwMode="auto">
          <a:xfrm rot="5400000">
            <a:off x="4175770" y="3465190"/>
            <a:ext cx="215900" cy="863600"/>
          </a:xfrm>
          <a:prstGeom prst="rightBrace">
            <a:avLst>
              <a:gd name="adj1" fmla="val 33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7813"/>
            <a:ext cx="8229600" cy="703262"/>
          </a:xfrm>
        </p:spPr>
        <p:txBody>
          <a:bodyPr/>
          <a:lstStyle/>
          <a:p>
            <a:pPr eaLnBrk="1" hangingPunct="1"/>
            <a:r>
              <a:rPr lang="en-US" altLang="cs-CZ" sz="3800" dirty="0"/>
              <a:t>Three kinds of context</a:t>
            </a:r>
            <a:endParaRPr lang="cs-CZ" altLang="cs-CZ" sz="3800" dirty="0"/>
          </a:p>
        </p:txBody>
      </p:sp>
      <p:sp>
        <p:nvSpPr>
          <p:cNvPr id="80899" name="Rectangle 3"/>
          <p:cNvSpPr>
            <a:spLocks noGrp="1" noChangeArrowheads="1"/>
          </p:cNvSpPr>
          <p:nvPr>
            <p:ph type="body" idx="1"/>
          </p:nvPr>
        </p:nvSpPr>
        <p:spPr>
          <a:xfrm>
            <a:off x="457200" y="1196975"/>
            <a:ext cx="8229600" cy="4933950"/>
          </a:xfrm>
        </p:spPr>
        <p:txBody>
          <a:bodyPr>
            <a:normAutofit fontScale="92500"/>
          </a:bodyPr>
          <a:lstStyle/>
          <a:p>
            <a:pPr marL="571500" indent="-571500" eaLnBrk="1" hangingPunct="1">
              <a:buFont typeface="Wingdings" panose="05000000000000000000" pitchFamily="2" charset="2"/>
              <a:buNone/>
              <a:defRPr/>
            </a:pPr>
            <a:r>
              <a:rPr lang="cs-CZ" altLang="cs-CZ" sz="2500" dirty="0" err="1">
                <a:sym typeface="Symbol" panose="05050102010706020507" pitchFamily="18" charset="2"/>
              </a:rPr>
              <a:t>If</a:t>
            </a:r>
            <a:r>
              <a:rPr lang="cs-CZ" altLang="cs-CZ" sz="2500" dirty="0">
                <a:sym typeface="Symbol" panose="05050102010706020507" pitchFamily="18" charset="2"/>
              </a:rPr>
              <a:t> </a:t>
            </a:r>
            <a:r>
              <a:rPr lang="cs-CZ" altLang="cs-CZ" sz="2500" dirty="0" err="1">
                <a:sym typeface="Symbol" panose="05050102010706020507" pitchFamily="18" charset="2"/>
              </a:rPr>
              <a:t>an</a:t>
            </a:r>
            <a:r>
              <a:rPr lang="cs-CZ" altLang="cs-CZ" sz="2500" dirty="0">
                <a:sym typeface="Symbol" panose="05050102010706020507" pitchFamily="18" charset="2"/>
              </a:rPr>
              <a:t> </a:t>
            </a:r>
            <a:r>
              <a:rPr lang="cs-CZ" altLang="cs-CZ" sz="2500" dirty="0" err="1">
                <a:sym typeface="Symbol" panose="05050102010706020507" pitchFamily="18" charset="2"/>
              </a:rPr>
              <a:t>occurence</a:t>
            </a:r>
            <a:r>
              <a:rPr lang="cs-CZ" altLang="cs-CZ" sz="2500" dirty="0">
                <a:sym typeface="Symbol" panose="05050102010706020507" pitchFamily="18" charset="2"/>
              </a:rPr>
              <a:t> </a:t>
            </a:r>
            <a:r>
              <a:rPr lang="cs-CZ" altLang="cs-CZ" sz="2500" dirty="0" err="1">
                <a:sym typeface="Symbol" panose="05050102010706020507" pitchFamily="18" charset="2"/>
              </a:rPr>
              <a:t>of</a:t>
            </a:r>
            <a:r>
              <a:rPr lang="cs-CZ" altLang="cs-CZ" sz="2500" dirty="0">
                <a:sym typeface="Symbol" panose="05050102010706020507" pitchFamily="18" charset="2"/>
              </a:rPr>
              <a:t> </a:t>
            </a:r>
            <a:r>
              <a:rPr lang="cs-CZ" altLang="cs-CZ" sz="2500" i="1" dirty="0">
                <a:sym typeface="Symbol" panose="05050102010706020507" pitchFamily="18" charset="2"/>
              </a:rPr>
              <a:t>C</a:t>
            </a:r>
            <a:r>
              <a:rPr lang="cs-CZ" altLang="cs-CZ" sz="2500" dirty="0">
                <a:sym typeface="Symbol" panose="05050102010706020507" pitchFamily="18" charset="2"/>
              </a:rPr>
              <a:t> in </a:t>
            </a:r>
            <a:r>
              <a:rPr lang="cs-CZ" altLang="cs-CZ" sz="2500" i="1" dirty="0">
                <a:sym typeface="Symbol" panose="05050102010706020507" pitchFamily="18" charset="2"/>
              </a:rPr>
              <a:t>D</a:t>
            </a:r>
            <a:r>
              <a:rPr lang="cs-CZ" altLang="cs-CZ" sz="2500" dirty="0">
                <a:sym typeface="Symbol" panose="05050102010706020507" pitchFamily="18" charset="2"/>
              </a:rPr>
              <a:t> </a:t>
            </a:r>
            <a:r>
              <a:rPr lang="cs-CZ" altLang="cs-CZ" sz="2500" i="1" dirty="0" err="1">
                <a:sym typeface="Symbol" panose="05050102010706020507" pitchFamily="18" charset="2"/>
              </a:rPr>
              <a:t>is</a:t>
            </a:r>
            <a:r>
              <a:rPr lang="cs-CZ" altLang="cs-CZ" sz="2500" i="1" dirty="0">
                <a:sym typeface="Symbol" panose="05050102010706020507" pitchFamily="18" charset="2"/>
              </a:rPr>
              <a:t> not </a:t>
            </a:r>
            <a:r>
              <a:rPr lang="cs-CZ" altLang="cs-CZ" sz="2500" i="1" dirty="0" err="1">
                <a:sym typeface="Symbol" panose="05050102010706020507" pitchFamily="18" charset="2"/>
              </a:rPr>
              <a:t>hyperintensional</a:t>
            </a:r>
            <a:r>
              <a:rPr lang="cs-CZ" altLang="cs-CZ" sz="2500" dirty="0">
                <a:sym typeface="Symbol" panose="05050102010706020507" pitchFamily="18" charset="2"/>
              </a:rPr>
              <a:t>, </a:t>
            </a:r>
            <a:r>
              <a:rPr lang="cs-CZ" altLang="cs-CZ" sz="2500" dirty="0" err="1">
                <a:sym typeface="Symbol" panose="05050102010706020507" pitchFamily="18" charset="2"/>
              </a:rPr>
              <a:t>then</a:t>
            </a:r>
            <a:r>
              <a:rPr lang="cs-CZ" altLang="cs-CZ" sz="2500" dirty="0">
                <a:sym typeface="Symbol" panose="05050102010706020507" pitchFamily="18" charset="2"/>
              </a:rPr>
              <a:t> </a:t>
            </a:r>
            <a:r>
              <a:rPr lang="cs-CZ" altLang="cs-CZ" sz="2500" dirty="0" err="1">
                <a:sym typeface="Symbol" panose="05050102010706020507" pitchFamily="18" charset="2"/>
              </a:rPr>
              <a:t>the</a:t>
            </a:r>
            <a:r>
              <a:rPr lang="cs-CZ" altLang="cs-CZ" sz="2500" dirty="0">
                <a:sym typeface="Symbol" panose="05050102010706020507" pitchFamily="18" charset="2"/>
              </a:rPr>
              <a:t> </a:t>
            </a:r>
            <a:r>
              <a:rPr lang="cs-CZ" altLang="cs-CZ" sz="2500" i="1" dirty="0" err="1">
                <a:solidFill>
                  <a:schemeClr val="tx2"/>
                </a:solidFill>
                <a:effectLst>
                  <a:outerShdw blurRad="38100" dist="38100" dir="2700000" algn="tl">
                    <a:srgbClr val="C0C0C0"/>
                  </a:outerShdw>
                </a:effectLst>
                <a:sym typeface="Symbol" panose="05050102010706020507" pitchFamily="18" charset="2"/>
              </a:rPr>
              <a:t>construction</a:t>
            </a:r>
            <a:r>
              <a:rPr lang="cs-CZ" altLang="cs-CZ" sz="2500" i="1" dirty="0">
                <a:solidFill>
                  <a:schemeClr val="tx2"/>
                </a:solidFill>
                <a:effectLst>
                  <a:outerShdw blurRad="38100" dist="38100" dir="2700000" algn="tl">
                    <a:srgbClr val="C0C0C0"/>
                  </a:outerShdw>
                </a:effectLst>
                <a:sym typeface="Symbol" panose="05050102010706020507" pitchFamily="18" charset="2"/>
              </a:rPr>
              <a:t> C </a:t>
            </a:r>
            <a:r>
              <a:rPr lang="cs-CZ" altLang="cs-CZ" sz="2500" i="1" dirty="0" err="1">
                <a:solidFill>
                  <a:schemeClr val="tx2"/>
                </a:solidFill>
                <a:effectLst>
                  <a:outerShdw blurRad="38100" dist="38100" dir="2700000" algn="tl">
                    <a:srgbClr val="C0C0C0"/>
                  </a:outerShdw>
                </a:effectLst>
                <a:sym typeface="Symbol" panose="05050102010706020507" pitchFamily="18" charset="2"/>
              </a:rPr>
              <a:t>occurs</a:t>
            </a:r>
            <a:r>
              <a:rPr lang="cs-CZ" altLang="cs-CZ" sz="2500" i="1" dirty="0">
                <a:solidFill>
                  <a:schemeClr val="tx2"/>
                </a:solidFill>
                <a:effectLst>
                  <a:outerShdw blurRad="38100" dist="38100" dir="2700000" algn="tl">
                    <a:srgbClr val="C0C0C0"/>
                  </a:outerShdw>
                </a:effectLst>
                <a:sym typeface="Symbol" panose="05050102010706020507" pitchFamily="18" charset="2"/>
              </a:rPr>
              <a:t> in </a:t>
            </a:r>
            <a:r>
              <a:rPr lang="cs-CZ" altLang="cs-CZ" sz="2500" i="1" dirty="0" err="1">
                <a:solidFill>
                  <a:schemeClr val="tx2"/>
                </a:solidFill>
                <a:effectLst>
                  <a:outerShdw blurRad="38100" dist="38100" dir="2700000" algn="tl">
                    <a:srgbClr val="C0C0C0"/>
                  </a:outerShdw>
                </a:effectLst>
                <a:sym typeface="Symbol" panose="05050102010706020507" pitchFamily="18" charset="2"/>
              </a:rPr>
              <a:t>the</a:t>
            </a:r>
            <a:r>
              <a:rPr lang="cs-CZ" altLang="cs-CZ" sz="2500" i="1" dirty="0">
                <a:solidFill>
                  <a:schemeClr val="tx2"/>
                </a:solidFill>
                <a:effectLst>
                  <a:outerShdw blurRad="38100" dist="38100" dir="2700000" algn="tl">
                    <a:srgbClr val="C0C0C0"/>
                  </a:outerShdw>
                </a:effectLst>
                <a:sym typeface="Symbol" panose="05050102010706020507" pitchFamily="18" charset="2"/>
              </a:rPr>
              <a:t> </a:t>
            </a:r>
            <a:r>
              <a:rPr lang="cs-CZ" altLang="cs-CZ" sz="2500" i="1" dirty="0" err="1">
                <a:solidFill>
                  <a:schemeClr val="tx2"/>
                </a:solidFill>
                <a:effectLst>
                  <a:outerShdw blurRad="38100" dist="38100" dir="2700000" algn="tl">
                    <a:srgbClr val="C0C0C0"/>
                  </a:outerShdw>
                </a:effectLst>
                <a:sym typeface="Symbol" panose="05050102010706020507" pitchFamily="18" charset="2"/>
              </a:rPr>
              <a:t>execution</a:t>
            </a:r>
            <a:r>
              <a:rPr lang="cs-CZ" altLang="cs-CZ" sz="2500" i="1" dirty="0">
                <a:solidFill>
                  <a:schemeClr val="tx2"/>
                </a:solidFill>
                <a:effectLst>
                  <a:outerShdw blurRad="38100" dist="38100" dir="2700000" algn="tl">
                    <a:srgbClr val="C0C0C0"/>
                  </a:outerShdw>
                </a:effectLst>
                <a:sym typeface="Symbol" panose="05050102010706020507" pitchFamily="18" charset="2"/>
              </a:rPr>
              <a:t> mode</a:t>
            </a:r>
            <a:r>
              <a:rPr lang="en-US" altLang="cs-CZ" sz="2500" i="1" dirty="0">
                <a:solidFill>
                  <a:schemeClr val="tx2"/>
                </a:solidFill>
                <a:effectLst>
                  <a:outerShdw blurRad="38100" dist="38100" dir="2700000" algn="tl">
                    <a:srgbClr val="C0C0C0"/>
                  </a:outerShdw>
                </a:effectLst>
                <a:sym typeface="Symbol" panose="05050102010706020507" pitchFamily="18" charset="2"/>
              </a:rPr>
              <a:t>;</a:t>
            </a:r>
            <a:r>
              <a:rPr lang="cs-CZ" altLang="cs-CZ" sz="2500" i="1" dirty="0">
                <a:solidFill>
                  <a:schemeClr val="tx2"/>
                </a:solidFill>
                <a:effectLst>
                  <a:outerShdw blurRad="38100" dist="38100" dir="2700000" algn="tl">
                    <a:srgbClr val="C0C0C0"/>
                  </a:outerShdw>
                </a:effectLst>
                <a:sym typeface="Symbol" panose="05050102010706020507" pitchFamily="18" charset="2"/>
              </a:rPr>
              <a:t> </a:t>
            </a:r>
            <a:r>
              <a:rPr lang="en-US" altLang="cs-CZ" sz="2500" i="1" dirty="0">
                <a:solidFill>
                  <a:schemeClr val="tx2"/>
                </a:solidFill>
                <a:effectLst>
                  <a:outerShdw blurRad="38100" dist="38100" dir="2700000" algn="tl">
                    <a:srgbClr val="C0C0C0"/>
                  </a:outerShdw>
                </a:effectLst>
                <a:sym typeface="Symbol" panose="05050102010706020507" pitchFamily="18" charset="2"/>
              </a:rPr>
              <a:t>we say that</a:t>
            </a:r>
            <a:r>
              <a:rPr lang="cs-CZ" altLang="cs-CZ" sz="2500" i="1" dirty="0">
                <a:solidFill>
                  <a:schemeClr val="tx2"/>
                </a:solidFill>
                <a:effectLst>
                  <a:outerShdw blurRad="38100" dist="38100" dir="2700000" algn="tl">
                    <a:srgbClr val="C0C0C0"/>
                  </a:outerShdw>
                </a:effectLst>
                <a:sym typeface="Symbol" panose="05050102010706020507" pitchFamily="18" charset="2"/>
              </a:rPr>
              <a:t> C </a:t>
            </a:r>
            <a:r>
              <a:rPr lang="en-US" altLang="cs-CZ" sz="2500" i="1" dirty="0">
                <a:solidFill>
                  <a:schemeClr val="tx2"/>
                </a:solidFill>
                <a:effectLst>
                  <a:outerShdw blurRad="38100" dist="38100" dir="2700000" algn="tl">
                    <a:srgbClr val="C0C0C0"/>
                  </a:outerShdw>
                </a:effectLst>
                <a:sym typeface="Symbol" panose="05050102010706020507" pitchFamily="18" charset="2"/>
              </a:rPr>
              <a:t>is a</a:t>
            </a:r>
            <a:r>
              <a:rPr lang="cs-CZ" altLang="cs-CZ" sz="2500" i="1" dirty="0">
                <a:solidFill>
                  <a:schemeClr val="tx2"/>
                </a:solidFill>
                <a:effectLst>
                  <a:outerShdw blurRad="38100" dist="38100" dir="2700000" algn="tl">
                    <a:srgbClr val="C0C0C0"/>
                  </a:outerShdw>
                </a:effectLst>
                <a:sym typeface="Symbol" panose="05050102010706020507" pitchFamily="18" charset="2"/>
              </a:rPr>
              <a:t> </a:t>
            </a:r>
            <a:r>
              <a:rPr lang="en-US" altLang="cs-CZ" sz="2500" b="1" i="1" dirty="0">
                <a:solidFill>
                  <a:schemeClr val="tx2"/>
                </a:solidFill>
                <a:effectLst>
                  <a:outerShdw blurRad="38100" dist="38100" dir="2700000" algn="tl">
                    <a:srgbClr val="C0C0C0"/>
                  </a:outerShdw>
                </a:effectLst>
                <a:sym typeface="Symbol" panose="05050102010706020507" pitchFamily="18" charset="2"/>
              </a:rPr>
              <a:t>c</a:t>
            </a:r>
            <a:r>
              <a:rPr lang="cs-CZ" altLang="cs-CZ" sz="2500" b="1" i="1" dirty="0" err="1">
                <a:solidFill>
                  <a:schemeClr val="tx2"/>
                </a:solidFill>
                <a:effectLst>
                  <a:outerShdw blurRad="38100" dist="38100" dir="2700000" algn="tl">
                    <a:srgbClr val="C0C0C0"/>
                  </a:outerShdw>
                </a:effectLst>
                <a:sym typeface="Symbol" panose="05050102010706020507" pitchFamily="18" charset="2"/>
              </a:rPr>
              <a:t>onstituent</a:t>
            </a:r>
            <a:r>
              <a:rPr lang="en-US" altLang="cs-CZ" sz="2500" b="1" i="1" dirty="0">
                <a:solidFill>
                  <a:schemeClr val="tx2"/>
                </a:solidFill>
                <a:effectLst>
                  <a:outerShdw blurRad="38100" dist="38100" dir="2700000" algn="tl">
                    <a:srgbClr val="C0C0C0"/>
                  </a:outerShdw>
                </a:effectLst>
                <a:sym typeface="Symbol" panose="05050102010706020507" pitchFamily="18" charset="2"/>
              </a:rPr>
              <a:t> of</a:t>
            </a:r>
            <a:r>
              <a:rPr lang="cs-CZ" altLang="cs-CZ" sz="2500" i="1" dirty="0">
                <a:solidFill>
                  <a:schemeClr val="tx2"/>
                </a:solidFill>
                <a:effectLst>
                  <a:outerShdw blurRad="38100" dist="38100" dir="2700000" algn="tl">
                    <a:srgbClr val="C0C0C0"/>
                  </a:outerShdw>
                </a:effectLst>
                <a:sym typeface="Symbol" panose="05050102010706020507" pitchFamily="18" charset="2"/>
              </a:rPr>
              <a:t> D. </a:t>
            </a:r>
            <a:endParaRPr lang="en-US" altLang="cs-CZ" sz="2500" i="1" dirty="0">
              <a:solidFill>
                <a:schemeClr val="tx2"/>
              </a:solidFill>
              <a:effectLst>
                <a:outerShdw blurRad="38100" dist="38100" dir="2700000" algn="tl">
                  <a:srgbClr val="C0C0C0"/>
                </a:outerShdw>
              </a:effectLst>
              <a:sym typeface="Symbol" panose="05050102010706020507" pitchFamily="18" charset="2"/>
            </a:endParaRPr>
          </a:p>
          <a:p>
            <a:pPr marL="571500" indent="-571500" eaLnBrk="1" hangingPunct="1">
              <a:buFont typeface="Wingdings" panose="05000000000000000000" pitchFamily="2" charset="2"/>
              <a:buNone/>
              <a:defRPr/>
            </a:pPr>
            <a:r>
              <a:rPr lang="en-US" altLang="cs-CZ" sz="2500" dirty="0">
                <a:sym typeface="Symbol" panose="05050102010706020507" pitchFamily="18" charset="2"/>
              </a:rPr>
              <a:t>A constituent</a:t>
            </a:r>
            <a:r>
              <a:rPr lang="cs-CZ" altLang="cs-CZ" sz="2500" dirty="0">
                <a:sym typeface="Symbol" panose="05050102010706020507" pitchFamily="18" charset="2"/>
              </a:rPr>
              <a:t> C </a:t>
            </a:r>
            <a:r>
              <a:rPr lang="en-US" altLang="cs-CZ" sz="2500" dirty="0">
                <a:sym typeface="Symbol" panose="05050102010706020507" pitchFamily="18" charset="2"/>
              </a:rPr>
              <a:t>of</a:t>
            </a:r>
            <a:r>
              <a:rPr lang="cs-CZ" altLang="cs-CZ" sz="2500" dirty="0">
                <a:sym typeface="Symbol" panose="05050102010706020507" pitchFamily="18" charset="2"/>
              </a:rPr>
              <a:t> D</a:t>
            </a:r>
            <a:r>
              <a:rPr lang="en-US" altLang="cs-CZ" sz="2500" dirty="0">
                <a:sym typeface="Symbol" panose="05050102010706020507" pitchFamily="18" charset="2"/>
              </a:rPr>
              <a:t> can occur </a:t>
            </a:r>
            <a:r>
              <a:rPr lang="cs-CZ" altLang="cs-CZ" sz="2500" i="1" dirty="0" err="1">
                <a:solidFill>
                  <a:schemeClr val="tx2"/>
                </a:solidFill>
                <a:effectLst>
                  <a:outerShdw blurRad="38100" dist="38100" dir="2700000" algn="tl">
                    <a:srgbClr val="C0C0C0"/>
                  </a:outerShdw>
                </a:effectLst>
                <a:sym typeface="Symbol" panose="05050102010706020507" pitchFamily="18" charset="2"/>
              </a:rPr>
              <a:t>inten</a:t>
            </a:r>
            <a:r>
              <a:rPr lang="en-US" altLang="cs-CZ" sz="2500" i="1" dirty="0" err="1">
                <a:solidFill>
                  <a:schemeClr val="tx2"/>
                </a:solidFill>
                <a:effectLst>
                  <a:outerShdw blurRad="38100" dist="38100" dir="2700000" algn="tl">
                    <a:srgbClr val="C0C0C0"/>
                  </a:outerShdw>
                </a:effectLst>
                <a:sym typeface="Symbol" panose="05050102010706020507" pitchFamily="18" charset="2"/>
              </a:rPr>
              <a:t>sionally</a:t>
            </a:r>
            <a:r>
              <a:rPr lang="cs-CZ" altLang="cs-CZ" sz="2500" i="1" dirty="0">
                <a:solidFill>
                  <a:schemeClr val="tx2"/>
                </a:solidFill>
                <a:effectLst>
                  <a:outerShdw blurRad="38100" dist="38100" dir="2700000" algn="tl">
                    <a:srgbClr val="C0C0C0"/>
                  </a:outerShdw>
                </a:effectLst>
                <a:sym typeface="Symbol" panose="05050102010706020507" pitchFamily="18" charset="2"/>
              </a:rPr>
              <a:t> </a:t>
            </a:r>
            <a:r>
              <a:rPr lang="en-US" altLang="cs-CZ" sz="2500" dirty="0">
                <a:sym typeface="Symbol" panose="05050102010706020507" pitchFamily="18" charset="2"/>
              </a:rPr>
              <a:t>or</a:t>
            </a:r>
            <a:r>
              <a:rPr lang="cs-CZ" altLang="cs-CZ" sz="2500" i="1" dirty="0">
                <a:solidFill>
                  <a:schemeClr val="tx2"/>
                </a:solidFill>
                <a:effectLst>
                  <a:outerShdw blurRad="38100" dist="38100" dir="2700000" algn="tl">
                    <a:srgbClr val="C0C0C0"/>
                  </a:outerShdw>
                </a:effectLst>
                <a:sym typeface="Symbol" panose="05050102010706020507" pitchFamily="18" charset="2"/>
              </a:rPr>
              <a:t> </a:t>
            </a:r>
            <a:r>
              <a:rPr lang="cs-CZ" altLang="cs-CZ" sz="2500" i="1" dirty="0" err="1">
                <a:solidFill>
                  <a:schemeClr val="tx2"/>
                </a:solidFill>
                <a:effectLst>
                  <a:outerShdw blurRad="38100" dist="38100" dir="2700000" algn="tl">
                    <a:srgbClr val="C0C0C0"/>
                  </a:outerShdw>
                </a:effectLst>
                <a:sym typeface="Symbol" panose="05050102010706020507" pitchFamily="18" charset="2"/>
              </a:rPr>
              <a:t>exten</a:t>
            </a:r>
            <a:r>
              <a:rPr lang="en-US" altLang="cs-CZ" sz="2500" i="1" dirty="0" err="1">
                <a:solidFill>
                  <a:schemeClr val="tx2"/>
                </a:solidFill>
                <a:effectLst>
                  <a:outerShdw blurRad="38100" dist="38100" dir="2700000" algn="tl">
                    <a:srgbClr val="C0C0C0"/>
                  </a:outerShdw>
                </a:effectLst>
                <a:sym typeface="Symbol" panose="05050102010706020507" pitchFamily="18" charset="2"/>
              </a:rPr>
              <a:t>sionally</a:t>
            </a:r>
            <a:r>
              <a:rPr lang="cs-CZ" altLang="cs-CZ" sz="2500" i="1" dirty="0">
                <a:solidFill>
                  <a:schemeClr val="tx2"/>
                </a:solidFill>
                <a:effectLst>
                  <a:outerShdw blurRad="38100" dist="38100" dir="2700000" algn="tl">
                    <a:srgbClr val="C0C0C0"/>
                  </a:outerShdw>
                </a:effectLst>
                <a:sym typeface="Symbol" panose="05050102010706020507" pitchFamily="18" charset="2"/>
              </a:rPr>
              <a:t>. </a:t>
            </a:r>
          </a:p>
          <a:p>
            <a:pPr marL="571500" indent="-571500" eaLnBrk="1" hangingPunct="1">
              <a:buFont typeface="Wingdings" panose="05000000000000000000" pitchFamily="2" charset="2"/>
              <a:buAutoNum type="alphaLcParenR"/>
              <a:defRPr/>
            </a:pPr>
            <a:r>
              <a:rPr lang="cs-CZ" altLang="cs-CZ" sz="2500" b="1" i="1" dirty="0" err="1">
                <a:solidFill>
                  <a:srgbClr val="990000"/>
                </a:solidFill>
                <a:effectLst>
                  <a:outerShdw blurRad="38100" dist="38100" dir="2700000" algn="tl">
                    <a:srgbClr val="C0C0C0"/>
                  </a:outerShdw>
                </a:effectLst>
                <a:sym typeface="Symbol" panose="05050102010706020507" pitchFamily="18" charset="2"/>
              </a:rPr>
              <a:t>Inten</a:t>
            </a:r>
            <a:r>
              <a:rPr lang="en-US" altLang="cs-CZ" sz="2500" b="1" i="1" dirty="0">
                <a:solidFill>
                  <a:srgbClr val="990000"/>
                </a:solidFill>
                <a:effectLst>
                  <a:outerShdw blurRad="38100" dist="38100" dir="2700000" algn="tl">
                    <a:srgbClr val="C0C0C0"/>
                  </a:outerShdw>
                </a:effectLst>
                <a:sym typeface="Symbol" panose="05050102010706020507" pitchFamily="18" charset="2"/>
              </a:rPr>
              <a:t>s</a:t>
            </a:r>
            <a:r>
              <a:rPr lang="cs-CZ" altLang="cs-CZ" sz="2500" b="1" i="1" dirty="0">
                <a:solidFill>
                  <a:srgbClr val="990000"/>
                </a:solidFill>
                <a:effectLst>
                  <a:outerShdw blurRad="38100" dist="38100" dir="2700000" algn="tl">
                    <a:srgbClr val="C0C0C0"/>
                  </a:outerShdw>
                </a:effectLst>
                <a:sym typeface="Symbol" panose="05050102010706020507" pitchFamily="18" charset="2"/>
              </a:rPr>
              <a:t>ion</a:t>
            </a:r>
            <a:r>
              <a:rPr lang="en-US" altLang="cs-CZ" sz="2500" b="1" i="1" dirty="0">
                <a:solidFill>
                  <a:srgbClr val="990000"/>
                </a:solidFill>
                <a:effectLst>
                  <a:outerShdw blurRad="38100" dist="38100" dir="2700000" algn="tl">
                    <a:srgbClr val="C0C0C0"/>
                  </a:outerShdw>
                </a:effectLst>
                <a:sym typeface="Symbol" panose="05050102010706020507" pitchFamily="18" charset="2"/>
              </a:rPr>
              <a:t>al</a:t>
            </a:r>
            <a:r>
              <a:rPr lang="cs-CZ" altLang="cs-CZ" sz="2500" i="1" dirty="0">
                <a:solidFill>
                  <a:schemeClr val="tx2"/>
                </a:solidFill>
                <a:effectLst>
                  <a:outerShdw blurRad="38100" dist="38100" dir="2700000" algn="tl">
                    <a:srgbClr val="C0C0C0"/>
                  </a:outerShdw>
                </a:effectLst>
                <a:sym typeface="Symbol" panose="05050102010706020507" pitchFamily="18" charset="2"/>
              </a:rPr>
              <a:t> </a:t>
            </a:r>
            <a:r>
              <a:rPr lang="en-US" altLang="cs-CZ" sz="2500" i="1" dirty="0">
                <a:solidFill>
                  <a:schemeClr val="tx2"/>
                </a:solidFill>
                <a:effectLst>
                  <a:outerShdw blurRad="38100" dist="38100" dir="2700000" algn="tl">
                    <a:srgbClr val="C0C0C0"/>
                  </a:outerShdw>
                </a:effectLst>
                <a:sym typeface="Symbol" panose="05050102010706020507" pitchFamily="18" charset="2"/>
              </a:rPr>
              <a:t>occurrence of</a:t>
            </a:r>
            <a:r>
              <a:rPr lang="cs-CZ" altLang="cs-CZ" sz="2500" i="1" dirty="0">
                <a:solidFill>
                  <a:schemeClr val="tx2"/>
                </a:solidFill>
                <a:effectLst>
                  <a:outerShdw blurRad="38100" dist="38100" dir="2700000" algn="tl">
                    <a:srgbClr val="C0C0C0"/>
                  </a:outerShdw>
                </a:effectLst>
                <a:sym typeface="Symbol" panose="05050102010706020507" pitchFamily="18" charset="2"/>
              </a:rPr>
              <a:t> C </a:t>
            </a:r>
            <a:r>
              <a:rPr lang="cs-CZ" altLang="cs-CZ" sz="2500" dirty="0">
                <a:solidFill>
                  <a:schemeClr val="tx2"/>
                </a:solidFill>
                <a:effectLst>
                  <a:outerShdw blurRad="38100" dist="38100" dir="2700000" algn="tl">
                    <a:srgbClr val="C0C0C0"/>
                  </a:outerShdw>
                </a:effectLst>
                <a:sym typeface="Symbol" panose="05050102010706020507" pitchFamily="18" charset="2"/>
              </a:rPr>
              <a:t></a:t>
            </a:r>
            <a:r>
              <a:rPr lang="cs-CZ" altLang="cs-CZ" sz="2500" i="1" baseline="-25000" dirty="0">
                <a:solidFill>
                  <a:schemeClr val="tx2"/>
                </a:solidFill>
                <a:effectLst>
                  <a:outerShdw blurRad="38100" dist="38100" dir="2700000" algn="tl">
                    <a:srgbClr val="C0C0C0"/>
                  </a:outerShdw>
                </a:effectLst>
                <a:sym typeface="Symbol" panose="05050102010706020507" pitchFamily="18" charset="2"/>
              </a:rPr>
              <a:t>v </a:t>
            </a:r>
            <a:r>
              <a:rPr lang="cs-CZ" altLang="cs-CZ" sz="2500" i="1" dirty="0">
                <a:solidFill>
                  <a:schemeClr val="tx2"/>
                </a:solidFill>
                <a:effectLst>
                  <a:outerShdw blurRad="38100" dist="38100" dir="2700000" algn="tl">
                    <a:srgbClr val="C0C0C0"/>
                  </a:outerShdw>
                </a:effectLst>
                <a:sym typeface="Symbol" panose="05050102010706020507" pitchFamily="18" charset="2"/>
              </a:rPr>
              <a:t>f</a:t>
            </a:r>
            <a:r>
              <a:rPr lang="cs-CZ" altLang="cs-CZ" sz="2500" dirty="0">
                <a:solidFill>
                  <a:schemeClr val="tx2"/>
                </a:solidFill>
                <a:effectLst>
                  <a:outerShdw blurRad="38100" dist="38100" dir="2700000" algn="tl">
                    <a:srgbClr val="C0C0C0"/>
                  </a:outerShdw>
                </a:effectLst>
                <a:sym typeface="Symbol" panose="05050102010706020507" pitchFamily="18" charset="2"/>
              </a:rPr>
              <a:t>:</a:t>
            </a:r>
            <a:r>
              <a:rPr lang="cs-CZ" altLang="cs-CZ" sz="2500" i="1" dirty="0">
                <a:solidFill>
                  <a:schemeClr val="tx2"/>
                </a:solidFill>
                <a:effectLst>
                  <a:outerShdw blurRad="38100" dist="38100" dir="2700000" algn="tl">
                    <a:srgbClr val="C0C0C0"/>
                  </a:outerShdw>
                </a:effectLst>
                <a:sym typeface="Symbol" panose="05050102010706020507" pitchFamily="18" charset="2"/>
              </a:rPr>
              <a:t> </a:t>
            </a:r>
            <a:r>
              <a:rPr lang="en-US" altLang="cs-CZ" sz="2500" i="1" dirty="0">
                <a:solidFill>
                  <a:schemeClr val="tx2"/>
                </a:solidFill>
                <a:effectLst>
                  <a:outerShdw blurRad="38100" dist="38100" dir="2700000" algn="tl">
                    <a:srgbClr val="C0C0C0"/>
                  </a:outerShdw>
                </a:effectLst>
                <a:sym typeface="Symbol" panose="05050102010706020507" pitchFamily="18" charset="2"/>
              </a:rPr>
              <a:t>the whole </a:t>
            </a:r>
            <a:r>
              <a:rPr lang="en-US" altLang="cs-CZ" sz="2500" i="1" dirty="0">
                <a:solidFill>
                  <a:srgbClr val="990000"/>
                </a:solidFill>
                <a:effectLst>
                  <a:outerShdw blurRad="38100" dist="38100" dir="2700000" algn="tl">
                    <a:srgbClr val="C0C0C0"/>
                  </a:outerShdw>
                </a:effectLst>
                <a:sym typeface="Symbol" panose="05050102010706020507" pitchFamily="18" charset="2"/>
              </a:rPr>
              <a:t>function</a:t>
            </a:r>
            <a:r>
              <a:rPr lang="cs-CZ" altLang="cs-CZ" sz="2500" i="1" dirty="0">
                <a:solidFill>
                  <a:schemeClr val="tx2"/>
                </a:solidFill>
                <a:effectLst>
                  <a:outerShdw blurRad="38100" dist="38100" dir="2700000" algn="tl">
                    <a:srgbClr val="C0C0C0"/>
                  </a:outerShdw>
                </a:effectLst>
                <a:sym typeface="Symbol" panose="05050102010706020507" pitchFamily="18" charset="2"/>
              </a:rPr>
              <a:t> f </a:t>
            </a:r>
            <a:r>
              <a:rPr lang="cs-CZ" altLang="cs-CZ" sz="2500" i="1" dirty="0">
                <a:sym typeface="Symbol" panose="05050102010706020507" pitchFamily="18" charset="2"/>
              </a:rPr>
              <a:t>v-</a:t>
            </a:r>
            <a:r>
              <a:rPr lang="en-US" altLang="cs-CZ" sz="2500" i="1" dirty="0">
                <a:sym typeface="Symbol" panose="05050102010706020507" pitchFamily="18" charset="2"/>
              </a:rPr>
              <a:t>constructed by</a:t>
            </a:r>
            <a:r>
              <a:rPr lang="cs-CZ" altLang="cs-CZ" sz="2500" i="1" dirty="0">
                <a:sym typeface="Symbol" panose="05050102010706020507" pitchFamily="18" charset="2"/>
              </a:rPr>
              <a:t> C (</a:t>
            </a:r>
            <a:r>
              <a:rPr lang="en-US" altLang="cs-CZ" sz="2500" i="1" dirty="0">
                <a:sym typeface="Symbol" panose="05050102010706020507" pitchFamily="18" charset="2"/>
              </a:rPr>
              <a:t>f can be even a nullary function, i.e., an atomic object like a number or an individual</a:t>
            </a:r>
            <a:r>
              <a:rPr lang="cs-CZ" altLang="cs-CZ" sz="2500" i="1" dirty="0">
                <a:sym typeface="Symbol" panose="05050102010706020507" pitchFamily="18" charset="2"/>
              </a:rPr>
              <a:t>)</a:t>
            </a:r>
            <a:r>
              <a:rPr lang="cs-CZ" altLang="cs-CZ" sz="2500" i="1" dirty="0">
                <a:solidFill>
                  <a:schemeClr val="tx2"/>
                </a:solidFill>
                <a:effectLst>
                  <a:outerShdw blurRad="38100" dist="38100" dir="2700000" algn="tl">
                    <a:srgbClr val="C0C0C0"/>
                  </a:outerShdw>
                </a:effectLst>
                <a:sym typeface="Symbol" panose="05050102010706020507" pitchFamily="18" charset="2"/>
              </a:rPr>
              <a:t> </a:t>
            </a:r>
            <a:r>
              <a:rPr lang="en-US" altLang="cs-CZ" sz="2500" i="1" dirty="0">
                <a:solidFill>
                  <a:schemeClr val="tx2"/>
                </a:solidFill>
                <a:effectLst>
                  <a:outerShdw blurRad="38100" dist="38100" dir="2700000" algn="tl">
                    <a:srgbClr val="C0C0C0"/>
                  </a:outerShdw>
                </a:effectLst>
                <a:sym typeface="Symbol" panose="05050102010706020507" pitchFamily="18" charset="2"/>
              </a:rPr>
              <a:t>is an object of predication/argument of another function constructed within D</a:t>
            </a:r>
            <a:r>
              <a:rPr lang="cs-CZ" altLang="cs-CZ" sz="2500" i="1" dirty="0">
                <a:solidFill>
                  <a:schemeClr val="tx2"/>
                </a:solidFill>
                <a:effectLst>
                  <a:outerShdw blurRad="38100" dist="38100" dir="2700000" algn="tl">
                    <a:srgbClr val="C0C0C0"/>
                  </a:outerShdw>
                </a:effectLst>
                <a:sym typeface="Symbol" panose="05050102010706020507" pitchFamily="18" charset="2"/>
              </a:rPr>
              <a:t>. </a:t>
            </a:r>
            <a:endParaRPr lang="cs-CZ" altLang="cs-CZ" sz="2100" i="1" dirty="0">
              <a:solidFill>
                <a:schemeClr val="tx2"/>
              </a:solidFill>
              <a:effectLst>
                <a:outerShdw blurRad="38100" dist="38100" dir="2700000" algn="tl">
                  <a:srgbClr val="C0C0C0"/>
                </a:outerShdw>
              </a:effectLst>
              <a:sym typeface="Symbol" panose="05050102010706020507" pitchFamily="18" charset="2"/>
            </a:endParaRPr>
          </a:p>
          <a:p>
            <a:pPr marL="571500" indent="-571500" eaLnBrk="1" hangingPunct="1">
              <a:buFont typeface="Wingdings" panose="05000000000000000000" pitchFamily="2" charset="2"/>
              <a:buAutoNum type="alphaLcParenR"/>
              <a:defRPr/>
            </a:pPr>
            <a:r>
              <a:rPr lang="cs-CZ" altLang="cs-CZ" sz="2500" b="1" i="1" dirty="0" err="1">
                <a:solidFill>
                  <a:srgbClr val="990000"/>
                </a:solidFill>
                <a:effectLst>
                  <a:outerShdw blurRad="38100" dist="38100" dir="2700000" algn="tl">
                    <a:srgbClr val="C0C0C0"/>
                  </a:outerShdw>
                </a:effectLst>
                <a:sym typeface="Symbol" panose="05050102010706020507" pitchFamily="18" charset="2"/>
              </a:rPr>
              <a:t>Exten</a:t>
            </a:r>
            <a:r>
              <a:rPr lang="en-US" altLang="cs-CZ" sz="2500" b="1" i="1" dirty="0" err="1">
                <a:solidFill>
                  <a:srgbClr val="990000"/>
                </a:solidFill>
                <a:effectLst>
                  <a:outerShdw blurRad="38100" dist="38100" dir="2700000" algn="tl">
                    <a:srgbClr val="C0C0C0"/>
                  </a:outerShdw>
                </a:effectLst>
                <a:sym typeface="Symbol" panose="05050102010706020507" pitchFamily="18" charset="2"/>
              </a:rPr>
              <a:t>sional</a:t>
            </a:r>
            <a:r>
              <a:rPr lang="cs-CZ" altLang="cs-CZ" sz="2500" i="1" dirty="0">
                <a:solidFill>
                  <a:schemeClr val="tx2"/>
                </a:solidFill>
                <a:effectLst>
                  <a:outerShdw blurRad="38100" dist="38100" dir="2700000" algn="tl">
                    <a:srgbClr val="C0C0C0"/>
                  </a:outerShdw>
                </a:effectLst>
                <a:sym typeface="Symbol" panose="05050102010706020507" pitchFamily="18" charset="2"/>
              </a:rPr>
              <a:t> </a:t>
            </a:r>
            <a:r>
              <a:rPr lang="en-US" altLang="cs-CZ" sz="2500" i="1" dirty="0">
                <a:solidFill>
                  <a:schemeClr val="tx2"/>
                </a:solidFill>
                <a:effectLst>
                  <a:outerShdw blurRad="38100" dist="38100" dir="2700000" algn="tl">
                    <a:srgbClr val="C0C0C0"/>
                  </a:outerShdw>
                </a:effectLst>
                <a:sym typeface="Symbol" panose="05050102010706020507" pitchFamily="18" charset="2"/>
              </a:rPr>
              <a:t>occurrence of</a:t>
            </a:r>
            <a:r>
              <a:rPr lang="cs-CZ" altLang="cs-CZ" sz="2500" i="1" dirty="0">
                <a:solidFill>
                  <a:schemeClr val="tx2"/>
                </a:solidFill>
                <a:effectLst>
                  <a:outerShdw blurRad="38100" dist="38100" dir="2700000" algn="tl">
                    <a:srgbClr val="C0C0C0"/>
                  </a:outerShdw>
                </a:effectLst>
                <a:sym typeface="Symbol" panose="05050102010706020507" pitchFamily="18" charset="2"/>
              </a:rPr>
              <a:t> C </a:t>
            </a:r>
            <a:r>
              <a:rPr lang="cs-CZ" altLang="cs-CZ" sz="2500" dirty="0">
                <a:solidFill>
                  <a:schemeClr val="tx2"/>
                </a:solidFill>
                <a:effectLst>
                  <a:outerShdw blurRad="38100" dist="38100" dir="2700000" algn="tl">
                    <a:srgbClr val="C0C0C0"/>
                  </a:outerShdw>
                </a:effectLst>
                <a:sym typeface="Symbol" panose="05050102010706020507" pitchFamily="18" charset="2"/>
              </a:rPr>
              <a:t></a:t>
            </a:r>
            <a:r>
              <a:rPr lang="cs-CZ" altLang="cs-CZ" sz="2500" i="1" baseline="-25000" dirty="0">
                <a:solidFill>
                  <a:schemeClr val="tx2"/>
                </a:solidFill>
                <a:effectLst>
                  <a:outerShdw blurRad="38100" dist="38100" dir="2700000" algn="tl">
                    <a:srgbClr val="C0C0C0"/>
                  </a:outerShdw>
                </a:effectLst>
                <a:sym typeface="Symbol" panose="05050102010706020507" pitchFamily="18" charset="2"/>
              </a:rPr>
              <a:t>v </a:t>
            </a:r>
            <a:r>
              <a:rPr lang="cs-CZ" altLang="cs-CZ" sz="2500" i="1" dirty="0">
                <a:solidFill>
                  <a:schemeClr val="tx2"/>
                </a:solidFill>
                <a:effectLst>
                  <a:outerShdw blurRad="38100" dist="38100" dir="2700000" algn="tl">
                    <a:srgbClr val="C0C0C0"/>
                  </a:outerShdw>
                </a:effectLst>
                <a:sym typeface="Symbol" panose="05050102010706020507" pitchFamily="18" charset="2"/>
              </a:rPr>
              <a:t>f</a:t>
            </a:r>
            <a:r>
              <a:rPr lang="cs-CZ" altLang="cs-CZ" sz="2500" dirty="0">
                <a:solidFill>
                  <a:schemeClr val="tx2"/>
                </a:solidFill>
                <a:effectLst>
                  <a:outerShdw blurRad="38100" dist="38100" dir="2700000" algn="tl">
                    <a:srgbClr val="C0C0C0"/>
                  </a:outerShdw>
                </a:effectLst>
                <a:sym typeface="Symbol" panose="05050102010706020507" pitchFamily="18" charset="2"/>
              </a:rPr>
              <a:t>/():</a:t>
            </a:r>
            <a:r>
              <a:rPr lang="cs-CZ" altLang="cs-CZ" sz="2500" i="1" dirty="0">
                <a:solidFill>
                  <a:schemeClr val="tx2"/>
                </a:solidFill>
                <a:effectLst>
                  <a:outerShdw blurRad="38100" dist="38100" dir="2700000" algn="tl">
                    <a:srgbClr val="C0C0C0"/>
                  </a:outerShdw>
                </a:effectLst>
                <a:sym typeface="Symbol" panose="05050102010706020507" pitchFamily="18" charset="2"/>
              </a:rPr>
              <a:t> </a:t>
            </a:r>
            <a:r>
              <a:rPr lang="cs-CZ" altLang="cs-CZ" sz="2500" dirty="0">
                <a:solidFill>
                  <a:schemeClr val="tx2"/>
                </a:solidFill>
                <a:effectLst>
                  <a:outerShdw blurRad="38100" dist="38100" dir="2700000" algn="tl">
                    <a:srgbClr val="C0C0C0"/>
                  </a:outerShdw>
                </a:effectLst>
                <a:sym typeface="Symbol" panose="05050102010706020507" pitchFamily="18" charset="2"/>
              </a:rPr>
              <a:t>-</a:t>
            </a:r>
            <a:r>
              <a:rPr lang="en-US" altLang="cs-CZ" sz="2500" i="1" dirty="0">
                <a:solidFill>
                  <a:srgbClr val="990000"/>
                </a:solidFill>
                <a:effectLst>
                  <a:outerShdw blurRad="38100" dist="38100" dir="2700000" algn="tl">
                    <a:srgbClr val="C0C0C0"/>
                  </a:outerShdw>
                </a:effectLst>
                <a:sym typeface="Symbol" panose="05050102010706020507" pitchFamily="18" charset="2"/>
              </a:rPr>
              <a:t>value</a:t>
            </a:r>
            <a:r>
              <a:rPr lang="en-US" altLang="cs-CZ" sz="2500" i="1" dirty="0">
                <a:solidFill>
                  <a:schemeClr val="tx2"/>
                </a:solidFill>
                <a:effectLst>
                  <a:outerShdw blurRad="38100" dist="38100" dir="2700000" algn="tl">
                    <a:srgbClr val="C0C0C0"/>
                  </a:outerShdw>
                </a:effectLst>
                <a:sym typeface="Symbol" panose="05050102010706020507" pitchFamily="18" charset="2"/>
              </a:rPr>
              <a:t> of the function</a:t>
            </a:r>
            <a:r>
              <a:rPr lang="cs-CZ" altLang="cs-CZ" sz="2500" i="1" dirty="0">
                <a:solidFill>
                  <a:schemeClr val="tx2"/>
                </a:solidFill>
                <a:effectLst>
                  <a:outerShdw blurRad="38100" dist="38100" dir="2700000" algn="tl">
                    <a:srgbClr val="C0C0C0"/>
                  </a:outerShdw>
                </a:effectLst>
                <a:sym typeface="Symbol" panose="05050102010706020507" pitchFamily="18" charset="2"/>
              </a:rPr>
              <a:t> f </a:t>
            </a:r>
            <a:r>
              <a:rPr lang="cs-CZ" altLang="cs-CZ" sz="2500" i="1" dirty="0">
                <a:sym typeface="Symbol" panose="05050102010706020507" pitchFamily="18" charset="2"/>
              </a:rPr>
              <a:t>v-</a:t>
            </a:r>
            <a:r>
              <a:rPr lang="en-US" altLang="cs-CZ" sz="2500" i="1" dirty="0">
                <a:sym typeface="Symbol" panose="05050102010706020507" pitchFamily="18" charset="2"/>
              </a:rPr>
              <a:t>constructed by</a:t>
            </a:r>
            <a:r>
              <a:rPr lang="cs-CZ" altLang="cs-CZ" sz="2500" i="1" dirty="0">
                <a:sym typeface="Symbol" panose="05050102010706020507" pitchFamily="18" charset="2"/>
              </a:rPr>
              <a:t> C (</a:t>
            </a:r>
            <a:r>
              <a:rPr lang="en-US" altLang="cs-CZ" sz="2500" i="1" dirty="0">
                <a:sym typeface="Symbol" panose="05050102010706020507" pitchFamily="18" charset="2"/>
              </a:rPr>
              <a:t>where</a:t>
            </a:r>
            <a:r>
              <a:rPr lang="cs-CZ" altLang="cs-CZ" sz="2500" i="1" dirty="0">
                <a:sym typeface="Symbol" panose="05050102010706020507" pitchFamily="18" charset="2"/>
              </a:rPr>
              <a:t> f </a:t>
            </a:r>
            <a:r>
              <a:rPr lang="en-US" altLang="cs-CZ" sz="2500" i="1" dirty="0">
                <a:sym typeface="Symbol" panose="05050102010706020507" pitchFamily="18" charset="2"/>
              </a:rPr>
              <a:t>is at least</a:t>
            </a:r>
            <a:r>
              <a:rPr lang="cs-CZ" altLang="cs-CZ" sz="2500" i="1" dirty="0">
                <a:sym typeface="Symbol" panose="05050102010706020507" pitchFamily="18" charset="2"/>
              </a:rPr>
              <a:t> </a:t>
            </a:r>
            <a:r>
              <a:rPr lang="cs-CZ" altLang="cs-CZ" sz="2500" i="1" dirty="0" err="1">
                <a:sym typeface="Symbol" panose="05050102010706020507" pitchFamily="18" charset="2"/>
              </a:rPr>
              <a:t>un</a:t>
            </a:r>
            <a:r>
              <a:rPr lang="en-US" altLang="cs-CZ" sz="2500" i="1" dirty="0" err="1">
                <a:sym typeface="Symbol" panose="05050102010706020507" pitchFamily="18" charset="2"/>
              </a:rPr>
              <a:t>ary</a:t>
            </a:r>
            <a:r>
              <a:rPr lang="cs-CZ" altLang="cs-CZ" sz="2500" i="1" dirty="0">
                <a:sym typeface="Symbol" panose="05050102010706020507" pitchFamily="18" charset="2"/>
              </a:rPr>
              <a:t>)</a:t>
            </a:r>
            <a:r>
              <a:rPr lang="cs-CZ" altLang="cs-CZ" sz="2500" i="1" dirty="0">
                <a:solidFill>
                  <a:schemeClr val="tx2"/>
                </a:solidFill>
                <a:effectLst>
                  <a:outerShdw blurRad="38100" dist="38100" dir="2700000" algn="tl">
                    <a:srgbClr val="C0C0C0"/>
                  </a:outerShdw>
                </a:effectLst>
                <a:sym typeface="Symbol" panose="05050102010706020507" pitchFamily="18" charset="2"/>
              </a:rPr>
              <a:t> </a:t>
            </a:r>
            <a:r>
              <a:rPr lang="en-US" altLang="cs-CZ" sz="2500" i="1" dirty="0">
                <a:solidFill>
                  <a:schemeClr val="tx2"/>
                </a:solidFill>
                <a:effectLst>
                  <a:outerShdw blurRad="38100" dist="38100" dir="2700000" algn="tl">
                    <a:srgbClr val="C0C0C0"/>
                  </a:outerShdw>
                </a:effectLst>
                <a:sym typeface="Symbol" panose="05050102010706020507" pitchFamily="18" charset="2"/>
              </a:rPr>
              <a:t>is an object of predication/argument of another function constructed within D</a:t>
            </a:r>
            <a:r>
              <a:rPr lang="cs-CZ" altLang="cs-CZ" sz="2500" i="1" dirty="0">
                <a:solidFill>
                  <a:schemeClr val="tx2"/>
                </a:solidFill>
                <a:effectLst>
                  <a:outerShdw blurRad="38100" dist="38100" dir="2700000" algn="tl">
                    <a:srgbClr val="C0C0C0"/>
                  </a:outerShdw>
                </a:effectLst>
                <a:sym typeface="Symbol" panose="05050102010706020507" pitchFamily="18" charset="2"/>
              </a:rPr>
              <a:t>.</a:t>
            </a:r>
            <a:r>
              <a:rPr lang="en-US" altLang="cs-CZ" sz="2500" i="1" dirty="0">
                <a:solidFill>
                  <a:schemeClr val="tx2"/>
                </a:solidFill>
                <a:effectLst>
                  <a:outerShdw blurRad="38100" dist="38100" dir="2700000" algn="tl">
                    <a:srgbClr val="C0C0C0"/>
                  </a:outerShdw>
                </a:effectLst>
                <a:sym typeface="Symbol" panose="05050102010706020507" pitchFamily="18" charset="2"/>
              </a:rPr>
              <a:t> </a:t>
            </a:r>
            <a:r>
              <a:rPr lang="cs-CZ" altLang="cs-CZ" sz="2500" i="1" dirty="0">
                <a:solidFill>
                  <a:schemeClr val="tx2"/>
                </a:solidFill>
                <a:effectLst>
                  <a:outerShdw blurRad="38100" dist="38100" dir="2700000" algn="tl">
                    <a:srgbClr val="C0C0C0"/>
                  </a:outerShdw>
                </a:effectLst>
                <a:sym typeface="Symbol" panose="05050102010706020507" pitchFamily="18" charset="2"/>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7813"/>
            <a:ext cx="8229600" cy="703262"/>
          </a:xfrm>
        </p:spPr>
        <p:txBody>
          <a:bodyPr/>
          <a:lstStyle/>
          <a:p>
            <a:pPr eaLnBrk="1" hangingPunct="1"/>
            <a:r>
              <a:rPr lang="en-US" altLang="cs-CZ" sz="3800" dirty="0"/>
              <a:t>Three kinds of context</a:t>
            </a:r>
            <a:endParaRPr lang="cs-CZ" altLang="cs-CZ" sz="3800" dirty="0"/>
          </a:p>
        </p:txBody>
      </p:sp>
      <p:sp>
        <p:nvSpPr>
          <p:cNvPr id="83971" name="Rectangle 3"/>
          <p:cNvSpPr>
            <a:spLocks noGrp="1" noChangeArrowheads="1"/>
          </p:cNvSpPr>
          <p:nvPr>
            <p:ph type="body" idx="1"/>
          </p:nvPr>
        </p:nvSpPr>
        <p:spPr>
          <a:xfrm>
            <a:off x="457200" y="1196975"/>
            <a:ext cx="8229600" cy="4933950"/>
          </a:xfrm>
        </p:spPr>
        <p:txBody>
          <a:bodyPr/>
          <a:lstStyle/>
          <a:p>
            <a:pPr marL="571500" indent="-571500" algn="ctr" eaLnBrk="1" hangingPunct="1">
              <a:lnSpc>
                <a:spcPct val="80000"/>
              </a:lnSpc>
              <a:buFont typeface="Wingdings" panose="05000000000000000000" pitchFamily="2" charset="2"/>
              <a:buNone/>
              <a:defRPr/>
            </a:pPr>
            <a:r>
              <a:rPr lang="cs-CZ" altLang="cs-CZ" sz="2100" dirty="0">
                <a:solidFill>
                  <a:schemeClr val="tx2"/>
                </a:solidFill>
                <a:effectLst>
                  <a:outerShdw blurRad="38100" dist="38100" dir="2700000" algn="tl">
                    <a:srgbClr val="C0C0C0"/>
                  </a:outerShdw>
                </a:effectLst>
                <a:sym typeface="Symbol" panose="05050102010706020507" pitchFamily="18" charset="2"/>
              </a:rPr>
              <a:t></a:t>
            </a:r>
            <a:r>
              <a:rPr lang="cs-CZ" altLang="cs-CZ" sz="2100" i="1" dirty="0" err="1">
                <a:solidFill>
                  <a:schemeClr val="tx2"/>
                </a:solidFill>
                <a:effectLst>
                  <a:outerShdw blurRad="38100" dist="38100" dir="2700000" algn="tl">
                    <a:srgbClr val="C0C0C0"/>
                  </a:outerShdw>
                </a:effectLst>
                <a:sym typeface="Symbol" panose="05050102010706020507" pitchFamily="18" charset="2"/>
              </a:rPr>
              <a:t>w</a:t>
            </a:r>
            <a:r>
              <a:rPr lang="cs-CZ" altLang="cs-CZ" sz="2100" dirty="0" err="1">
                <a:solidFill>
                  <a:schemeClr val="tx2"/>
                </a:solidFill>
                <a:effectLst>
                  <a:outerShdw blurRad="38100" dist="38100" dir="2700000" algn="tl">
                    <a:srgbClr val="C0C0C0"/>
                  </a:outerShdw>
                </a:effectLst>
                <a:sym typeface="Symbol" panose="05050102010706020507" pitchFamily="18" charset="2"/>
              </a:rPr>
              <a:t></a:t>
            </a:r>
            <a:r>
              <a:rPr lang="cs-CZ" altLang="cs-CZ" sz="2100" i="1" dirty="0" err="1">
                <a:solidFill>
                  <a:schemeClr val="tx2"/>
                </a:solidFill>
                <a:effectLst>
                  <a:outerShdw blurRad="38100" dist="38100" dir="2700000" algn="tl">
                    <a:srgbClr val="C0C0C0"/>
                  </a:outerShdw>
                </a:effectLst>
                <a:sym typeface="Symbol" panose="05050102010706020507" pitchFamily="18" charset="2"/>
              </a:rPr>
              <a:t>t</a:t>
            </a:r>
            <a:r>
              <a:rPr lang="cs-CZ" altLang="cs-CZ" sz="2100" i="1" dirty="0">
                <a:solidFill>
                  <a:schemeClr val="tx2"/>
                </a:solidFill>
                <a:effectLst>
                  <a:outerShdw blurRad="38100" dist="38100" dir="2700000" algn="tl">
                    <a:srgbClr val="C0C0C0"/>
                  </a:outerShdw>
                </a:effectLst>
                <a:sym typeface="Symbol" panose="05050102010706020507" pitchFamily="18" charset="2"/>
              </a:rPr>
              <a:t> </a:t>
            </a:r>
            <a:r>
              <a:rPr lang="cs-CZ" altLang="cs-CZ" sz="2100" dirty="0">
                <a:solidFill>
                  <a:schemeClr val="tx2"/>
                </a:solidFill>
                <a:effectLst>
                  <a:outerShdw blurRad="38100" dist="38100" dir="2700000" algn="tl">
                    <a:srgbClr val="C0C0C0"/>
                  </a:outerShdw>
                </a:effectLst>
                <a:sym typeface="Symbol" panose="05050102010706020507" pitchFamily="18" charset="2"/>
              </a:rPr>
              <a:t>[</a:t>
            </a:r>
            <a:r>
              <a:rPr lang="cs-CZ" altLang="cs-CZ" sz="21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2100" i="1" dirty="0">
                <a:solidFill>
                  <a:schemeClr val="tx2"/>
                </a:solidFill>
                <a:effectLst>
                  <a:outerShdw blurRad="38100" dist="38100" dir="2700000" algn="tl">
                    <a:srgbClr val="C0C0C0"/>
                  </a:outerShdw>
                </a:effectLst>
                <a:sym typeface="Symbol" panose="05050102010706020507" pitchFamily="18" charset="2"/>
              </a:rPr>
              <a:t>Calculate</a:t>
            </a:r>
            <a:r>
              <a:rPr lang="cs-CZ" altLang="cs-CZ" sz="21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2100" i="1" dirty="0">
                <a:solidFill>
                  <a:schemeClr val="tx2"/>
                </a:solidFill>
                <a:effectLst>
                  <a:outerShdw blurRad="38100" dist="38100" dir="2700000" algn="tl">
                    <a:srgbClr val="C0C0C0"/>
                  </a:outerShdw>
                </a:effectLst>
                <a:sym typeface="Symbol" panose="05050102010706020507" pitchFamily="18" charset="2"/>
              </a:rPr>
              <a:t> </a:t>
            </a:r>
            <a:r>
              <a:rPr lang="cs-CZ" altLang="cs-CZ" sz="21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2100" i="1" dirty="0">
                <a:solidFill>
                  <a:schemeClr val="tx2"/>
                </a:solidFill>
                <a:effectLst>
                  <a:outerShdw blurRad="38100" dist="38100" dir="2700000" algn="tl">
                    <a:srgbClr val="C0C0C0"/>
                  </a:outerShdw>
                </a:effectLst>
                <a:sym typeface="Symbol" panose="05050102010706020507" pitchFamily="18" charset="2"/>
              </a:rPr>
              <a:t>Tom </a:t>
            </a:r>
            <a:r>
              <a:rPr lang="cs-CZ" altLang="cs-CZ" sz="21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2100" dirty="0">
                <a:solidFill>
                  <a:schemeClr val="tx2"/>
                </a:solidFill>
                <a:effectLst>
                  <a:outerShdw blurRad="38100" dist="38100" dir="2700000" algn="tl">
                    <a:srgbClr val="C0C0C0"/>
                  </a:outerShdw>
                </a:effectLst>
                <a:sym typeface="Symbol" panose="05050102010706020507" pitchFamily="18" charset="2"/>
              </a:rPr>
              <a:t>[</a:t>
            </a:r>
            <a:r>
              <a:rPr lang="cs-CZ" altLang="cs-CZ" sz="21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2100" dirty="0">
                <a:solidFill>
                  <a:schemeClr val="tx2"/>
                </a:solidFill>
                <a:effectLst>
                  <a:outerShdw blurRad="38100" dist="38100" dir="2700000" algn="tl">
                    <a:srgbClr val="C0C0C0"/>
                  </a:outerShdw>
                </a:effectLst>
                <a:sym typeface="Symbol" panose="05050102010706020507" pitchFamily="18" charset="2"/>
              </a:rPr>
              <a:t>+ </a:t>
            </a:r>
            <a:r>
              <a:rPr lang="cs-CZ" altLang="cs-CZ" sz="21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2100" dirty="0">
                <a:solidFill>
                  <a:schemeClr val="tx2"/>
                </a:solidFill>
                <a:effectLst>
                  <a:outerShdw blurRad="38100" dist="38100" dir="2700000" algn="tl">
                    <a:srgbClr val="C0C0C0"/>
                  </a:outerShdw>
                </a:effectLst>
                <a:sym typeface="Symbol" panose="05050102010706020507" pitchFamily="18" charset="2"/>
              </a:rPr>
              <a:t>3 </a:t>
            </a:r>
            <a:r>
              <a:rPr lang="cs-CZ" altLang="cs-CZ" sz="21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2100" dirty="0">
                <a:solidFill>
                  <a:schemeClr val="tx2"/>
                </a:solidFill>
                <a:effectLst>
                  <a:outerShdw blurRad="38100" dist="38100" dir="2700000" algn="tl">
                    <a:srgbClr val="C0C0C0"/>
                  </a:outerShdw>
                </a:effectLst>
                <a:sym typeface="Symbol" panose="05050102010706020507" pitchFamily="18" charset="2"/>
              </a:rPr>
              <a:t>5]]</a:t>
            </a:r>
          </a:p>
          <a:p>
            <a:pPr marL="0" indent="0" eaLnBrk="1" hangingPunct="1">
              <a:lnSpc>
                <a:spcPct val="80000"/>
              </a:lnSpc>
              <a:spcBef>
                <a:spcPct val="70000"/>
              </a:spcBef>
              <a:buFont typeface="Wingdings" panose="05000000000000000000" pitchFamily="2" charset="2"/>
              <a:buNone/>
              <a:defRPr/>
            </a:pPr>
            <a:r>
              <a:rPr lang="en-US" altLang="cs-CZ" sz="2100" dirty="0">
                <a:sym typeface="Symbol" panose="05050102010706020507" pitchFamily="18" charset="2"/>
              </a:rPr>
              <a:t>Constituents of</a:t>
            </a:r>
            <a:r>
              <a:rPr lang="cs-CZ" altLang="cs-CZ" sz="2100" i="1" dirty="0">
                <a:effectLst>
                  <a:outerShdw blurRad="38100" dist="38100" dir="2700000" algn="tl">
                    <a:srgbClr val="C0C0C0"/>
                  </a:outerShdw>
                </a:effectLst>
                <a:sym typeface="Symbol" panose="05050102010706020507" pitchFamily="18" charset="2"/>
              </a:rPr>
              <a:t> </a:t>
            </a:r>
            <a:r>
              <a:rPr lang="cs-CZ" altLang="cs-CZ" sz="2100" dirty="0">
                <a:effectLst>
                  <a:outerShdw blurRad="38100" dist="38100" dir="2700000" algn="tl">
                    <a:srgbClr val="C0C0C0"/>
                  </a:outerShdw>
                </a:effectLst>
                <a:sym typeface="Symbol" panose="05050102010706020507" pitchFamily="18" charset="2"/>
              </a:rPr>
              <a:t>[</a:t>
            </a:r>
            <a:r>
              <a:rPr lang="cs-CZ" altLang="cs-CZ" sz="2100" baseline="30000" dirty="0">
                <a:effectLst>
                  <a:outerShdw blurRad="38100" dist="38100" dir="2700000" algn="tl">
                    <a:srgbClr val="C0C0C0"/>
                  </a:outerShdw>
                </a:effectLst>
                <a:sym typeface="Symbol" panose="05050102010706020507" pitchFamily="18" charset="2"/>
              </a:rPr>
              <a:t>0</a:t>
            </a:r>
            <a:r>
              <a:rPr lang="cs-CZ" altLang="cs-CZ" sz="2100" i="1" dirty="0">
                <a:effectLst>
                  <a:outerShdw blurRad="38100" dist="38100" dir="2700000" algn="tl">
                    <a:srgbClr val="C0C0C0"/>
                  </a:outerShdw>
                </a:effectLst>
                <a:sym typeface="Symbol" panose="05050102010706020507" pitchFamily="18" charset="2"/>
              </a:rPr>
              <a:t>Počítá</a:t>
            </a:r>
            <a:r>
              <a:rPr lang="cs-CZ" altLang="cs-CZ" sz="2100" i="1" baseline="-25000" dirty="0">
                <a:effectLst>
                  <a:outerShdw blurRad="38100" dist="38100" dir="2700000" algn="tl">
                    <a:srgbClr val="C0C0C0"/>
                  </a:outerShdw>
                </a:effectLst>
                <a:sym typeface="Symbol" panose="05050102010706020507" pitchFamily="18" charset="2"/>
              </a:rPr>
              <a:t>wt</a:t>
            </a:r>
            <a:r>
              <a:rPr lang="cs-CZ" altLang="cs-CZ" sz="2100" i="1" dirty="0">
                <a:effectLst>
                  <a:outerShdw blurRad="38100" dist="38100" dir="2700000" algn="tl">
                    <a:srgbClr val="C0C0C0"/>
                  </a:outerShdw>
                </a:effectLst>
                <a:sym typeface="Symbol" panose="05050102010706020507" pitchFamily="18" charset="2"/>
              </a:rPr>
              <a:t> </a:t>
            </a:r>
            <a:r>
              <a:rPr lang="cs-CZ" altLang="cs-CZ" sz="2100" baseline="30000" dirty="0">
                <a:effectLst>
                  <a:outerShdw blurRad="38100" dist="38100" dir="2700000" algn="tl">
                    <a:srgbClr val="C0C0C0"/>
                  </a:outerShdw>
                </a:effectLst>
                <a:sym typeface="Symbol" panose="05050102010706020507" pitchFamily="18" charset="2"/>
              </a:rPr>
              <a:t>0</a:t>
            </a:r>
            <a:r>
              <a:rPr lang="cs-CZ" altLang="cs-CZ" sz="2100" i="1" dirty="0">
                <a:effectLst>
                  <a:outerShdw blurRad="38100" dist="38100" dir="2700000" algn="tl">
                    <a:srgbClr val="C0C0C0"/>
                  </a:outerShdw>
                </a:effectLst>
                <a:sym typeface="Symbol" panose="05050102010706020507" pitchFamily="18" charset="2"/>
              </a:rPr>
              <a:t>Tom </a:t>
            </a:r>
            <a:r>
              <a:rPr lang="cs-CZ" altLang="cs-CZ" sz="2100" baseline="30000" dirty="0">
                <a:effectLst>
                  <a:outerShdw blurRad="38100" dist="38100" dir="2700000" algn="tl">
                    <a:srgbClr val="C0C0C0"/>
                  </a:outerShdw>
                </a:effectLst>
                <a:sym typeface="Symbol" panose="05050102010706020507" pitchFamily="18" charset="2"/>
              </a:rPr>
              <a:t>0</a:t>
            </a:r>
            <a:r>
              <a:rPr lang="cs-CZ" altLang="cs-CZ" sz="2100" dirty="0">
                <a:effectLst>
                  <a:outerShdw blurRad="38100" dist="38100" dir="2700000" algn="tl">
                    <a:srgbClr val="C0C0C0"/>
                  </a:outerShdw>
                </a:effectLst>
                <a:sym typeface="Symbol" panose="05050102010706020507" pitchFamily="18" charset="2"/>
              </a:rPr>
              <a:t>[</a:t>
            </a:r>
            <a:r>
              <a:rPr lang="cs-CZ" altLang="cs-CZ" sz="2100" baseline="30000" dirty="0">
                <a:effectLst>
                  <a:outerShdw blurRad="38100" dist="38100" dir="2700000" algn="tl">
                    <a:srgbClr val="C0C0C0"/>
                  </a:outerShdw>
                </a:effectLst>
                <a:sym typeface="Symbol" panose="05050102010706020507" pitchFamily="18" charset="2"/>
              </a:rPr>
              <a:t>0</a:t>
            </a:r>
            <a:r>
              <a:rPr lang="cs-CZ" altLang="cs-CZ" sz="2100" dirty="0">
                <a:effectLst>
                  <a:outerShdw blurRad="38100" dist="38100" dir="2700000" algn="tl">
                    <a:srgbClr val="C0C0C0"/>
                  </a:outerShdw>
                </a:effectLst>
                <a:sym typeface="Symbol" panose="05050102010706020507" pitchFamily="18" charset="2"/>
              </a:rPr>
              <a:t>+ </a:t>
            </a:r>
            <a:r>
              <a:rPr lang="cs-CZ" altLang="cs-CZ" sz="2100" baseline="30000" dirty="0">
                <a:effectLst>
                  <a:outerShdw blurRad="38100" dist="38100" dir="2700000" algn="tl">
                    <a:srgbClr val="C0C0C0"/>
                  </a:outerShdw>
                </a:effectLst>
                <a:sym typeface="Symbol" panose="05050102010706020507" pitchFamily="18" charset="2"/>
              </a:rPr>
              <a:t>0</a:t>
            </a:r>
            <a:r>
              <a:rPr lang="cs-CZ" altLang="cs-CZ" sz="2100" dirty="0">
                <a:effectLst>
                  <a:outerShdw blurRad="38100" dist="38100" dir="2700000" algn="tl">
                    <a:srgbClr val="C0C0C0"/>
                  </a:outerShdw>
                </a:effectLst>
                <a:sym typeface="Symbol" panose="05050102010706020507" pitchFamily="18" charset="2"/>
              </a:rPr>
              <a:t>3 </a:t>
            </a:r>
            <a:r>
              <a:rPr lang="cs-CZ" altLang="cs-CZ" sz="2100" baseline="30000" dirty="0">
                <a:effectLst>
                  <a:outerShdw blurRad="38100" dist="38100" dir="2700000" algn="tl">
                    <a:srgbClr val="C0C0C0"/>
                  </a:outerShdw>
                </a:effectLst>
                <a:sym typeface="Symbol" panose="05050102010706020507" pitchFamily="18" charset="2"/>
              </a:rPr>
              <a:t>0</a:t>
            </a:r>
            <a:r>
              <a:rPr lang="cs-CZ" altLang="cs-CZ" sz="2100" dirty="0">
                <a:effectLst>
                  <a:outerShdw blurRad="38100" dist="38100" dir="2700000" algn="tl">
                    <a:srgbClr val="C0C0C0"/>
                  </a:outerShdw>
                </a:effectLst>
                <a:sym typeface="Symbol" panose="05050102010706020507" pitchFamily="18" charset="2"/>
              </a:rPr>
              <a:t>5]]</a:t>
            </a:r>
            <a:r>
              <a:rPr lang="cs-CZ" altLang="cs-CZ" sz="2100" i="1" dirty="0">
                <a:effectLst>
                  <a:outerShdw blurRad="38100" dist="38100" dir="2700000" algn="tl">
                    <a:srgbClr val="C0C0C0"/>
                  </a:outerShdw>
                </a:effectLst>
                <a:sym typeface="Symbol" panose="05050102010706020507" pitchFamily="18" charset="2"/>
              </a:rPr>
              <a:t>, </a:t>
            </a:r>
            <a:r>
              <a:rPr lang="en-US" altLang="cs-CZ" sz="2100" dirty="0">
                <a:effectLst>
                  <a:outerShdw blurRad="38100" dist="38100" dir="2700000" algn="tl">
                    <a:srgbClr val="C0C0C0"/>
                  </a:outerShdw>
                </a:effectLst>
                <a:sym typeface="Symbol" panose="05050102010706020507" pitchFamily="18" charset="2"/>
              </a:rPr>
              <a:t>i.e. </a:t>
            </a:r>
            <a:r>
              <a:rPr lang="en-US" altLang="cs-CZ" sz="2100" dirty="0">
                <a:sym typeface="Symbol" panose="05050102010706020507" pitchFamily="18" charset="2"/>
              </a:rPr>
              <a:t>those </a:t>
            </a:r>
            <a:r>
              <a:rPr lang="en-US" altLang="cs-CZ" sz="2100" dirty="0" err="1">
                <a:sym typeface="Symbol" panose="05050102010706020507" pitchFamily="18" charset="2"/>
              </a:rPr>
              <a:t>subconstructions</a:t>
            </a:r>
            <a:r>
              <a:rPr lang="en-US" altLang="cs-CZ" sz="2100" dirty="0">
                <a:sym typeface="Symbol" panose="05050102010706020507" pitchFamily="18" charset="2"/>
              </a:rPr>
              <a:t> that must be executed whenever the whole Composition is to be executed are these</a:t>
            </a:r>
            <a:r>
              <a:rPr lang="cs-CZ" altLang="cs-CZ" sz="2100" dirty="0">
                <a:sym typeface="Symbol" panose="05050102010706020507" pitchFamily="18" charset="2"/>
              </a:rPr>
              <a:t>: </a:t>
            </a:r>
          </a:p>
          <a:p>
            <a:pPr marL="571500" indent="-571500" eaLnBrk="1" hangingPunct="1">
              <a:lnSpc>
                <a:spcPct val="80000"/>
              </a:lnSpc>
              <a:defRPr/>
            </a:pPr>
            <a:r>
              <a:rPr lang="cs-CZ" altLang="cs-CZ" sz="2100" dirty="0">
                <a:solidFill>
                  <a:schemeClr val="tx2"/>
                </a:solidFill>
                <a:effectLst>
                  <a:outerShdw blurRad="38100" dist="38100" dir="2700000" algn="tl">
                    <a:srgbClr val="C0C0C0"/>
                  </a:outerShdw>
                </a:effectLst>
                <a:sym typeface="Symbol" panose="05050102010706020507" pitchFamily="18" charset="2"/>
              </a:rPr>
              <a:t>[</a:t>
            </a:r>
            <a:r>
              <a:rPr lang="cs-CZ" altLang="cs-CZ" sz="21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2100" i="1" dirty="0">
                <a:solidFill>
                  <a:schemeClr val="tx2"/>
                </a:solidFill>
                <a:effectLst>
                  <a:outerShdw blurRad="38100" dist="38100" dir="2700000" algn="tl">
                    <a:srgbClr val="C0C0C0"/>
                  </a:outerShdw>
                </a:effectLst>
                <a:sym typeface="Symbol" panose="05050102010706020507" pitchFamily="18" charset="2"/>
              </a:rPr>
              <a:t>Calculate</a:t>
            </a:r>
            <a:r>
              <a:rPr lang="cs-CZ" altLang="cs-CZ" sz="21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2100" i="1" dirty="0">
                <a:solidFill>
                  <a:schemeClr val="tx2"/>
                </a:solidFill>
                <a:effectLst>
                  <a:outerShdw blurRad="38100" dist="38100" dir="2700000" algn="tl">
                    <a:srgbClr val="C0C0C0"/>
                  </a:outerShdw>
                </a:effectLst>
                <a:sym typeface="Symbol" panose="05050102010706020507" pitchFamily="18" charset="2"/>
              </a:rPr>
              <a:t> </a:t>
            </a:r>
            <a:r>
              <a:rPr lang="cs-CZ" altLang="cs-CZ" sz="21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2100" i="1" dirty="0">
                <a:solidFill>
                  <a:schemeClr val="tx2"/>
                </a:solidFill>
                <a:effectLst>
                  <a:outerShdw blurRad="38100" dist="38100" dir="2700000" algn="tl">
                    <a:srgbClr val="C0C0C0"/>
                  </a:outerShdw>
                </a:effectLst>
                <a:sym typeface="Symbol" panose="05050102010706020507" pitchFamily="18" charset="2"/>
              </a:rPr>
              <a:t>Tom </a:t>
            </a:r>
            <a:r>
              <a:rPr lang="cs-CZ" altLang="cs-CZ" sz="21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2100" dirty="0">
                <a:solidFill>
                  <a:schemeClr val="tx2"/>
                </a:solidFill>
                <a:effectLst>
                  <a:outerShdw blurRad="38100" dist="38100" dir="2700000" algn="tl">
                    <a:srgbClr val="C0C0C0"/>
                  </a:outerShdw>
                </a:effectLst>
                <a:sym typeface="Symbol" panose="05050102010706020507" pitchFamily="18" charset="2"/>
              </a:rPr>
              <a:t>[</a:t>
            </a:r>
            <a:r>
              <a:rPr lang="cs-CZ" altLang="cs-CZ" sz="21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2100" dirty="0">
                <a:solidFill>
                  <a:schemeClr val="tx2"/>
                </a:solidFill>
                <a:effectLst>
                  <a:outerShdw blurRad="38100" dist="38100" dir="2700000" algn="tl">
                    <a:srgbClr val="C0C0C0"/>
                  </a:outerShdw>
                </a:effectLst>
                <a:sym typeface="Symbol" panose="05050102010706020507" pitchFamily="18" charset="2"/>
              </a:rPr>
              <a:t>+ </a:t>
            </a:r>
            <a:r>
              <a:rPr lang="cs-CZ" altLang="cs-CZ" sz="21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2100" dirty="0">
                <a:solidFill>
                  <a:schemeClr val="tx2"/>
                </a:solidFill>
                <a:effectLst>
                  <a:outerShdw blurRad="38100" dist="38100" dir="2700000" algn="tl">
                    <a:srgbClr val="C0C0C0"/>
                  </a:outerShdw>
                </a:effectLst>
                <a:sym typeface="Symbol" panose="05050102010706020507" pitchFamily="18" charset="2"/>
              </a:rPr>
              <a:t>3 </a:t>
            </a:r>
            <a:r>
              <a:rPr lang="cs-CZ" altLang="cs-CZ" sz="21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2100" dirty="0">
                <a:solidFill>
                  <a:schemeClr val="tx2"/>
                </a:solidFill>
                <a:effectLst>
                  <a:outerShdw blurRad="38100" dist="38100" dir="2700000" algn="tl">
                    <a:srgbClr val="C0C0C0"/>
                  </a:outerShdw>
                </a:effectLst>
                <a:sym typeface="Symbol" panose="05050102010706020507" pitchFamily="18" charset="2"/>
              </a:rPr>
              <a:t>5]]</a:t>
            </a:r>
            <a:r>
              <a:rPr lang="en-US" altLang="cs-CZ" sz="2100" dirty="0">
                <a:solidFill>
                  <a:schemeClr val="tx2"/>
                </a:solidFill>
                <a:effectLst>
                  <a:outerShdw blurRad="38100" dist="38100" dir="2700000" algn="tl">
                    <a:srgbClr val="C0C0C0"/>
                  </a:outerShdw>
                </a:effectLst>
                <a:sym typeface="Symbol" panose="05050102010706020507" pitchFamily="18" charset="2"/>
              </a:rPr>
              <a:t> </a:t>
            </a:r>
            <a:endParaRPr lang="en-US" altLang="cs-CZ" sz="2100" dirty="0">
              <a:effectLst>
                <a:outerShdw blurRad="38100" dist="38100" dir="2700000" algn="tl">
                  <a:srgbClr val="C0C0C0"/>
                </a:outerShdw>
              </a:effectLst>
              <a:sym typeface="Symbol" panose="05050102010706020507" pitchFamily="18" charset="2"/>
            </a:endParaRPr>
          </a:p>
          <a:p>
            <a:pPr marL="571500" indent="-571500" eaLnBrk="1" hangingPunct="1">
              <a:lnSpc>
                <a:spcPct val="80000"/>
              </a:lnSpc>
              <a:defRPr/>
            </a:pPr>
            <a:r>
              <a:rPr lang="en-US" altLang="cs-CZ" sz="2100" dirty="0">
                <a:effectLst>
                  <a:outerShdw blurRad="38100" dist="38100" dir="2700000" algn="tl">
                    <a:srgbClr val="C0C0C0"/>
                  </a:outerShdw>
                </a:effectLst>
                <a:sym typeface="Symbol" panose="05050102010706020507" pitchFamily="18" charset="2"/>
              </a:rPr>
              <a:t>[[</a:t>
            </a:r>
            <a:r>
              <a:rPr lang="cs-CZ" altLang="cs-CZ" sz="2100" baseline="30000" dirty="0">
                <a:effectLst>
                  <a:outerShdw blurRad="38100" dist="38100" dir="2700000" algn="tl">
                    <a:srgbClr val="C0C0C0"/>
                  </a:outerShdw>
                </a:effectLst>
                <a:sym typeface="Symbol" panose="05050102010706020507" pitchFamily="18" charset="2"/>
              </a:rPr>
              <a:t>0</a:t>
            </a:r>
            <a:r>
              <a:rPr lang="en-US" altLang="cs-CZ" sz="2100" i="1" dirty="0">
                <a:effectLst>
                  <a:outerShdw blurRad="38100" dist="38100" dir="2700000" algn="tl">
                    <a:srgbClr val="C0C0C0"/>
                  </a:outerShdw>
                </a:effectLst>
                <a:sym typeface="Symbol" panose="05050102010706020507" pitchFamily="18" charset="2"/>
              </a:rPr>
              <a:t>Calculate </a:t>
            </a:r>
            <a:r>
              <a:rPr lang="cs-CZ" altLang="cs-CZ" sz="2100" i="1" dirty="0">
                <a:effectLst>
                  <a:outerShdw blurRad="38100" dist="38100" dir="2700000" algn="tl">
                    <a:srgbClr val="C0C0C0"/>
                  </a:outerShdw>
                </a:effectLst>
                <a:sym typeface="Symbol" panose="05050102010706020507" pitchFamily="18" charset="2"/>
              </a:rPr>
              <a:t>w</a:t>
            </a:r>
            <a:r>
              <a:rPr lang="en-US" altLang="cs-CZ" sz="2100" dirty="0">
                <a:effectLst>
                  <a:outerShdw blurRad="38100" dist="38100" dir="2700000" algn="tl">
                    <a:srgbClr val="C0C0C0"/>
                  </a:outerShdw>
                </a:effectLst>
                <a:sym typeface="Symbol" panose="05050102010706020507" pitchFamily="18" charset="2"/>
              </a:rPr>
              <a:t>]</a:t>
            </a:r>
            <a:r>
              <a:rPr lang="cs-CZ" altLang="cs-CZ" sz="2100" i="1" dirty="0">
                <a:effectLst>
                  <a:outerShdw blurRad="38100" dist="38100" dir="2700000" algn="tl">
                    <a:srgbClr val="C0C0C0"/>
                  </a:outerShdw>
                </a:effectLst>
                <a:sym typeface="Symbol" panose="05050102010706020507" pitchFamily="18" charset="2"/>
              </a:rPr>
              <a:t>t</a:t>
            </a:r>
            <a:r>
              <a:rPr lang="cs-CZ" altLang="cs-CZ" sz="2100" dirty="0">
                <a:effectLst>
                  <a:outerShdw blurRad="38100" dist="38100" dir="2700000" algn="tl">
                    <a:srgbClr val="C0C0C0"/>
                  </a:outerShdw>
                </a:effectLst>
                <a:sym typeface="Symbol" panose="05050102010706020507" pitchFamily="18" charset="2"/>
              </a:rPr>
              <a:t>]</a:t>
            </a:r>
            <a:r>
              <a:rPr lang="cs-CZ" altLang="cs-CZ" sz="2100" i="1" dirty="0">
                <a:effectLst>
                  <a:outerShdw blurRad="38100" dist="38100" dir="2700000" algn="tl">
                    <a:srgbClr val="C0C0C0"/>
                  </a:outerShdw>
                </a:effectLst>
                <a:sym typeface="Symbol" panose="05050102010706020507" pitchFamily="18" charset="2"/>
              </a:rPr>
              <a:t> </a:t>
            </a:r>
          </a:p>
          <a:p>
            <a:pPr marL="571500" indent="-571500" eaLnBrk="1" hangingPunct="1">
              <a:lnSpc>
                <a:spcPct val="80000"/>
              </a:lnSpc>
              <a:defRPr/>
            </a:pPr>
            <a:r>
              <a:rPr lang="cs-CZ" altLang="cs-CZ" sz="2100" dirty="0">
                <a:effectLst>
                  <a:outerShdw blurRad="38100" dist="38100" dir="2700000" algn="tl">
                    <a:srgbClr val="C0C0C0"/>
                  </a:outerShdw>
                </a:effectLst>
                <a:sym typeface="Symbol" panose="05050102010706020507" pitchFamily="18" charset="2"/>
              </a:rPr>
              <a:t>[</a:t>
            </a:r>
            <a:r>
              <a:rPr lang="cs-CZ" altLang="cs-CZ" sz="2100" baseline="30000" dirty="0">
                <a:effectLst>
                  <a:outerShdw blurRad="38100" dist="38100" dir="2700000" algn="tl">
                    <a:srgbClr val="C0C0C0"/>
                  </a:outerShdw>
                </a:effectLst>
                <a:sym typeface="Symbol" panose="05050102010706020507" pitchFamily="18" charset="2"/>
              </a:rPr>
              <a:t>0</a:t>
            </a:r>
            <a:r>
              <a:rPr lang="en-US" altLang="cs-CZ" sz="2100" dirty="0">
                <a:effectLst>
                  <a:outerShdw blurRad="38100" dist="38100" dir="2700000" algn="tl">
                    <a:srgbClr val="C0C0C0"/>
                  </a:outerShdw>
                </a:effectLst>
                <a:sym typeface="Symbol" panose="05050102010706020507" pitchFamily="18" charset="2"/>
              </a:rPr>
              <a:t>Calculate</a:t>
            </a:r>
            <a:r>
              <a:rPr lang="cs-CZ" altLang="cs-CZ" sz="2100" dirty="0">
                <a:effectLst>
                  <a:outerShdw blurRad="38100" dist="38100" dir="2700000" algn="tl">
                    <a:srgbClr val="C0C0C0"/>
                  </a:outerShdw>
                </a:effectLst>
                <a:sym typeface="Symbol" panose="05050102010706020507" pitchFamily="18" charset="2"/>
              </a:rPr>
              <a:t> w],</a:t>
            </a:r>
            <a:r>
              <a:rPr lang="cs-CZ" altLang="cs-CZ" sz="2100" i="1" dirty="0">
                <a:effectLst>
                  <a:outerShdw blurRad="38100" dist="38100" dir="2700000" algn="tl">
                    <a:srgbClr val="C0C0C0"/>
                  </a:outerShdw>
                </a:effectLst>
                <a:sym typeface="Symbol" panose="05050102010706020507" pitchFamily="18" charset="2"/>
              </a:rPr>
              <a:t> </a:t>
            </a:r>
          </a:p>
          <a:p>
            <a:pPr marL="571500" indent="-571500" eaLnBrk="1" hangingPunct="1">
              <a:lnSpc>
                <a:spcPct val="80000"/>
              </a:lnSpc>
              <a:defRPr/>
            </a:pPr>
            <a:r>
              <a:rPr lang="cs-CZ" altLang="cs-CZ" sz="2100" baseline="30000" dirty="0">
                <a:effectLst>
                  <a:outerShdw blurRad="38100" dist="38100" dir="2700000" algn="tl">
                    <a:srgbClr val="C0C0C0"/>
                  </a:outerShdw>
                </a:effectLst>
                <a:sym typeface="Symbol" panose="05050102010706020507" pitchFamily="18" charset="2"/>
              </a:rPr>
              <a:t>0</a:t>
            </a:r>
            <a:r>
              <a:rPr lang="en-US" altLang="cs-CZ" sz="2100" i="1" dirty="0">
                <a:effectLst>
                  <a:outerShdw blurRad="38100" dist="38100" dir="2700000" algn="tl">
                    <a:srgbClr val="C0C0C0"/>
                  </a:outerShdw>
                </a:effectLst>
                <a:sym typeface="Symbol" panose="05050102010706020507" pitchFamily="18" charset="2"/>
              </a:rPr>
              <a:t>Calculate</a:t>
            </a:r>
            <a:r>
              <a:rPr lang="cs-CZ" altLang="cs-CZ" sz="2100" i="1" dirty="0">
                <a:effectLst>
                  <a:outerShdw blurRad="38100" dist="38100" dir="2700000" algn="tl">
                    <a:srgbClr val="C0C0C0"/>
                  </a:outerShdw>
                </a:effectLst>
                <a:sym typeface="Symbol" panose="05050102010706020507" pitchFamily="18" charset="2"/>
              </a:rPr>
              <a:t>, </a:t>
            </a:r>
          </a:p>
          <a:p>
            <a:pPr marL="571500" indent="-571500" eaLnBrk="1" hangingPunct="1">
              <a:lnSpc>
                <a:spcPct val="80000"/>
              </a:lnSpc>
              <a:defRPr/>
            </a:pPr>
            <a:r>
              <a:rPr lang="cs-CZ" altLang="cs-CZ" sz="2100" i="1" dirty="0">
                <a:effectLst>
                  <a:outerShdw blurRad="38100" dist="38100" dir="2700000" algn="tl">
                    <a:srgbClr val="C0C0C0"/>
                  </a:outerShdw>
                </a:effectLst>
                <a:sym typeface="Symbol" panose="05050102010706020507" pitchFamily="18" charset="2"/>
              </a:rPr>
              <a:t>w, </a:t>
            </a:r>
          </a:p>
          <a:p>
            <a:pPr marL="571500" indent="-571500" eaLnBrk="1" hangingPunct="1">
              <a:lnSpc>
                <a:spcPct val="80000"/>
              </a:lnSpc>
              <a:defRPr/>
            </a:pPr>
            <a:r>
              <a:rPr lang="cs-CZ" altLang="cs-CZ" sz="2100" i="1" dirty="0">
                <a:effectLst>
                  <a:outerShdw blurRad="38100" dist="38100" dir="2700000" algn="tl">
                    <a:srgbClr val="C0C0C0"/>
                  </a:outerShdw>
                </a:effectLst>
                <a:sym typeface="Symbol" panose="05050102010706020507" pitchFamily="18" charset="2"/>
              </a:rPr>
              <a:t>t, </a:t>
            </a:r>
          </a:p>
          <a:p>
            <a:pPr marL="571500" indent="-571500" eaLnBrk="1" hangingPunct="1">
              <a:lnSpc>
                <a:spcPct val="80000"/>
              </a:lnSpc>
              <a:defRPr/>
            </a:pPr>
            <a:r>
              <a:rPr lang="cs-CZ" altLang="cs-CZ" sz="2100" baseline="30000" dirty="0">
                <a:effectLst>
                  <a:outerShdw blurRad="38100" dist="38100" dir="2700000" algn="tl">
                    <a:srgbClr val="C0C0C0"/>
                  </a:outerShdw>
                </a:effectLst>
                <a:sym typeface="Symbol" panose="05050102010706020507" pitchFamily="18" charset="2"/>
              </a:rPr>
              <a:t>0</a:t>
            </a:r>
            <a:r>
              <a:rPr lang="cs-CZ" altLang="cs-CZ" sz="2100" i="1" dirty="0">
                <a:effectLst>
                  <a:outerShdw blurRad="38100" dist="38100" dir="2700000" algn="tl">
                    <a:srgbClr val="C0C0C0"/>
                  </a:outerShdw>
                </a:effectLst>
                <a:sym typeface="Symbol" panose="05050102010706020507" pitchFamily="18" charset="2"/>
              </a:rPr>
              <a:t>Tom, </a:t>
            </a:r>
          </a:p>
          <a:p>
            <a:pPr marL="571500" indent="-571500" eaLnBrk="1" hangingPunct="1">
              <a:lnSpc>
                <a:spcPct val="80000"/>
              </a:lnSpc>
              <a:defRPr/>
            </a:pPr>
            <a:r>
              <a:rPr lang="cs-CZ" altLang="cs-CZ" sz="2100" baseline="30000" dirty="0">
                <a:effectLst>
                  <a:outerShdw blurRad="38100" dist="38100" dir="2700000" algn="tl">
                    <a:srgbClr val="C0C0C0"/>
                  </a:outerShdw>
                </a:effectLst>
                <a:sym typeface="Symbol" panose="05050102010706020507" pitchFamily="18" charset="2"/>
              </a:rPr>
              <a:t>0</a:t>
            </a:r>
            <a:r>
              <a:rPr lang="cs-CZ" altLang="cs-CZ" sz="2100" dirty="0">
                <a:effectLst>
                  <a:outerShdw blurRad="38100" dist="38100" dir="2700000" algn="tl">
                    <a:srgbClr val="C0C0C0"/>
                  </a:outerShdw>
                </a:effectLst>
                <a:sym typeface="Symbol" panose="05050102010706020507" pitchFamily="18" charset="2"/>
              </a:rPr>
              <a:t>[</a:t>
            </a:r>
            <a:r>
              <a:rPr lang="cs-CZ" altLang="cs-CZ" sz="2100" baseline="30000" dirty="0">
                <a:effectLst>
                  <a:outerShdw blurRad="38100" dist="38100" dir="2700000" algn="tl">
                    <a:srgbClr val="C0C0C0"/>
                  </a:outerShdw>
                </a:effectLst>
                <a:sym typeface="Symbol" panose="05050102010706020507" pitchFamily="18" charset="2"/>
              </a:rPr>
              <a:t>0</a:t>
            </a:r>
            <a:r>
              <a:rPr lang="cs-CZ" altLang="cs-CZ" sz="2100" dirty="0">
                <a:effectLst>
                  <a:outerShdw blurRad="38100" dist="38100" dir="2700000" algn="tl">
                    <a:srgbClr val="C0C0C0"/>
                  </a:outerShdw>
                </a:effectLst>
                <a:sym typeface="Symbol" panose="05050102010706020507" pitchFamily="18" charset="2"/>
              </a:rPr>
              <a:t>+ </a:t>
            </a:r>
            <a:r>
              <a:rPr lang="cs-CZ" altLang="cs-CZ" sz="2100" baseline="30000" dirty="0">
                <a:effectLst>
                  <a:outerShdw blurRad="38100" dist="38100" dir="2700000" algn="tl">
                    <a:srgbClr val="C0C0C0"/>
                  </a:outerShdw>
                </a:effectLst>
                <a:sym typeface="Symbol" panose="05050102010706020507" pitchFamily="18" charset="2"/>
              </a:rPr>
              <a:t>0</a:t>
            </a:r>
            <a:r>
              <a:rPr lang="cs-CZ" altLang="cs-CZ" sz="2100" dirty="0">
                <a:effectLst>
                  <a:outerShdw blurRad="38100" dist="38100" dir="2700000" algn="tl">
                    <a:srgbClr val="C0C0C0"/>
                  </a:outerShdw>
                </a:effectLst>
                <a:sym typeface="Symbol" panose="05050102010706020507" pitchFamily="18" charset="2"/>
              </a:rPr>
              <a:t>3 </a:t>
            </a:r>
            <a:r>
              <a:rPr lang="cs-CZ" altLang="cs-CZ" sz="2100" baseline="30000" dirty="0">
                <a:effectLst>
                  <a:outerShdw blurRad="38100" dist="38100" dir="2700000" algn="tl">
                    <a:srgbClr val="C0C0C0"/>
                  </a:outerShdw>
                </a:effectLst>
                <a:sym typeface="Symbol" panose="05050102010706020507" pitchFamily="18" charset="2"/>
              </a:rPr>
              <a:t>0</a:t>
            </a:r>
            <a:r>
              <a:rPr lang="cs-CZ" altLang="cs-CZ" sz="2100" dirty="0">
                <a:effectLst>
                  <a:outerShdw blurRad="38100" dist="38100" dir="2700000" algn="tl">
                    <a:srgbClr val="C0C0C0"/>
                  </a:outerShdw>
                </a:effectLst>
                <a:sym typeface="Symbol" panose="05050102010706020507" pitchFamily="18" charset="2"/>
              </a:rPr>
              <a:t>5].</a:t>
            </a:r>
            <a:r>
              <a:rPr lang="cs-CZ" altLang="cs-CZ" sz="2100" i="1" dirty="0">
                <a:effectLst>
                  <a:outerShdw blurRad="38100" dist="38100" dir="2700000" algn="tl">
                    <a:srgbClr val="C0C0C0"/>
                  </a:outerShdw>
                </a:effectLst>
                <a:sym typeface="Symbol" panose="05050102010706020507" pitchFamily="18" charset="2"/>
              </a:rPr>
              <a:t> </a:t>
            </a:r>
          </a:p>
          <a:p>
            <a:pPr marL="0" indent="0" eaLnBrk="1" hangingPunct="1">
              <a:lnSpc>
                <a:spcPct val="80000"/>
              </a:lnSpc>
              <a:buFont typeface="Wingdings" panose="05000000000000000000" pitchFamily="2" charset="2"/>
              <a:buNone/>
              <a:defRPr/>
            </a:pPr>
            <a:r>
              <a:rPr lang="en-US" altLang="cs-CZ" sz="2100" i="1" dirty="0">
                <a:solidFill>
                  <a:srgbClr val="00B050"/>
                </a:solidFill>
                <a:effectLst>
                  <a:outerShdw blurRad="38100" dist="38100" dir="2700000" algn="tl">
                    <a:srgbClr val="C0C0C0"/>
                  </a:outerShdw>
                </a:effectLst>
                <a:sym typeface="Symbol" panose="05050102010706020507" pitchFamily="18" charset="2"/>
              </a:rPr>
              <a:t>The </a:t>
            </a:r>
            <a:r>
              <a:rPr lang="en-US" altLang="cs-CZ" sz="2100" i="1" dirty="0" err="1">
                <a:solidFill>
                  <a:srgbClr val="00B050"/>
                </a:solidFill>
                <a:effectLst>
                  <a:outerShdw blurRad="38100" dist="38100" dir="2700000" algn="tl">
                    <a:srgbClr val="C0C0C0"/>
                  </a:outerShdw>
                </a:effectLst>
                <a:sym typeface="Symbol" panose="05050102010706020507" pitchFamily="18" charset="2"/>
              </a:rPr>
              <a:t>subconstruction</a:t>
            </a:r>
            <a:r>
              <a:rPr lang="cs-CZ" altLang="cs-CZ" sz="2100" i="1" dirty="0">
                <a:solidFill>
                  <a:srgbClr val="00B050"/>
                </a:solidFill>
                <a:effectLst>
                  <a:outerShdw blurRad="38100" dist="38100" dir="2700000" algn="tl">
                    <a:srgbClr val="C0C0C0"/>
                  </a:outerShdw>
                </a:effectLst>
                <a:sym typeface="Symbol" panose="05050102010706020507" pitchFamily="18" charset="2"/>
              </a:rPr>
              <a:t> </a:t>
            </a:r>
            <a:r>
              <a:rPr lang="cs-CZ" altLang="cs-CZ" sz="2100" dirty="0">
                <a:solidFill>
                  <a:srgbClr val="00B050"/>
                </a:solidFill>
                <a:effectLst>
                  <a:outerShdw blurRad="38100" dist="38100" dir="2700000" algn="tl">
                    <a:srgbClr val="C0C0C0"/>
                  </a:outerShdw>
                </a:effectLst>
                <a:sym typeface="Symbol" panose="05050102010706020507" pitchFamily="18" charset="2"/>
              </a:rPr>
              <a:t>[</a:t>
            </a:r>
            <a:r>
              <a:rPr lang="cs-CZ" altLang="cs-CZ" sz="2100" baseline="30000" dirty="0">
                <a:solidFill>
                  <a:srgbClr val="00B050"/>
                </a:solidFill>
                <a:effectLst>
                  <a:outerShdw blurRad="38100" dist="38100" dir="2700000" algn="tl">
                    <a:srgbClr val="C0C0C0"/>
                  </a:outerShdw>
                </a:effectLst>
                <a:sym typeface="Symbol" panose="05050102010706020507" pitchFamily="18" charset="2"/>
              </a:rPr>
              <a:t>0</a:t>
            </a:r>
            <a:r>
              <a:rPr lang="cs-CZ" altLang="cs-CZ" sz="2100" dirty="0">
                <a:solidFill>
                  <a:srgbClr val="00B050"/>
                </a:solidFill>
                <a:effectLst>
                  <a:outerShdw blurRad="38100" dist="38100" dir="2700000" algn="tl">
                    <a:srgbClr val="C0C0C0"/>
                  </a:outerShdw>
                </a:effectLst>
                <a:sym typeface="Symbol" panose="05050102010706020507" pitchFamily="18" charset="2"/>
              </a:rPr>
              <a:t>+ </a:t>
            </a:r>
            <a:r>
              <a:rPr lang="cs-CZ" altLang="cs-CZ" sz="2100" baseline="30000" dirty="0">
                <a:solidFill>
                  <a:srgbClr val="00B050"/>
                </a:solidFill>
                <a:effectLst>
                  <a:outerShdw blurRad="38100" dist="38100" dir="2700000" algn="tl">
                    <a:srgbClr val="C0C0C0"/>
                  </a:outerShdw>
                </a:effectLst>
                <a:sym typeface="Symbol" panose="05050102010706020507" pitchFamily="18" charset="2"/>
              </a:rPr>
              <a:t>0</a:t>
            </a:r>
            <a:r>
              <a:rPr lang="cs-CZ" altLang="cs-CZ" sz="2100" dirty="0">
                <a:solidFill>
                  <a:srgbClr val="00B050"/>
                </a:solidFill>
                <a:effectLst>
                  <a:outerShdw blurRad="38100" dist="38100" dir="2700000" algn="tl">
                    <a:srgbClr val="C0C0C0"/>
                  </a:outerShdw>
                </a:effectLst>
                <a:sym typeface="Symbol" panose="05050102010706020507" pitchFamily="18" charset="2"/>
              </a:rPr>
              <a:t>3 </a:t>
            </a:r>
            <a:r>
              <a:rPr lang="cs-CZ" altLang="cs-CZ" sz="2100" baseline="30000" dirty="0">
                <a:solidFill>
                  <a:srgbClr val="00B050"/>
                </a:solidFill>
                <a:effectLst>
                  <a:outerShdw blurRad="38100" dist="38100" dir="2700000" algn="tl">
                    <a:srgbClr val="C0C0C0"/>
                  </a:outerShdw>
                </a:effectLst>
                <a:sym typeface="Symbol" panose="05050102010706020507" pitchFamily="18" charset="2"/>
              </a:rPr>
              <a:t>0</a:t>
            </a:r>
            <a:r>
              <a:rPr lang="cs-CZ" altLang="cs-CZ" sz="2100" dirty="0">
                <a:solidFill>
                  <a:srgbClr val="00B050"/>
                </a:solidFill>
                <a:effectLst>
                  <a:outerShdw blurRad="38100" dist="38100" dir="2700000" algn="tl">
                    <a:srgbClr val="C0C0C0"/>
                  </a:outerShdw>
                </a:effectLst>
                <a:sym typeface="Symbol" panose="05050102010706020507" pitchFamily="18" charset="2"/>
              </a:rPr>
              <a:t>5]</a:t>
            </a:r>
            <a:r>
              <a:rPr lang="cs-CZ" altLang="cs-CZ" sz="2100" i="1" dirty="0">
                <a:solidFill>
                  <a:srgbClr val="00B050"/>
                </a:solidFill>
                <a:effectLst>
                  <a:outerShdw blurRad="38100" dist="38100" dir="2700000" algn="tl">
                    <a:srgbClr val="C0C0C0"/>
                  </a:outerShdw>
                </a:effectLst>
                <a:sym typeface="Symbol" panose="05050102010706020507" pitchFamily="18" charset="2"/>
              </a:rPr>
              <a:t> </a:t>
            </a:r>
            <a:r>
              <a:rPr lang="en-US" altLang="cs-CZ" sz="2100" i="1" dirty="0">
                <a:solidFill>
                  <a:srgbClr val="00B050"/>
                </a:solidFill>
                <a:effectLst>
                  <a:outerShdw blurRad="38100" dist="38100" dir="2700000" algn="tl">
                    <a:srgbClr val="C0C0C0"/>
                  </a:outerShdw>
                </a:effectLst>
                <a:sym typeface="Symbol" panose="05050102010706020507" pitchFamily="18" charset="2"/>
              </a:rPr>
              <a:t>is not a constituent, it is just an object of which we predicate that Tom wants to find out what this construction produces</a:t>
            </a:r>
            <a:r>
              <a:rPr lang="cs-CZ" altLang="cs-CZ" sz="2100" i="1" dirty="0">
                <a:solidFill>
                  <a:srgbClr val="00B050"/>
                </a:solidFill>
                <a:effectLst>
                  <a:outerShdw blurRad="38100" dist="38100" dir="2700000" algn="tl">
                    <a:srgbClr val="C0C0C0"/>
                  </a:outerShdw>
                </a:effectLst>
                <a:sym typeface="Symbol" panose="05050102010706020507" pitchFamily="18" charset="2"/>
              </a:rPr>
              <a:t>.</a:t>
            </a:r>
            <a:r>
              <a:rPr lang="cs-CZ" altLang="cs-CZ" sz="2100" dirty="0">
                <a:solidFill>
                  <a:srgbClr val="00B050"/>
                </a:solidFill>
                <a:sym typeface="Symbol" panose="05050102010706020507" pitchFamily="18" charset="2"/>
              </a:rPr>
              <a:t> </a:t>
            </a:r>
            <a:r>
              <a:rPr lang="en-US" altLang="cs-CZ" sz="2100" dirty="0">
                <a:solidFill>
                  <a:srgbClr val="00B050"/>
                </a:solidFill>
                <a:sym typeface="Symbol" panose="05050102010706020507" pitchFamily="18" charset="2"/>
              </a:rPr>
              <a:t> </a:t>
            </a:r>
            <a:endParaRPr lang="cs-CZ" altLang="cs-CZ" sz="2100" dirty="0">
              <a:solidFill>
                <a:srgbClr val="00B050"/>
              </a:solidFill>
              <a:sym typeface="Symbol" panose="05050102010706020507" pitchFamily="18" charset="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7813"/>
            <a:ext cx="8229600" cy="703262"/>
          </a:xfrm>
        </p:spPr>
        <p:txBody>
          <a:bodyPr/>
          <a:lstStyle/>
          <a:p>
            <a:pPr eaLnBrk="1" hangingPunct="1"/>
            <a:r>
              <a:rPr lang="en-US" altLang="cs-CZ" sz="3800" dirty="0"/>
              <a:t>Three kinds of context</a:t>
            </a:r>
            <a:endParaRPr lang="cs-CZ" altLang="cs-CZ" sz="3800" dirty="0"/>
          </a:p>
        </p:txBody>
      </p:sp>
      <p:sp>
        <p:nvSpPr>
          <p:cNvPr id="81923" name="Rectangle 3"/>
          <p:cNvSpPr>
            <a:spLocks noGrp="1" noChangeArrowheads="1"/>
          </p:cNvSpPr>
          <p:nvPr>
            <p:ph type="body" idx="1"/>
          </p:nvPr>
        </p:nvSpPr>
        <p:spPr>
          <a:xfrm>
            <a:off x="457200" y="1196975"/>
            <a:ext cx="8229600" cy="4933950"/>
          </a:xfrm>
        </p:spPr>
        <p:txBody>
          <a:bodyPr/>
          <a:lstStyle/>
          <a:p>
            <a:pPr marL="571500" indent="-571500" eaLnBrk="1" hangingPunct="1">
              <a:lnSpc>
                <a:spcPct val="90000"/>
              </a:lnSpc>
              <a:buFont typeface="Wingdings" panose="05000000000000000000" pitchFamily="2" charset="2"/>
              <a:buNone/>
              <a:defRPr/>
            </a:pPr>
            <a:r>
              <a:rPr lang="en-US" altLang="cs-CZ" sz="2900" dirty="0">
                <a:sym typeface="Symbol" panose="05050102010706020507" pitchFamily="18" charset="2"/>
              </a:rPr>
              <a:t>Example</a:t>
            </a:r>
            <a:r>
              <a:rPr lang="cs-CZ" altLang="cs-CZ" sz="2900" dirty="0">
                <a:sym typeface="Symbol" panose="05050102010706020507" pitchFamily="18" charset="2"/>
              </a:rPr>
              <a:t>.</a:t>
            </a:r>
          </a:p>
          <a:p>
            <a:pPr marL="571500" indent="-571500" eaLnBrk="1" hangingPunct="1">
              <a:lnSpc>
                <a:spcPct val="90000"/>
              </a:lnSpc>
              <a:buFont typeface="Wingdings" panose="05000000000000000000" pitchFamily="2" charset="2"/>
              <a:buNone/>
              <a:defRPr/>
            </a:pPr>
            <a:r>
              <a:rPr lang="cs-CZ" altLang="cs-CZ" sz="2900" i="1" dirty="0">
                <a:solidFill>
                  <a:schemeClr val="tx2"/>
                </a:solidFill>
                <a:effectLst>
                  <a:outerShdw blurRad="38100" dist="38100" dir="2700000" algn="tl">
                    <a:srgbClr val="C0C0C0"/>
                  </a:outerShdw>
                </a:effectLst>
                <a:sym typeface="Symbol" panose="05050102010706020507" pitchFamily="18" charset="2"/>
              </a:rPr>
              <a:t>Sin</a:t>
            </a:r>
            <a:r>
              <a:rPr lang="en-US" altLang="cs-CZ" sz="2900" i="1" dirty="0">
                <a:solidFill>
                  <a:schemeClr val="tx2"/>
                </a:solidFill>
                <a:effectLst>
                  <a:outerShdw blurRad="38100" dist="38100" dir="2700000" algn="tl">
                    <a:srgbClr val="C0C0C0"/>
                  </a:outerShdw>
                </a:effectLst>
                <a:sym typeface="Symbol" panose="05050102010706020507" pitchFamily="18" charset="2"/>
              </a:rPr>
              <a:t>e</a:t>
            </a:r>
            <a:r>
              <a:rPr lang="cs-CZ" altLang="cs-CZ" sz="2900" i="1" dirty="0">
                <a:solidFill>
                  <a:schemeClr val="tx2"/>
                </a:solidFill>
                <a:effectLst>
                  <a:outerShdw blurRad="38100" dist="38100" dir="2700000" algn="tl">
                    <a:srgbClr val="C0C0C0"/>
                  </a:outerShdw>
                </a:effectLst>
                <a:sym typeface="Symbol" panose="05050102010706020507" pitchFamily="18" charset="2"/>
              </a:rPr>
              <a:t> </a:t>
            </a:r>
            <a:r>
              <a:rPr lang="en-US" altLang="cs-CZ" sz="2900" i="1" dirty="0">
                <a:solidFill>
                  <a:schemeClr val="tx2"/>
                </a:solidFill>
                <a:effectLst>
                  <a:outerShdw blurRad="38100" dist="38100" dir="2700000" algn="tl">
                    <a:srgbClr val="C0C0C0"/>
                  </a:outerShdw>
                </a:effectLst>
                <a:sym typeface="Symbol" panose="05050102010706020507" pitchFamily="18" charset="2"/>
              </a:rPr>
              <a:t>is a periodic function</a:t>
            </a:r>
            <a:r>
              <a:rPr lang="cs-CZ" altLang="cs-CZ" sz="2900" i="1" dirty="0">
                <a:solidFill>
                  <a:schemeClr val="tx2"/>
                </a:solidFill>
                <a:effectLst>
                  <a:outerShdw blurRad="38100" dist="38100" dir="2700000" algn="tl">
                    <a:srgbClr val="C0C0C0"/>
                  </a:outerShdw>
                </a:effectLst>
                <a:sym typeface="Symbol" panose="05050102010706020507" pitchFamily="18" charset="2"/>
              </a:rPr>
              <a:t>.</a:t>
            </a:r>
          </a:p>
          <a:p>
            <a:pPr marL="571500" indent="-571500" eaLnBrk="1" hangingPunct="1">
              <a:lnSpc>
                <a:spcPct val="90000"/>
              </a:lnSpc>
              <a:buFont typeface="Wingdings" panose="05000000000000000000" pitchFamily="2" charset="2"/>
              <a:buNone/>
              <a:defRPr/>
            </a:pPr>
            <a:r>
              <a:rPr lang="cs-CZ" altLang="cs-CZ" sz="2900" i="1" dirty="0">
                <a:effectLst>
                  <a:outerShdw blurRad="38100" dist="38100" dir="2700000" algn="tl">
                    <a:srgbClr val="C0C0C0"/>
                  </a:outerShdw>
                </a:effectLst>
                <a:sym typeface="Symbol" panose="05050102010706020507" pitchFamily="18" charset="2"/>
              </a:rPr>
              <a:t>Typ</a:t>
            </a:r>
            <a:r>
              <a:rPr lang="en-US" altLang="cs-CZ" sz="2900" i="1" dirty="0" err="1">
                <a:effectLst>
                  <a:outerShdw blurRad="38100" dist="38100" dir="2700000" algn="tl">
                    <a:srgbClr val="C0C0C0"/>
                  </a:outerShdw>
                </a:effectLst>
                <a:sym typeface="Symbol" panose="05050102010706020507" pitchFamily="18" charset="2"/>
              </a:rPr>
              <a:t>es</a:t>
            </a:r>
            <a:r>
              <a:rPr lang="en-US" altLang="cs-CZ" sz="2900" dirty="0">
                <a:effectLst>
                  <a:outerShdw blurRad="38100" dist="38100" dir="2700000" algn="tl">
                    <a:srgbClr val="C0C0C0"/>
                  </a:outerShdw>
                </a:effectLst>
                <a:sym typeface="Symbol" panose="05050102010706020507" pitchFamily="18" charset="2"/>
              </a:rPr>
              <a:t>.</a:t>
            </a:r>
            <a:r>
              <a:rPr lang="cs-CZ" altLang="cs-CZ" sz="2900" i="1" dirty="0">
                <a:solidFill>
                  <a:schemeClr val="tx2"/>
                </a:solidFill>
                <a:effectLst>
                  <a:outerShdw blurRad="38100" dist="38100" dir="2700000" algn="tl">
                    <a:srgbClr val="C0C0C0"/>
                  </a:outerShdw>
                </a:effectLst>
                <a:sym typeface="Symbol" panose="05050102010706020507" pitchFamily="18" charset="2"/>
              </a:rPr>
              <a:t> Period</a:t>
            </a:r>
            <a:r>
              <a:rPr lang="en-US" altLang="cs-CZ" sz="2900" i="1" dirty="0" err="1">
                <a:solidFill>
                  <a:schemeClr val="tx2"/>
                </a:solidFill>
                <a:effectLst>
                  <a:outerShdw blurRad="38100" dist="38100" dir="2700000" algn="tl">
                    <a:srgbClr val="C0C0C0"/>
                  </a:outerShdw>
                </a:effectLst>
                <a:sym typeface="Symbol" panose="05050102010706020507" pitchFamily="18" charset="2"/>
              </a:rPr>
              <a:t>ic</a:t>
            </a:r>
            <a:r>
              <a:rPr lang="cs-CZ" altLang="cs-CZ" sz="2900" dirty="0">
                <a:solidFill>
                  <a:schemeClr val="tx2"/>
                </a:solidFill>
                <a:effectLst>
                  <a:outerShdw blurRad="38100" dist="38100" dir="2700000" algn="tl">
                    <a:srgbClr val="C0C0C0"/>
                  </a:outerShdw>
                </a:effectLst>
                <a:sym typeface="Symbol" panose="05050102010706020507" pitchFamily="18" charset="2"/>
              </a:rPr>
              <a:t>/(</a:t>
            </a:r>
            <a:r>
              <a:rPr lang="en-US" altLang="cs-CZ" sz="2900" dirty="0">
                <a:solidFill>
                  <a:schemeClr val="tx2"/>
                </a:solidFill>
                <a:effectLst>
                  <a:outerShdw blurRad="38100" dist="38100" dir="2700000" algn="tl">
                    <a:srgbClr val="C0C0C0"/>
                  </a:outerShdw>
                </a:effectLst>
                <a:sym typeface="Symbol" panose="05050102010706020507" pitchFamily="18" charset="2"/>
              </a:rPr>
              <a:t>(</a:t>
            </a:r>
            <a:r>
              <a:rPr lang="cs-CZ" altLang="cs-CZ" sz="2900" dirty="0">
                <a:solidFill>
                  <a:schemeClr val="tx2"/>
                </a:solidFill>
                <a:effectLst>
                  <a:outerShdw blurRad="38100" dist="38100" dir="2700000" algn="tl">
                    <a:srgbClr val="C0C0C0"/>
                  </a:outerShdw>
                </a:effectLst>
                <a:sym typeface="Symbol" panose="05050102010706020507" pitchFamily="18" charset="2"/>
              </a:rPr>
              <a:t></a:t>
            </a:r>
            <a:r>
              <a:rPr lang="en-US" altLang="cs-CZ" sz="2900" dirty="0">
                <a:solidFill>
                  <a:schemeClr val="tx2"/>
                </a:solidFill>
                <a:effectLst>
                  <a:outerShdw blurRad="38100" dist="38100" dir="2700000" algn="tl">
                    <a:srgbClr val="C0C0C0"/>
                  </a:outerShdw>
                </a:effectLst>
                <a:sym typeface="Symbol" panose="05050102010706020507" pitchFamily="18" charset="2"/>
              </a:rPr>
              <a:t>)</a:t>
            </a:r>
            <a:r>
              <a:rPr lang="cs-CZ" altLang="cs-CZ" sz="2900" dirty="0">
                <a:solidFill>
                  <a:schemeClr val="tx2"/>
                </a:solidFill>
                <a:effectLst>
                  <a:outerShdw blurRad="38100" dist="38100" dir="2700000" algn="tl">
                    <a:srgbClr val="C0C0C0"/>
                  </a:outerShdw>
                </a:effectLst>
                <a:sym typeface="Symbol" panose="05050102010706020507" pitchFamily="18" charset="2"/>
              </a:rPr>
              <a:t>): </a:t>
            </a:r>
            <a:r>
              <a:rPr lang="en-US" altLang="cs-CZ" sz="2900" dirty="0">
                <a:sym typeface="Symbol" panose="05050102010706020507" pitchFamily="18" charset="2"/>
              </a:rPr>
              <a:t>the set of periodic unary functions</a:t>
            </a:r>
            <a:r>
              <a:rPr lang="cs-CZ" altLang="cs-CZ" sz="2900" dirty="0">
                <a:sym typeface="Symbol" panose="05050102010706020507" pitchFamily="18" charset="2"/>
              </a:rPr>
              <a:t>,</a:t>
            </a:r>
            <a:r>
              <a:rPr lang="cs-CZ" altLang="cs-CZ" sz="2900" dirty="0">
                <a:solidFill>
                  <a:schemeClr val="tx2"/>
                </a:solidFill>
                <a:effectLst>
                  <a:outerShdw blurRad="38100" dist="38100" dir="2700000" algn="tl">
                    <a:srgbClr val="C0C0C0"/>
                  </a:outerShdw>
                </a:effectLst>
                <a:sym typeface="Symbol" panose="05050102010706020507" pitchFamily="18" charset="2"/>
              </a:rPr>
              <a:t> </a:t>
            </a:r>
            <a:r>
              <a:rPr lang="cs-CZ" altLang="cs-CZ" sz="2900" i="1" dirty="0">
                <a:solidFill>
                  <a:schemeClr val="tx2"/>
                </a:solidFill>
                <a:effectLst>
                  <a:outerShdw blurRad="38100" dist="38100" dir="2700000" algn="tl">
                    <a:srgbClr val="C0C0C0"/>
                  </a:outerShdw>
                </a:effectLst>
                <a:sym typeface="Symbol" panose="05050102010706020507" pitchFamily="18" charset="2"/>
              </a:rPr>
              <a:t>Sin</a:t>
            </a:r>
            <a:r>
              <a:rPr lang="en-US" altLang="cs-CZ" sz="2900" i="1" dirty="0">
                <a:solidFill>
                  <a:schemeClr val="tx2"/>
                </a:solidFill>
                <a:effectLst>
                  <a:outerShdw blurRad="38100" dist="38100" dir="2700000" algn="tl">
                    <a:srgbClr val="C0C0C0"/>
                  </a:outerShdw>
                </a:effectLst>
                <a:sym typeface="Symbol" panose="05050102010706020507" pitchFamily="18" charset="2"/>
              </a:rPr>
              <a:t>e</a:t>
            </a:r>
            <a:r>
              <a:rPr lang="cs-CZ" altLang="cs-CZ" sz="2900" dirty="0">
                <a:solidFill>
                  <a:schemeClr val="tx2"/>
                </a:solidFill>
                <a:effectLst>
                  <a:outerShdw blurRad="38100" dist="38100" dir="2700000" algn="tl">
                    <a:srgbClr val="C0C0C0"/>
                  </a:outerShdw>
                </a:effectLst>
                <a:sym typeface="Symbol" panose="05050102010706020507" pitchFamily="18" charset="2"/>
              </a:rPr>
              <a:t>/().</a:t>
            </a:r>
          </a:p>
          <a:p>
            <a:pPr marL="571500" indent="-571500" algn="ctr" eaLnBrk="1" hangingPunct="1">
              <a:lnSpc>
                <a:spcPct val="90000"/>
              </a:lnSpc>
              <a:buFont typeface="Wingdings" panose="05000000000000000000" pitchFamily="2" charset="2"/>
              <a:buNone/>
              <a:defRPr/>
            </a:pPr>
            <a:r>
              <a:rPr lang="en-US" altLang="cs-CZ" sz="2900" dirty="0">
                <a:solidFill>
                  <a:schemeClr val="tx2"/>
                </a:solidFill>
                <a:effectLst>
                  <a:outerShdw blurRad="38100" dist="38100" dir="2700000" algn="tl">
                    <a:srgbClr val="C0C0C0"/>
                  </a:outerShdw>
                </a:effectLst>
                <a:sym typeface="Symbol" panose="05050102010706020507" pitchFamily="18" charset="2"/>
              </a:rPr>
              <a:t>	[</a:t>
            </a:r>
            <a:r>
              <a:rPr lang="en-US" altLang="cs-CZ" sz="29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2900" i="1" dirty="0">
                <a:solidFill>
                  <a:schemeClr val="tx2"/>
                </a:solidFill>
                <a:effectLst>
                  <a:outerShdw blurRad="38100" dist="38100" dir="2700000" algn="tl">
                    <a:srgbClr val="C0C0C0"/>
                  </a:outerShdw>
                </a:effectLst>
                <a:sym typeface="Symbol" panose="05050102010706020507" pitchFamily="18" charset="2"/>
              </a:rPr>
              <a:t>Periodic </a:t>
            </a:r>
            <a:r>
              <a:rPr lang="en-US" altLang="cs-CZ" sz="29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2900" i="1" dirty="0">
                <a:solidFill>
                  <a:schemeClr val="tx2"/>
                </a:solidFill>
                <a:effectLst>
                  <a:outerShdw blurRad="38100" dist="38100" dir="2700000" algn="tl">
                    <a:srgbClr val="C0C0C0"/>
                  </a:outerShdw>
                </a:effectLst>
                <a:sym typeface="Symbol" panose="05050102010706020507" pitchFamily="18" charset="2"/>
              </a:rPr>
              <a:t>Sine</a:t>
            </a:r>
            <a:r>
              <a:rPr lang="en-US" altLang="cs-CZ" sz="2900" dirty="0">
                <a:solidFill>
                  <a:schemeClr val="tx2"/>
                </a:solidFill>
                <a:effectLst>
                  <a:outerShdw blurRad="38100" dist="38100" dir="2700000" algn="tl">
                    <a:srgbClr val="C0C0C0"/>
                  </a:outerShdw>
                </a:effectLst>
                <a:sym typeface="Symbol" panose="05050102010706020507" pitchFamily="18" charset="2"/>
              </a:rPr>
              <a:t>]</a:t>
            </a:r>
            <a:endParaRPr lang="cs-CZ" altLang="cs-CZ" sz="2900" dirty="0">
              <a:solidFill>
                <a:schemeClr val="tx2"/>
              </a:solidFill>
              <a:effectLst>
                <a:outerShdw blurRad="38100" dist="38100" dir="2700000" algn="tl">
                  <a:srgbClr val="C0C0C0"/>
                </a:outerShdw>
              </a:effectLst>
              <a:sym typeface="Symbol" panose="05050102010706020507" pitchFamily="18" charset="2"/>
            </a:endParaRPr>
          </a:p>
          <a:p>
            <a:pPr marL="571500" indent="-571500" eaLnBrk="1" hangingPunct="1">
              <a:lnSpc>
                <a:spcPct val="90000"/>
              </a:lnSpc>
              <a:buFont typeface="Wingdings" panose="05000000000000000000" pitchFamily="2" charset="2"/>
              <a:buNone/>
              <a:defRPr/>
            </a:pPr>
            <a:endParaRPr lang="en-US" altLang="cs-CZ" sz="2900" dirty="0">
              <a:solidFill>
                <a:schemeClr val="tx2"/>
              </a:solidFill>
              <a:effectLst>
                <a:outerShdw blurRad="38100" dist="38100" dir="2700000" algn="tl">
                  <a:srgbClr val="C0C0C0"/>
                </a:outerShdw>
              </a:effectLst>
              <a:sym typeface="Symbol" panose="05050102010706020507" pitchFamily="18" charset="2"/>
            </a:endParaRPr>
          </a:p>
          <a:p>
            <a:pPr marL="571500" indent="-571500" eaLnBrk="1" hangingPunct="1">
              <a:lnSpc>
                <a:spcPct val="90000"/>
              </a:lnSpc>
              <a:spcBef>
                <a:spcPct val="0"/>
              </a:spcBef>
              <a:buFont typeface="Wingdings" panose="05000000000000000000" pitchFamily="2" charset="2"/>
              <a:buNone/>
              <a:defRPr/>
            </a:pPr>
            <a:r>
              <a:rPr lang="en-US" altLang="cs-CZ" sz="2900" dirty="0">
                <a:solidFill>
                  <a:schemeClr val="tx2"/>
                </a:solidFill>
                <a:effectLst>
                  <a:outerShdw blurRad="38100" dist="38100" dir="2700000" algn="tl">
                    <a:srgbClr val="C0C0C0"/>
                  </a:outerShdw>
                </a:effectLst>
                <a:sym typeface="Symbol" panose="05050102010706020507" pitchFamily="18" charset="2"/>
              </a:rPr>
              <a:t>			    			 </a:t>
            </a:r>
            <a:r>
              <a:rPr lang="en-US" altLang="cs-CZ" sz="2900" dirty="0" err="1">
                <a:solidFill>
                  <a:srgbClr val="990000"/>
                </a:solidFill>
                <a:effectLst>
                  <a:outerShdw blurRad="38100" dist="38100" dir="2700000" algn="tl">
                    <a:srgbClr val="C0C0C0"/>
                  </a:outerShdw>
                </a:effectLst>
                <a:sym typeface="Symbol" panose="05050102010706020507" pitchFamily="18" charset="2"/>
              </a:rPr>
              <a:t>intens</a:t>
            </a:r>
            <a:r>
              <a:rPr lang="cs-CZ" altLang="cs-CZ" sz="2900" dirty="0">
                <a:solidFill>
                  <a:srgbClr val="990000"/>
                </a:solidFill>
                <a:effectLst>
                  <a:outerShdw blurRad="38100" dist="38100" dir="2700000" algn="tl">
                    <a:srgbClr val="C0C0C0"/>
                  </a:outerShdw>
                </a:effectLst>
                <a:sym typeface="Symbol" panose="05050102010706020507" pitchFamily="18" charset="2"/>
              </a:rPr>
              <a:t>ion</a:t>
            </a:r>
            <a:r>
              <a:rPr lang="en-US" altLang="cs-CZ" sz="2900" dirty="0">
                <a:solidFill>
                  <a:srgbClr val="990000"/>
                </a:solidFill>
                <a:effectLst>
                  <a:outerShdw blurRad="38100" dist="38100" dir="2700000" algn="tl">
                    <a:srgbClr val="C0C0C0"/>
                  </a:outerShdw>
                </a:effectLst>
                <a:sym typeface="Symbol" panose="05050102010706020507" pitchFamily="18" charset="2"/>
              </a:rPr>
              <a:t>al</a:t>
            </a:r>
          </a:p>
          <a:p>
            <a:pPr marL="571500" indent="-571500" eaLnBrk="1" hangingPunct="1">
              <a:lnSpc>
                <a:spcPct val="90000"/>
              </a:lnSpc>
              <a:spcBef>
                <a:spcPct val="70000"/>
              </a:spcBef>
              <a:buFont typeface="Wingdings" panose="05000000000000000000" pitchFamily="2" charset="2"/>
              <a:buNone/>
              <a:defRPr/>
            </a:pPr>
            <a:r>
              <a:rPr lang="en-US" altLang="cs-CZ" sz="2900" dirty="0">
                <a:solidFill>
                  <a:schemeClr val="tx2"/>
                </a:solidFill>
                <a:effectLst>
                  <a:outerShdw blurRad="38100" dist="38100" dir="2700000" algn="tl">
                    <a:srgbClr val="C0C0C0"/>
                  </a:outerShdw>
                </a:effectLst>
                <a:sym typeface="Symbol" panose="05050102010706020507" pitchFamily="18" charset="2"/>
              </a:rPr>
              <a:t>Sin()=0:	[</a:t>
            </a:r>
            <a:r>
              <a:rPr lang="en-US" altLang="cs-CZ" sz="29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2900" dirty="0">
                <a:solidFill>
                  <a:schemeClr val="tx2"/>
                </a:solidFill>
                <a:effectLst>
                  <a:outerShdw blurRad="38100" dist="38100" dir="2700000" algn="tl">
                    <a:srgbClr val="C0C0C0"/>
                  </a:outerShdw>
                </a:effectLst>
                <a:sym typeface="Symbol" panose="05050102010706020507" pitchFamily="18" charset="2"/>
              </a:rPr>
              <a:t>= [</a:t>
            </a:r>
            <a:r>
              <a:rPr lang="en-US" altLang="cs-CZ" sz="29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2900" i="1" dirty="0">
                <a:solidFill>
                  <a:schemeClr val="tx2"/>
                </a:solidFill>
                <a:effectLst>
                  <a:outerShdw blurRad="38100" dist="38100" dir="2700000" algn="tl">
                    <a:srgbClr val="C0C0C0"/>
                  </a:outerShdw>
                </a:effectLst>
                <a:sym typeface="Symbol" panose="05050102010706020507" pitchFamily="18" charset="2"/>
              </a:rPr>
              <a:t>Sine </a:t>
            </a:r>
            <a:r>
              <a:rPr lang="en-US" altLang="cs-CZ" sz="29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2900" dirty="0">
                <a:solidFill>
                  <a:schemeClr val="tx2"/>
                </a:solidFill>
                <a:effectLst>
                  <a:outerShdw blurRad="38100" dist="38100" dir="2700000" algn="tl">
                    <a:srgbClr val="C0C0C0"/>
                  </a:outerShdw>
                </a:effectLst>
                <a:sym typeface="Symbol" panose="05050102010706020507" pitchFamily="18" charset="2"/>
              </a:rPr>
              <a:t>] </a:t>
            </a:r>
            <a:r>
              <a:rPr lang="en-US" altLang="cs-CZ" sz="29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2900" dirty="0">
                <a:solidFill>
                  <a:schemeClr val="tx2"/>
                </a:solidFill>
                <a:effectLst>
                  <a:outerShdw blurRad="38100" dist="38100" dir="2700000" algn="tl">
                    <a:srgbClr val="C0C0C0"/>
                  </a:outerShdw>
                </a:effectLst>
                <a:sym typeface="Symbol" panose="05050102010706020507" pitchFamily="18" charset="2"/>
              </a:rPr>
              <a:t>0] </a:t>
            </a:r>
          </a:p>
          <a:p>
            <a:pPr marL="571500" indent="-571500" eaLnBrk="1" hangingPunct="1">
              <a:lnSpc>
                <a:spcPct val="90000"/>
              </a:lnSpc>
              <a:buFont typeface="Wingdings" panose="05000000000000000000" pitchFamily="2" charset="2"/>
              <a:buNone/>
              <a:defRPr/>
            </a:pPr>
            <a:endParaRPr lang="en-US" altLang="cs-CZ" sz="2900" dirty="0">
              <a:solidFill>
                <a:schemeClr val="tx2"/>
              </a:solidFill>
              <a:effectLst>
                <a:outerShdw blurRad="38100" dist="38100" dir="2700000" algn="tl">
                  <a:srgbClr val="C0C0C0"/>
                </a:outerShdw>
              </a:effectLst>
              <a:sym typeface="Symbol" panose="05050102010706020507" pitchFamily="18" charset="2"/>
            </a:endParaRPr>
          </a:p>
          <a:p>
            <a:pPr marL="571500" indent="-571500" eaLnBrk="1" hangingPunct="1">
              <a:lnSpc>
                <a:spcPct val="90000"/>
              </a:lnSpc>
              <a:spcBef>
                <a:spcPct val="0"/>
              </a:spcBef>
              <a:buFont typeface="Wingdings" panose="05000000000000000000" pitchFamily="2" charset="2"/>
              <a:buNone/>
              <a:defRPr/>
            </a:pPr>
            <a:r>
              <a:rPr lang="en-US" altLang="cs-CZ" sz="2900" dirty="0">
                <a:solidFill>
                  <a:schemeClr val="tx2"/>
                </a:solidFill>
                <a:effectLst>
                  <a:outerShdw blurRad="38100" dist="38100" dir="2700000" algn="tl">
                    <a:srgbClr val="C0C0C0"/>
                  </a:outerShdw>
                </a:effectLst>
                <a:sym typeface="Symbol" panose="05050102010706020507" pitchFamily="18" charset="2"/>
              </a:rPr>
              <a:t>			     </a:t>
            </a:r>
            <a:r>
              <a:rPr lang="en-US" altLang="cs-CZ" sz="2900" dirty="0" err="1">
                <a:solidFill>
                  <a:srgbClr val="990000"/>
                </a:solidFill>
                <a:effectLst>
                  <a:outerShdw blurRad="38100" dist="38100" dir="2700000" algn="tl">
                    <a:srgbClr val="C0C0C0"/>
                  </a:outerShdw>
                </a:effectLst>
                <a:sym typeface="Symbol" panose="05050102010706020507" pitchFamily="18" charset="2"/>
              </a:rPr>
              <a:t>extens</a:t>
            </a:r>
            <a:r>
              <a:rPr lang="cs-CZ" altLang="cs-CZ" sz="2900" dirty="0">
                <a:solidFill>
                  <a:srgbClr val="990000"/>
                </a:solidFill>
                <a:effectLst>
                  <a:outerShdw blurRad="38100" dist="38100" dir="2700000" algn="tl">
                    <a:srgbClr val="C0C0C0"/>
                  </a:outerShdw>
                </a:effectLst>
                <a:sym typeface="Symbol" panose="05050102010706020507" pitchFamily="18" charset="2"/>
              </a:rPr>
              <a:t>ion</a:t>
            </a:r>
            <a:r>
              <a:rPr lang="en-US" altLang="cs-CZ" sz="2900" dirty="0">
                <a:solidFill>
                  <a:srgbClr val="990000"/>
                </a:solidFill>
                <a:effectLst>
                  <a:outerShdw blurRad="38100" dist="38100" dir="2700000" algn="tl">
                    <a:srgbClr val="C0C0C0"/>
                  </a:outerShdw>
                </a:effectLst>
                <a:sym typeface="Symbol" panose="05050102010706020507" pitchFamily="18" charset="2"/>
              </a:rPr>
              <a:t>al</a:t>
            </a:r>
          </a:p>
        </p:txBody>
      </p:sp>
      <p:sp>
        <p:nvSpPr>
          <p:cNvPr id="18436" name="AutoShape 4"/>
          <p:cNvSpPr>
            <a:spLocks/>
          </p:cNvSpPr>
          <p:nvPr/>
        </p:nvSpPr>
        <p:spPr bwMode="auto">
          <a:xfrm rot="5400000">
            <a:off x="5553569" y="3330453"/>
            <a:ext cx="197099" cy="864096"/>
          </a:xfrm>
          <a:prstGeom prst="rightBrace">
            <a:avLst>
              <a:gd name="adj1" fmla="val 23591"/>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6" name="AutoShape 4"/>
          <p:cNvSpPr>
            <a:spLocks/>
          </p:cNvSpPr>
          <p:nvPr/>
        </p:nvSpPr>
        <p:spPr bwMode="auto">
          <a:xfrm rot="5400000">
            <a:off x="3393330" y="4895702"/>
            <a:ext cx="197099" cy="864096"/>
          </a:xfrm>
          <a:prstGeom prst="rightBrace">
            <a:avLst>
              <a:gd name="adj1" fmla="val 23591"/>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7813"/>
            <a:ext cx="8229600" cy="847725"/>
          </a:xfrm>
        </p:spPr>
        <p:txBody>
          <a:bodyPr/>
          <a:lstStyle/>
          <a:p>
            <a:pPr eaLnBrk="1" hangingPunct="1"/>
            <a:r>
              <a:rPr lang="en-US" altLang="cs-CZ" sz="3800" dirty="0" err="1"/>
              <a:t>Intensional</a:t>
            </a:r>
            <a:r>
              <a:rPr lang="cs-CZ" altLang="cs-CZ" sz="3800" dirty="0"/>
              <a:t> vs. </a:t>
            </a:r>
            <a:r>
              <a:rPr lang="cs-CZ" altLang="cs-CZ" sz="3800" dirty="0" err="1"/>
              <a:t>exten</a:t>
            </a:r>
            <a:r>
              <a:rPr lang="en-US" altLang="cs-CZ" sz="3800" dirty="0" err="1"/>
              <a:t>sional</a:t>
            </a:r>
            <a:r>
              <a:rPr lang="en-US" altLang="cs-CZ" sz="3800" dirty="0"/>
              <a:t> c</a:t>
            </a:r>
            <a:r>
              <a:rPr lang="cs-CZ" altLang="cs-CZ" sz="3800" dirty="0" err="1"/>
              <a:t>ontext</a:t>
            </a:r>
            <a:endParaRPr lang="cs-CZ" altLang="cs-CZ" sz="3800" dirty="0"/>
          </a:p>
        </p:txBody>
      </p:sp>
      <p:sp>
        <p:nvSpPr>
          <p:cNvPr id="82947" name="Rectangle 3"/>
          <p:cNvSpPr>
            <a:spLocks noGrp="1" noChangeArrowheads="1"/>
          </p:cNvSpPr>
          <p:nvPr>
            <p:ph type="body" idx="1"/>
          </p:nvPr>
        </p:nvSpPr>
        <p:spPr>
          <a:xfrm>
            <a:off x="457200" y="1268413"/>
            <a:ext cx="8229600" cy="4862512"/>
          </a:xfrm>
        </p:spPr>
        <p:txBody>
          <a:bodyPr/>
          <a:lstStyle/>
          <a:p>
            <a:pPr eaLnBrk="1" hangingPunct="1">
              <a:defRPr/>
            </a:pPr>
            <a:r>
              <a:rPr lang="en-US" altLang="cs-CZ" sz="2600" dirty="0">
                <a:sym typeface="Symbol" panose="05050102010706020507" pitchFamily="18" charset="2"/>
              </a:rPr>
              <a:t></a:t>
            </a:r>
            <a:r>
              <a:rPr lang="en-US" altLang="cs-CZ" sz="2600" dirty="0"/>
              <a:t>-Closure makes up a </a:t>
            </a:r>
            <a:r>
              <a:rPr lang="en-US" altLang="cs-CZ" sz="2600" i="1" dirty="0">
                <a:effectLst>
                  <a:outerShdw blurRad="38100" dist="38100" dir="2700000" algn="tl">
                    <a:srgbClr val="000000">
                      <a:alpha val="43137"/>
                    </a:srgbClr>
                  </a:outerShdw>
                </a:effectLst>
              </a:rPr>
              <a:t>generic </a:t>
            </a:r>
            <a:r>
              <a:rPr lang="en-US" altLang="cs-CZ" sz="2600" i="1" dirty="0" err="1">
                <a:effectLst>
                  <a:outerShdw blurRad="38100" dist="38100" dir="2700000" algn="tl">
                    <a:srgbClr val="000000">
                      <a:alpha val="43137"/>
                    </a:srgbClr>
                  </a:outerShdw>
                </a:effectLst>
              </a:rPr>
              <a:t>intensional</a:t>
            </a:r>
            <a:r>
              <a:rPr lang="en-US" altLang="cs-CZ" sz="2600" dirty="0"/>
              <a:t> context; it raises the context up to the </a:t>
            </a:r>
            <a:r>
              <a:rPr lang="en-US" altLang="cs-CZ" sz="2600" dirty="0" err="1"/>
              <a:t>intensional</a:t>
            </a:r>
            <a:r>
              <a:rPr lang="en-US" altLang="cs-CZ" sz="2600" dirty="0"/>
              <a:t> level.</a:t>
            </a:r>
          </a:p>
          <a:p>
            <a:pPr eaLnBrk="1" hangingPunct="1">
              <a:defRPr/>
            </a:pPr>
            <a:r>
              <a:rPr lang="en-US" altLang="cs-CZ" sz="2600" dirty="0"/>
              <a:t>Composition brings the context down to the extensional level. </a:t>
            </a:r>
          </a:p>
          <a:p>
            <a:pPr lvl="1" eaLnBrk="1" hangingPunct="1">
              <a:defRPr/>
            </a:pPr>
            <a:r>
              <a:rPr lang="en-US" altLang="cs-CZ" sz="2200" dirty="0"/>
              <a:t>Higher context is dominant over a lower one.</a:t>
            </a:r>
          </a:p>
          <a:p>
            <a:pPr eaLnBrk="1" hangingPunct="1">
              <a:defRPr/>
            </a:pPr>
            <a:r>
              <a:rPr lang="en-US" altLang="cs-CZ" sz="2600" dirty="0">
                <a:solidFill>
                  <a:schemeClr val="tx2"/>
                </a:solidFill>
              </a:rPr>
              <a:t>[</a:t>
            </a:r>
            <a:r>
              <a:rPr lang="en-US" altLang="cs-CZ" sz="2600" baseline="30000" dirty="0">
                <a:solidFill>
                  <a:schemeClr val="tx2"/>
                </a:solidFill>
              </a:rPr>
              <a:t>0</a:t>
            </a:r>
            <a:r>
              <a:rPr lang="en-US" altLang="cs-CZ" sz="2600" dirty="0">
                <a:solidFill>
                  <a:schemeClr val="tx2"/>
                </a:solidFill>
              </a:rPr>
              <a:t>: </a:t>
            </a:r>
            <a:r>
              <a:rPr lang="en-US" altLang="cs-CZ" sz="2600" i="1" dirty="0">
                <a:solidFill>
                  <a:schemeClr val="tx2"/>
                </a:solidFill>
              </a:rPr>
              <a:t>x </a:t>
            </a:r>
            <a:r>
              <a:rPr lang="en-US" altLang="cs-CZ" sz="2600" baseline="30000" dirty="0">
                <a:solidFill>
                  <a:schemeClr val="tx2"/>
                </a:solidFill>
              </a:rPr>
              <a:t>0</a:t>
            </a:r>
            <a:r>
              <a:rPr lang="en-US" altLang="cs-CZ" sz="2600" dirty="0">
                <a:solidFill>
                  <a:schemeClr val="tx2"/>
                </a:solidFill>
              </a:rPr>
              <a:t>0]</a:t>
            </a:r>
            <a:r>
              <a:rPr lang="en-US" altLang="cs-CZ" sz="2600" dirty="0"/>
              <a:t> </a:t>
            </a:r>
          </a:p>
          <a:p>
            <a:pPr lvl="1" eaLnBrk="1" hangingPunct="1">
              <a:defRPr/>
            </a:pPr>
            <a:r>
              <a:rPr lang="en-US" altLang="cs-CZ" sz="2200" dirty="0"/>
              <a:t>constituent </a:t>
            </a:r>
            <a:r>
              <a:rPr lang="en-US" altLang="cs-CZ" sz="2200" baseline="30000" dirty="0"/>
              <a:t>0</a:t>
            </a:r>
            <a:r>
              <a:rPr lang="en-US" altLang="cs-CZ" sz="2200" dirty="0"/>
              <a:t>: occurs here </a:t>
            </a:r>
            <a:r>
              <a:rPr lang="en-US" altLang="cs-CZ" sz="2200" i="1" dirty="0">
                <a:solidFill>
                  <a:srgbClr val="990000"/>
                </a:solidFill>
              </a:rPr>
              <a:t>extensionally</a:t>
            </a:r>
            <a:r>
              <a:rPr lang="en-US" altLang="cs-CZ" sz="2200" dirty="0"/>
              <a:t>; </a:t>
            </a:r>
            <a:br>
              <a:rPr lang="en-US" altLang="cs-CZ" sz="2200" dirty="0"/>
            </a:br>
            <a:r>
              <a:rPr lang="en-US" altLang="cs-CZ" sz="2200" dirty="0"/>
              <a:t>the Composition is </a:t>
            </a:r>
            <a:r>
              <a:rPr lang="en-US" altLang="cs-CZ" sz="2200" i="1" dirty="0"/>
              <a:t>v-</a:t>
            </a:r>
            <a:r>
              <a:rPr lang="en-US" altLang="cs-CZ" sz="2200" dirty="0"/>
              <a:t>improper for any valuation </a:t>
            </a:r>
            <a:r>
              <a:rPr lang="en-US" altLang="cs-CZ" sz="2200" i="1" dirty="0"/>
              <a:t>v</a:t>
            </a:r>
          </a:p>
          <a:p>
            <a:pPr eaLnBrk="1" hangingPunct="1">
              <a:defRPr/>
            </a:pPr>
            <a:r>
              <a:rPr lang="en-US" altLang="cs-CZ" sz="2600" dirty="0">
                <a:solidFill>
                  <a:schemeClr val="tx2"/>
                </a:solidFill>
                <a:sym typeface="Symbol" panose="05050102010706020507" pitchFamily="18" charset="2"/>
              </a:rPr>
              <a:t></a:t>
            </a:r>
            <a:r>
              <a:rPr lang="en-US" altLang="cs-CZ" sz="2600" i="1" dirty="0">
                <a:solidFill>
                  <a:schemeClr val="tx2"/>
                </a:solidFill>
                <a:sym typeface="Symbol" panose="05050102010706020507" pitchFamily="18" charset="2"/>
              </a:rPr>
              <a:t>x</a:t>
            </a:r>
            <a:r>
              <a:rPr lang="en-US" altLang="cs-CZ" sz="2600" i="1" dirty="0">
                <a:solidFill>
                  <a:schemeClr val="tx2"/>
                </a:solidFill>
              </a:rPr>
              <a:t> </a:t>
            </a:r>
            <a:r>
              <a:rPr lang="en-US" altLang="cs-CZ" sz="2600" dirty="0">
                <a:solidFill>
                  <a:schemeClr val="tx2"/>
                </a:solidFill>
              </a:rPr>
              <a:t>[</a:t>
            </a:r>
            <a:r>
              <a:rPr lang="en-US" altLang="cs-CZ" sz="2600" baseline="30000" dirty="0">
                <a:solidFill>
                  <a:schemeClr val="tx2"/>
                </a:solidFill>
              </a:rPr>
              <a:t>0</a:t>
            </a:r>
            <a:r>
              <a:rPr lang="en-US" altLang="cs-CZ" sz="2600" dirty="0">
                <a:solidFill>
                  <a:schemeClr val="tx2"/>
                </a:solidFill>
              </a:rPr>
              <a:t>: </a:t>
            </a:r>
            <a:r>
              <a:rPr lang="en-US" altLang="cs-CZ" sz="2600" i="1" dirty="0">
                <a:solidFill>
                  <a:schemeClr val="tx2"/>
                </a:solidFill>
              </a:rPr>
              <a:t>x </a:t>
            </a:r>
            <a:r>
              <a:rPr lang="en-US" altLang="cs-CZ" sz="2600" baseline="30000" dirty="0">
                <a:solidFill>
                  <a:schemeClr val="tx2"/>
                </a:solidFill>
              </a:rPr>
              <a:t>0</a:t>
            </a:r>
            <a:r>
              <a:rPr lang="en-US" altLang="cs-CZ" sz="2600" dirty="0">
                <a:solidFill>
                  <a:schemeClr val="tx2"/>
                </a:solidFill>
              </a:rPr>
              <a:t>0]</a:t>
            </a:r>
            <a:r>
              <a:rPr lang="en-US" altLang="cs-CZ" sz="2600" dirty="0"/>
              <a:t>  </a:t>
            </a:r>
          </a:p>
          <a:p>
            <a:pPr lvl="1" eaLnBrk="1" hangingPunct="1">
              <a:defRPr/>
            </a:pPr>
            <a:r>
              <a:rPr lang="en-US" altLang="cs-CZ" sz="2200" dirty="0"/>
              <a:t>constituent </a:t>
            </a:r>
            <a:r>
              <a:rPr lang="en-US" altLang="cs-CZ" sz="2200" baseline="30000" dirty="0"/>
              <a:t>0</a:t>
            </a:r>
            <a:r>
              <a:rPr lang="en-US" altLang="cs-CZ" sz="2200" dirty="0"/>
              <a:t>: occurs here </a:t>
            </a:r>
            <a:r>
              <a:rPr lang="en-US" altLang="cs-CZ" sz="2200" i="1" dirty="0" err="1">
                <a:solidFill>
                  <a:srgbClr val="990000"/>
                </a:solidFill>
              </a:rPr>
              <a:t>intensionally</a:t>
            </a:r>
            <a:r>
              <a:rPr lang="en-US" altLang="cs-CZ" sz="2200" dirty="0"/>
              <a:t>; Closure is </a:t>
            </a:r>
            <a:r>
              <a:rPr lang="en-US" altLang="cs-CZ" sz="2200" i="1" dirty="0"/>
              <a:t>not</a:t>
            </a:r>
            <a:r>
              <a:rPr lang="en-US" altLang="cs-CZ" sz="2200" dirty="0"/>
              <a:t> </a:t>
            </a:r>
            <a:r>
              <a:rPr lang="en-US" altLang="cs-CZ" sz="2200" i="1" dirty="0"/>
              <a:t>v</a:t>
            </a:r>
            <a:r>
              <a:rPr lang="en-US" altLang="cs-CZ" sz="2200" dirty="0"/>
              <a:t>-improper for any valuation</a:t>
            </a:r>
            <a:r>
              <a:rPr lang="en-US" altLang="cs-CZ" sz="2200" i="1" dirty="0"/>
              <a:t>; it constructs a </a:t>
            </a:r>
            <a:r>
              <a:rPr lang="en-US" altLang="cs-CZ" sz="2200" i="1" dirty="0">
                <a:solidFill>
                  <a:schemeClr val="tx2"/>
                </a:solidFill>
              </a:rPr>
              <a:t>degenerate function</a:t>
            </a:r>
            <a:endParaRPr lang="en-US" altLang="cs-CZ" sz="2200" dirty="0">
              <a:solidFill>
                <a:schemeClr val="tx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7813"/>
            <a:ext cx="8229600" cy="847725"/>
          </a:xfrm>
        </p:spPr>
        <p:txBody>
          <a:bodyPr/>
          <a:lstStyle/>
          <a:p>
            <a:pPr eaLnBrk="1" hangingPunct="1"/>
            <a:r>
              <a:rPr lang="en-US" altLang="cs-CZ" sz="3800" dirty="0" err="1"/>
              <a:t>Intensional</a:t>
            </a:r>
            <a:r>
              <a:rPr lang="cs-CZ" altLang="cs-CZ" sz="3800" dirty="0"/>
              <a:t> vs. </a:t>
            </a:r>
            <a:r>
              <a:rPr lang="cs-CZ" altLang="cs-CZ" sz="3800" dirty="0" err="1"/>
              <a:t>exten</a:t>
            </a:r>
            <a:r>
              <a:rPr lang="en-US" altLang="cs-CZ" sz="3800" dirty="0" err="1"/>
              <a:t>sional</a:t>
            </a:r>
            <a:r>
              <a:rPr lang="en-US" altLang="cs-CZ" sz="3800" dirty="0"/>
              <a:t> c</a:t>
            </a:r>
            <a:r>
              <a:rPr lang="cs-CZ" altLang="cs-CZ" sz="3800" dirty="0" err="1"/>
              <a:t>ontext</a:t>
            </a:r>
            <a:endParaRPr lang="cs-CZ" altLang="cs-CZ" sz="3800" dirty="0"/>
          </a:p>
        </p:txBody>
      </p:sp>
      <p:sp>
        <p:nvSpPr>
          <p:cNvPr id="20483" name="Rectangle 3"/>
          <p:cNvSpPr>
            <a:spLocks noGrp="1" noChangeArrowheads="1"/>
          </p:cNvSpPr>
          <p:nvPr>
            <p:ph type="body" idx="1"/>
          </p:nvPr>
        </p:nvSpPr>
        <p:spPr>
          <a:xfrm>
            <a:off x="457200" y="1268413"/>
            <a:ext cx="8229600" cy="4862512"/>
          </a:xfrm>
        </p:spPr>
        <p:txBody>
          <a:bodyPr>
            <a:normAutofit lnSpcReduction="10000"/>
          </a:bodyPr>
          <a:lstStyle/>
          <a:p>
            <a:pPr eaLnBrk="1" hangingPunct="1">
              <a:lnSpc>
                <a:spcPct val="90000"/>
              </a:lnSpc>
              <a:defRPr/>
            </a:pPr>
            <a:r>
              <a:rPr lang="en-US" altLang="cs-CZ" sz="2100" dirty="0">
                <a:solidFill>
                  <a:schemeClr val="tx2"/>
                </a:solidFill>
                <a:sym typeface="Symbol" panose="05050102010706020507" pitchFamily="18" charset="2"/>
              </a:rPr>
              <a:t>[</a:t>
            </a:r>
            <a:r>
              <a:rPr lang="cs-CZ" altLang="cs-CZ" sz="2100" dirty="0">
                <a:solidFill>
                  <a:schemeClr val="tx2"/>
                </a:solidFill>
                <a:sym typeface="Symbol" panose="05050102010706020507" pitchFamily="18" charset="2"/>
              </a:rPr>
              <a:t></a:t>
            </a:r>
            <a:r>
              <a:rPr lang="cs-CZ" altLang="cs-CZ" sz="2100" i="1" dirty="0">
                <a:solidFill>
                  <a:schemeClr val="tx2"/>
                </a:solidFill>
                <a:sym typeface="Symbol" panose="05050102010706020507" pitchFamily="18" charset="2"/>
              </a:rPr>
              <a:t>x </a:t>
            </a:r>
            <a:r>
              <a:rPr lang="cs-CZ" altLang="cs-CZ" sz="2100" dirty="0">
                <a:solidFill>
                  <a:schemeClr val="tx2"/>
                </a:solidFill>
                <a:sym typeface="Symbol" panose="05050102010706020507" pitchFamily="18" charset="2"/>
              </a:rPr>
              <a:t></a:t>
            </a:r>
            <a:r>
              <a:rPr lang="cs-CZ" altLang="cs-CZ" sz="2100" i="1" dirty="0">
                <a:solidFill>
                  <a:schemeClr val="tx2"/>
                </a:solidFill>
                <a:sym typeface="Symbol" panose="05050102010706020507" pitchFamily="18" charset="2"/>
              </a:rPr>
              <a:t>y </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 </a:t>
            </a:r>
            <a:r>
              <a:rPr lang="en-US" altLang="cs-CZ" sz="2100" i="1" dirty="0">
                <a:solidFill>
                  <a:schemeClr val="tx2"/>
                </a:solidFill>
                <a:sym typeface="Symbol" panose="05050102010706020507" pitchFamily="18" charset="2"/>
              </a:rPr>
              <a:t>x y</a:t>
            </a:r>
            <a:r>
              <a:rPr lang="en-US" altLang="cs-CZ" sz="2100" dirty="0">
                <a:solidFill>
                  <a:schemeClr val="tx2"/>
                </a:solidFill>
                <a:sym typeface="Symbol" panose="05050102010706020507" pitchFamily="18" charset="2"/>
              </a:rPr>
              <a:t>] [</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Cotg</a:t>
            </a:r>
            <a:r>
              <a:rPr lang="en-US" altLang="cs-CZ" sz="2100" dirty="0">
                <a:solidFill>
                  <a:schemeClr val="tx2"/>
                </a:solidFill>
                <a:sym typeface="Symbol" panose="05050102010706020507" pitchFamily="18" charset="2"/>
              </a:rPr>
              <a:t>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 </a:t>
            </a:r>
            <a:endParaRPr lang="cs-CZ" altLang="cs-CZ" sz="2100" dirty="0">
              <a:solidFill>
                <a:schemeClr val="tx2"/>
              </a:solidFill>
              <a:sym typeface="Symbol" panose="05050102010706020507" pitchFamily="18" charset="2"/>
            </a:endParaRPr>
          </a:p>
          <a:p>
            <a:pPr eaLnBrk="1" hangingPunct="1">
              <a:lnSpc>
                <a:spcPct val="90000"/>
              </a:lnSpc>
              <a:defRPr/>
            </a:pPr>
            <a:r>
              <a:rPr lang="en-US" altLang="cs-CZ" sz="2100" dirty="0">
                <a:sym typeface="Symbol" panose="05050102010706020507" pitchFamily="18" charset="2"/>
              </a:rPr>
              <a:t>The occurrence of</a:t>
            </a:r>
            <a:r>
              <a:rPr lang="cs-CZ" altLang="cs-CZ" sz="2100" dirty="0">
                <a:solidFill>
                  <a:schemeClr val="tx2"/>
                </a:solidFill>
                <a:sym typeface="Symbol" panose="05050102010706020507" pitchFamily="18" charset="2"/>
              </a:rPr>
              <a:t> </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Cotg</a:t>
            </a:r>
            <a:r>
              <a:rPr lang="cs-CZ" altLang="cs-CZ" sz="2100" dirty="0">
                <a:solidFill>
                  <a:schemeClr val="tx2"/>
                </a:solidFill>
                <a:sym typeface="Symbol" panose="05050102010706020507" pitchFamily="18" charset="2"/>
              </a:rPr>
              <a:t> </a:t>
            </a:r>
            <a:r>
              <a:rPr lang="en-US" altLang="cs-CZ" sz="2100" dirty="0">
                <a:sym typeface="Symbol" panose="05050102010706020507" pitchFamily="18" charset="2"/>
              </a:rPr>
              <a:t>is here</a:t>
            </a:r>
            <a:r>
              <a:rPr lang="cs-CZ" altLang="cs-CZ" sz="2100" dirty="0">
                <a:sym typeface="Symbol" panose="05050102010706020507" pitchFamily="18" charset="2"/>
              </a:rPr>
              <a:t> </a:t>
            </a:r>
            <a:r>
              <a:rPr lang="cs-CZ" altLang="cs-CZ" sz="2100" i="1" dirty="0" err="1">
                <a:effectLst>
                  <a:outerShdw blurRad="38100" dist="38100" dir="2700000" algn="tl">
                    <a:srgbClr val="000000">
                      <a:alpha val="43137"/>
                    </a:srgbClr>
                  </a:outerShdw>
                </a:effectLst>
                <a:sym typeface="Symbol" panose="05050102010706020507" pitchFamily="18" charset="2"/>
              </a:rPr>
              <a:t>exten</a:t>
            </a:r>
            <a:r>
              <a:rPr lang="en-US" altLang="cs-CZ" sz="2100" i="1" dirty="0">
                <a:effectLst>
                  <a:outerShdw blurRad="38100" dist="38100" dir="2700000" algn="tl">
                    <a:srgbClr val="000000">
                      <a:alpha val="43137"/>
                    </a:srgbClr>
                  </a:outerShdw>
                </a:effectLst>
                <a:sym typeface="Symbol" panose="05050102010706020507" pitchFamily="18" charset="2"/>
              </a:rPr>
              <a:t>s</a:t>
            </a:r>
            <a:r>
              <a:rPr lang="cs-CZ" altLang="cs-CZ" sz="2100" i="1" dirty="0">
                <a:effectLst>
                  <a:outerShdw blurRad="38100" dist="38100" dir="2700000" algn="tl">
                    <a:srgbClr val="000000">
                      <a:alpha val="43137"/>
                    </a:srgbClr>
                  </a:outerShdw>
                </a:effectLst>
                <a:sym typeface="Symbol" panose="05050102010706020507" pitchFamily="18" charset="2"/>
              </a:rPr>
              <a:t>ion</a:t>
            </a:r>
            <a:r>
              <a:rPr lang="en-US" altLang="cs-CZ" sz="2100" i="1" dirty="0">
                <a:effectLst>
                  <a:outerShdw blurRad="38100" dist="38100" dir="2700000" algn="tl">
                    <a:srgbClr val="000000">
                      <a:alpha val="43137"/>
                    </a:srgbClr>
                  </a:outerShdw>
                </a:effectLst>
                <a:sym typeface="Symbol" panose="05050102010706020507" pitchFamily="18" charset="2"/>
              </a:rPr>
              <a:t>al</a:t>
            </a:r>
            <a:r>
              <a:rPr lang="cs-CZ" altLang="cs-CZ" sz="2100" dirty="0">
                <a:sym typeface="Symbol" panose="05050102010706020507" pitchFamily="18" charset="2"/>
              </a:rPr>
              <a:t>. </a:t>
            </a:r>
            <a:r>
              <a:rPr lang="en-US" altLang="cs-CZ" sz="2100" dirty="0">
                <a:sym typeface="Symbol" panose="05050102010706020507" pitchFamily="18" charset="2"/>
              </a:rPr>
              <a:t>The Composition is improper</a:t>
            </a:r>
            <a:r>
              <a:rPr lang="cs-CZ" altLang="cs-CZ" sz="2100" dirty="0">
                <a:sym typeface="Symbol" panose="05050102010706020507" pitchFamily="18" charset="2"/>
              </a:rPr>
              <a:t>, </a:t>
            </a:r>
            <a:r>
              <a:rPr lang="en-US" altLang="cs-CZ" sz="2100" dirty="0">
                <a:sym typeface="Symbol" panose="05050102010706020507" pitchFamily="18" charset="2"/>
              </a:rPr>
              <a:t>it fails to construct anything</a:t>
            </a:r>
            <a:r>
              <a:rPr lang="cs-CZ" altLang="cs-CZ" sz="2100" dirty="0">
                <a:sym typeface="Symbol" panose="05050102010706020507" pitchFamily="18" charset="2"/>
              </a:rPr>
              <a:t>, </a:t>
            </a:r>
            <a:r>
              <a:rPr lang="en-US" altLang="cs-CZ" sz="2100" dirty="0">
                <a:sym typeface="Symbol" panose="05050102010706020507" pitchFamily="18" charset="2"/>
              </a:rPr>
              <a:t>because</a:t>
            </a:r>
            <a:r>
              <a:rPr lang="cs-CZ" altLang="cs-CZ" sz="2100" dirty="0">
                <a:sym typeface="Symbol" panose="05050102010706020507" pitchFamily="18" charset="2"/>
              </a:rPr>
              <a:t> </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Cotg</a:t>
            </a:r>
            <a:r>
              <a:rPr lang="en-US" altLang="cs-CZ" sz="2100" dirty="0">
                <a:solidFill>
                  <a:schemeClr val="tx2"/>
                </a:solidFill>
                <a:sym typeface="Symbol" panose="05050102010706020507" pitchFamily="18" charset="2"/>
              </a:rPr>
              <a:t>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a:t>
            </a:r>
            <a:r>
              <a:rPr lang="cs-CZ" altLang="cs-CZ" sz="2100" dirty="0">
                <a:solidFill>
                  <a:schemeClr val="tx2"/>
                </a:solidFill>
                <a:sym typeface="Symbol" panose="05050102010706020507" pitchFamily="18" charset="2"/>
              </a:rPr>
              <a:t> </a:t>
            </a:r>
            <a:r>
              <a:rPr lang="en-US" altLang="cs-CZ" sz="2100" dirty="0">
                <a:sym typeface="Symbol" panose="05050102010706020507" pitchFamily="18" charset="2"/>
              </a:rPr>
              <a:t>is improper;</a:t>
            </a:r>
            <a:r>
              <a:rPr lang="cs-CZ" altLang="cs-CZ" sz="2100" dirty="0">
                <a:sym typeface="Symbol" panose="05050102010706020507" pitchFamily="18" charset="2"/>
              </a:rPr>
              <a:t> </a:t>
            </a:r>
            <a:r>
              <a:rPr lang="en-US" altLang="cs-CZ" sz="2100" dirty="0">
                <a:sym typeface="Symbol" panose="05050102010706020507" pitchFamily="18" charset="2"/>
              </a:rPr>
              <a:t>the function</a:t>
            </a:r>
            <a:r>
              <a:rPr lang="cs-CZ" altLang="cs-CZ" sz="2100" dirty="0">
                <a:sym typeface="Symbol" panose="05050102010706020507" pitchFamily="18" charset="2"/>
              </a:rPr>
              <a:t> </a:t>
            </a:r>
            <a:r>
              <a:rPr lang="cs-CZ" altLang="cs-CZ" sz="2100" i="1" dirty="0">
                <a:sym typeface="Symbol" panose="05050102010706020507" pitchFamily="18" charset="2"/>
              </a:rPr>
              <a:t>Cotg </a:t>
            </a:r>
            <a:r>
              <a:rPr lang="en-US" altLang="cs-CZ" sz="2100" dirty="0">
                <a:sym typeface="Symbol" panose="05050102010706020507" pitchFamily="18" charset="2"/>
              </a:rPr>
              <a:t>is not defined at the argument</a:t>
            </a:r>
            <a:r>
              <a:rPr lang="cs-CZ" altLang="cs-CZ" sz="2100" dirty="0">
                <a:sym typeface="Symbol" panose="05050102010706020507" pitchFamily="18" charset="2"/>
              </a:rPr>
              <a:t> .</a:t>
            </a:r>
          </a:p>
          <a:p>
            <a:pPr lvl="1" eaLnBrk="1" hangingPunct="1">
              <a:lnSpc>
                <a:spcPct val="90000"/>
              </a:lnSpc>
              <a:spcBef>
                <a:spcPct val="90000"/>
              </a:spcBef>
              <a:defRPr/>
            </a:pPr>
            <a:r>
              <a:rPr lang="cs-CZ" altLang="cs-CZ" sz="2000" b="1" dirty="0">
                <a:sym typeface="Symbol" panose="05050102010706020507" pitchFamily="18" charset="2"/>
              </a:rPr>
              <a:t>-</a:t>
            </a:r>
            <a:r>
              <a:rPr lang="cs-CZ" altLang="cs-CZ" sz="2000" b="1" dirty="0" err="1">
                <a:sym typeface="Symbol" panose="05050102010706020507" pitchFamily="18" charset="2"/>
              </a:rPr>
              <a:t>redu</a:t>
            </a:r>
            <a:r>
              <a:rPr lang="en-US" altLang="cs-CZ" sz="2000" b="1" dirty="0" err="1">
                <a:sym typeface="Symbol" panose="05050102010706020507" pitchFamily="18" charset="2"/>
              </a:rPr>
              <a:t>ction</a:t>
            </a:r>
            <a:r>
              <a:rPr lang="en-US" altLang="cs-CZ" sz="2000" b="1" dirty="0">
                <a:sym typeface="Symbol" panose="05050102010706020507" pitchFamily="18" charset="2"/>
              </a:rPr>
              <a:t> by name</a:t>
            </a:r>
            <a:r>
              <a:rPr lang="cs-CZ" altLang="cs-CZ" sz="2000" dirty="0">
                <a:sym typeface="Symbol" panose="05050102010706020507" pitchFamily="18" charset="2"/>
              </a:rPr>
              <a:t> </a:t>
            </a:r>
            <a:r>
              <a:rPr lang="en-US" altLang="cs-CZ" sz="2000" dirty="0">
                <a:sym typeface="Symbol" panose="05050102010706020507" pitchFamily="18" charset="2"/>
              </a:rPr>
              <a:t>is </a:t>
            </a:r>
            <a:r>
              <a:rPr lang="en-US" altLang="cs-CZ" sz="2000" b="1" i="1" dirty="0">
                <a:sym typeface="Symbol" panose="05050102010706020507" pitchFamily="18" charset="2"/>
              </a:rPr>
              <a:t>not</a:t>
            </a:r>
            <a:r>
              <a:rPr lang="en-US" altLang="cs-CZ" sz="2000" dirty="0">
                <a:sym typeface="Symbol" panose="05050102010706020507" pitchFamily="18" charset="2"/>
              </a:rPr>
              <a:t> strictly equivalent</a:t>
            </a:r>
            <a:r>
              <a:rPr lang="cs-CZ" altLang="cs-CZ" sz="2000" dirty="0">
                <a:sym typeface="Symbol" panose="05050102010706020507" pitchFamily="18" charset="2"/>
              </a:rPr>
              <a:t> !!!</a:t>
            </a:r>
          </a:p>
          <a:p>
            <a:pPr eaLnBrk="1" hangingPunct="1">
              <a:lnSpc>
                <a:spcPct val="90000"/>
              </a:lnSpc>
              <a:defRPr/>
            </a:pPr>
            <a:r>
              <a:rPr lang="en-US" altLang="cs-CZ" sz="2100" dirty="0">
                <a:solidFill>
                  <a:schemeClr val="tx2"/>
                </a:solidFill>
                <a:sym typeface="Symbol" panose="05050102010706020507" pitchFamily="18" charset="2"/>
              </a:rPr>
              <a:t>[</a:t>
            </a:r>
            <a:r>
              <a:rPr lang="cs-CZ" altLang="cs-CZ" sz="2100" dirty="0">
                <a:solidFill>
                  <a:schemeClr val="tx2"/>
                </a:solidFill>
                <a:sym typeface="Symbol" panose="05050102010706020507" pitchFamily="18" charset="2"/>
              </a:rPr>
              <a:t></a:t>
            </a:r>
            <a:r>
              <a:rPr lang="cs-CZ" altLang="cs-CZ" sz="2100" i="1" dirty="0">
                <a:solidFill>
                  <a:schemeClr val="tx2"/>
                </a:solidFill>
                <a:sym typeface="Symbol" panose="05050102010706020507" pitchFamily="18" charset="2"/>
              </a:rPr>
              <a:t>y </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 [</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Cotg</a:t>
            </a:r>
            <a:r>
              <a:rPr lang="en-US" altLang="cs-CZ" sz="2100" dirty="0">
                <a:solidFill>
                  <a:schemeClr val="tx2"/>
                </a:solidFill>
                <a:sym typeface="Symbol" panose="05050102010706020507" pitchFamily="18" charset="2"/>
              </a:rPr>
              <a:t>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a:t>
            </a:r>
            <a:r>
              <a:rPr lang="en-US" altLang="cs-CZ" sz="2100" i="1" dirty="0">
                <a:solidFill>
                  <a:schemeClr val="tx2"/>
                </a:solidFill>
                <a:sym typeface="Symbol" panose="05050102010706020507" pitchFamily="18" charset="2"/>
              </a:rPr>
              <a:t> y</a:t>
            </a:r>
            <a:r>
              <a:rPr lang="en-US" altLang="cs-CZ" sz="2100" dirty="0">
                <a:solidFill>
                  <a:schemeClr val="tx2"/>
                </a:solidFill>
                <a:sym typeface="Symbol" panose="05050102010706020507" pitchFamily="18" charset="2"/>
              </a:rPr>
              <a:t>]]</a:t>
            </a:r>
            <a:r>
              <a:rPr lang="cs-CZ" altLang="cs-CZ" sz="2100" dirty="0">
                <a:sym typeface="Symbol" panose="05050102010706020507" pitchFamily="18" charset="2"/>
              </a:rPr>
              <a:t> </a:t>
            </a:r>
          </a:p>
          <a:p>
            <a:pPr eaLnBrk="1" hangingPunct="1">
              <a:lnSpc>
                <a:spcPct val="90000"/>
              </a:lnSpc>
              <a:defRPr/>
            </a:pPr>
            <a:r>
              <a:rPr lang="en-US" altLang="cs-CZ" sz="2100" dirty="0">
                <a:sym typeface="Symbol" panose="05050102010706020507" pitchFamily="18" charset="2"/>
              </a:rPr>
              <a:t>The occurrence of</a:t>
            </a:r>
            <a:r>
              <a:rPr lang="cs-CZ" altLang="cs-CZ" sz="2100" dirty="0">
                <a:solidFill>
                  <a:schemeClr val="tx2"/>
                </a:solidFill>
                <a:sym typeface="Symbol" panose="05050102010706020507" pitchFamily="18" charset="2"/>
              </a:rPr>
              <a:t> </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Cotg</a:t>
            </a:r>
            <a:r>
              <a:rPr lang="cs-CZ" altLang="cs-CZ" sz="2100" dirty="0">
                <a:solidFill>
                  <a:schemeClr val="tx2"/>
                </a:solidFill>
                <a:sym typeface="Symbol" panose="05050102010706020507" pitchFamily="18" charset="2"/>
              </a:rPr>
              <a:t> </a:t>
            </a:r>
            <a:r>
              <a:rPr lang="en-US" altLang="cs-CZ" sz="2100" dirty="0">
                <a:sym typeface="Symbol" panose="05050102010706020507" pitchFamily="18" charset="2"/>
              </a:rPr>
              <a:t>is here</a:t>
            </a:r>
            <a:r>
              <a:rPr lang="cs-CZ" altLang="cs-CZ" sz="2100" dirty="0">
                <a:sym typeface="Symbol" panose="05050102010706020507" pitchFamily="18" charset="2"/>
              </a:rPr>
              <a:t> </a:t>
            </a:r>
            <a:r>
              <a:rPr lang="cs-CZ" altLang="cs-CZ" sz="2100" i="1" dirty="0" err="1">
                <a:effectLst>
                  <a:outerShdw blurRad="38100" dist="38100" dir="2700000" algn="tl">
                    <a:srgbClr val="000000">
                      <a:alpha val="43137"/>
                    </a:srgbClr>
                  </a:outerShdw>
                </a:effectLst>
                <a:sym typeface="Symbol" panose="05050102010706020507" pitchFamily="18" charset="2"/>
              </a:rPr>
              <a:t>inten</a:t>
            </a:r>
            <a:r>
              <a:rPr lang="en-US" altLang="cs-CZ" sz="2100" i="1" dirty="0" err="1">
                <a:effectLst>
                  <a:outerShdw blurRad="38100" dist="38100" dir="2700000" algn="tl">
                    <a:srgbClr val="000000">
                      <a:alpha val="43137"/>
                    </a:srgbClr>
                  </a:outerShdw>
                </a:effectLst>
                <a:sym typeface="Symbol" panose="05050102010706020507" pitchFamily="18" charset="2"/>
              </a:rPr>
              <a:t>sional</a:t>
            </a:r>
            <a:r>
              <a:rPr lang="en-US" altLang="cs-CZ" sz="2100" dirty="0">
                <a:sym typeface="Symbol" panose="05050102010706020507" pitchFamily="18" charset="2"/>
              </a:rPr>
              <a:t> due to -generic context (</a:t>
            </a:r>
            <a:r>
              <a:rPr lang="cs-CZ" altLang="cs-CZ" sz="2100" dirty="0">
                <a:solidFill>
                  <a:schemeClr val="tx2"/>
                </a:solidFill>
                <a:sym typeface="Symbol" panose="05050102010706020507" pitchFamily="18" charset="2"/>
              </a:rPr>
              <a:t></a:t>
            </a:r>
            <a:r>
              <a:rPr lang="cs-CZ" altLang="cs-CZ" sz="2100" i="1" dirty="0">
                <a:solidFill>
                  <a:schemeClr val="tx2"/>
                </a:solidFill>
                <a:sym typeface="Symbol" panose="05050102010706020507" pitchFamily="18" charset="2"/>
              </a:rPr>
              <a:t>y</a:t>
            </a:r>
            <a:r>
              <a:rPr lang="en-US" altLang="cs-CZ" sz="2100" dirty="0">
                <a:sym typeface="Symbol" panose="05050102010706020507" pitchFamily="18" charset="2"/>
              </a:rPr>
              <a:t>);</a:t>
            </a:r>
            <a:r>
              <a:rPr lang="cs-CZ" altLang="cs-CZ" sz="2100" dirty="0">
                <a:sym typeface="Symbol" panose="05050102010706020507" pitchFamily="18" charset="2"/>
              </a:rPr>
              <a:t> </a:t>
            </a:r>
            <a:r>
              <a:rPr lang="en-US" altLang="cs-CZ" sz="2100" dirty="0">
                <a:sym typeface="Symbol" panose="05050102010706020507" pitchFamily="18" charset="2"/>
              </a:rPr>
              <a:t>the C</a:t>
            </a:r>
            <a:r>
              <a:rPr lang="cs-CZ" altLang="cs-CZ" sz="2100" dirty="0" err="1">
                <a:sym typeface="Symbol" panose="05050102010706020507" pitchFamily="18" charset="2"/>
              </a:rPr>
              <a:t>ompo</a:t>
            </a:r>
            <a:r>
              <a:rPr lang="en-US" altLang="cs-CZ" sz="2100" dirty="0" err="1">
                <a:sym typeface="Symbol" panose="05050102010706020507" pitchFamily="18" charset="2"/>
              </a:rPr>
              <a:t>sition</a:t>
            </a:r>
            <a:r>
              <a:rPr lang="en-US" altLang="cs-CZ" sz="2100" dirty="0">
                <a:sym typeface="Symbol" panose="05050102010706020507" pitchFamily="18" charset="2"/>
              </a:rPr>
              <a:t> produces  a degenerate function; it is not improper </a:t>
            </a:r>
            <a:endParaRPr lang="cs-CZ" altLang="cs-CZ" sz="2100" dirty="0">
              <a:sym typeface="Symbol" panose="05050102010706020507" pitchFamily="18" charset="2"/>
            </a:endParaRPr>
          </a:p>
          <a:p>
            <a:pPr lvl="1" eaLnBrk="1" hangingPunct="1">
              <a:lnSpc>
                <a:spcPct val="90000"/>
              </a:lnSpc>
              <a:spcBef>
                <a:spcPct val="90000"/>
              </a:spcBef>
              <a:defRPr/>
            </a:pPr>
            <a:r>
              <a:rPr lang="cs-CZ" altLang="cs-CZ" sz="2000" b="1" dirty="0">
                <a:sym typeface="Symbol" panose="05050102010706020507" pitchFamily="18" charset="2"/>
              </a:rPr>
              <a:t>-</a:t>
            </a:r>
            <a:r>
              <a:rPr lang="en-US" altLang="cs-CZ" sz="2000" b="1" dirty="0">
                <a:sym typeface="Symbol" panose="05050102010706020507" pitchFamily="18" charset="2"/>
              </a:rPr>
              <a:t>reduction by value </a:t>
            </a:r>
            <a:r>
              <a:rPr lang="en-US" altLang="cs-CZ" sz="2000" dirty="0">
                <a:sym typeface="Symbol" panose="05050102010706020507" pitchFamily="18" charset="2"/>
              </a:rPr>
              <a:t>is strictly equivalent</a:t>
            </a:r>
            <a:r>
              <a:rPr lang="cs-CZ" altLang="cs-CZ" sz="2000" dirty="0">
                <a:sym typeface="Symbol" panose="05050102010706020507" pitchFamily="18" charset="2"/>
              </a:rPr>
              <a:t> !!!</a:t>
            </a:r>
          </a:p>
          <a:p>
            <a:pPr eaLnBrk="1" hangingPunct="1">
              <a:lnSpc>
                <a:spcPct val="90000"/>
              </a:lnSpc>
              <a:defRPr/>
            </a:pPr>
            <a:r>
              <a:rPr lang="en-US" altLang="cs-CZ" sz="2100" baseline="30000" dirty="0">
                <a:solidFill>
                  <a:schemeClr val="tx2"/>
                </a:solidFill>
                <a:sym typeface="Symbol" panose="05050102010706020507" pitchFamily="18" charset="2"/>
              </a:rPr>
              <a:t>2</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Sub </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Tr </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Cotg</a:t>
            </a:r>
            <a:r>
              <a:rPr lang="en-US" altLang="cs-CZ" sz="2100" dirty="0">
                <a:solidFill>
                  <a:schemeClr val="tx2"/>
                </a:solidFill>
                <a:sym typeface="Symbol" panose="05050102010706020507" pitchFamily="18" charset="2"/>
              </a:rPr>
              <a:t>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 </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x</a:t>
            </a:r>
            <a:r>
              <a:rPr lang="en-US" altLang="cs-CZ" sz="2100" dirty="0">
                <a:solidFill>
                  <a:schemeClr val="tx2"/>
                </a:solidFill>
                <a:sym typeface="Symbol" panose="05050102010706020507" pitchFamily="18" charset="2"/>
              </a:rPr>
              <a:t>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a:t>
            </a:r>
            <a:r>
              <a:rPr lang="cs-CZ" altLang="cs-CZ" sz="2100" dirty="0">
                <a:solidFill>
                  <a:schemeClr val="tx2"/>
                </a:solidFill>
                <a:sym typeface="Symbol" panose="05050102010706020507" pitchFamily="18" charset="2"/>
              </a:rPr>
              <a:t></a:t>
            </a:r>
            <a:r>
              <a:rPr lang="cs-CZ" altLang="cs-CZ" sz="2100" i="1" dirty="0">
                <a:solidFill>
                  <a:schemeClr val="tx2"/>
                </a:solidFill>
                <a:sym typeface="Symbol" panose="05050102010706020507" pitchFamily="18" charset="2"/>
              </a:rPr>
              <a:t>y </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 </a:t>
            </a:r>
            <a:r>
              <a:rPr lang="en-US" altLang="cs-CZ" sz="2100" i="1" dirty="0">
                <a:solidFill>
                  <a:schemeClr val="tx2"/>
                </a:solidFill>
                <a:sym typeface="Symbol" panose="05050102010706020507" pitchFamily="18" charset="2"/>
              </a:rPr>
              <a:t>x y</a:t>
            </a:r>
            <a:r>
              <a:rPr lang="en-US" altLang="cs-CZ" sz="2100" dirty="0">
                <a:solidFill>
                  <a:schemeClr val="tx2"/>
                </a:solidFill>
                <a:sym typeface="Symbol" panose="05050102010706020507" pitchFamily="18" charset="2"/>
              </a:rPr>
              <a:t>]]</a:t>
            </a:r>
            <a:r>
              <a:rPr lang="cs-CZ" altLang="cs-CZ" sz="2100" dirty="0">
                <a:sym typeface="Symbol" panose="05050102010706020507" pitchFamily="18" charset="2"/>
              </a:rPr>
              <a:t> </a:t>
            </a:r>
          </a:p>
          <a:p>
            <a:pPr eaLnBrk="1" hangingPunct="1">
              <a:lnSpc>
                <a:spcPct val="90000"/>
              </a:lnSpc>
              <a:defRPr/>
            </a:pPr>
            <a:r>
              <a:rPr lang="en-US" altLang="cs-CZ" sz="2100" dirty="0">
                <a:sym typeface="Symbol" panose="05050102010706020507" pitchFamily="18" charset="2"/>
              </a:rPr>
              <a:t>The occurrence of</a:t>
            </a:r>
            <a:r>
              <a:rPr lang="cs-CZ" altLang="cs-CZ" sz="2100" dirty="0">
                <a:solidFill>
                  <a:schemeClr val="tx2"/>
                </a:solidFill>
                <a:sym typeface="Symbol" panose="05050102010706020507" pitchFamily="18" charset="2"/>
              </a:rPr>
              <a:t> </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Cotg</a:t>
            </a:r>
            <a:r>
              <a:rPr lang="cs-CZ" altLang="cs-CZ" sz="2100" dirty="0">
                <a:solidFill>
                  <a:schemeClr val="tx2"/>
                </a:solidFill>
                <a:sym typeface="Symbol" panose="05050102010706020507" pitchFamily="18" charset="2"/>
              </a:rPr>
              <a:t> </a:t>
            </a:r>
            <a:r>
              <a:rPr lang="en-US" altLang="cs-CZ" sz="2100" dirty="0">
                <a:sym typeface="Symbol" panose="05050102010706020507" pitchFamily="18" charset="2"/>
              </a:rPr>
              <a:t>is here</a:t>
            </a:r>
            <a:r>
              <a:rPr lang="cs-CZ" altLang="cs-CZ" sz="2100" dirty="0">
                <a:sym typeface="Symbol" panose="05050102010706020507" pitchFamily="18" charset="2"/>
              </a:rPr>
              <a:t> </a:t>
            </a:r>
            <a:r>
              <a:rPr lang="en-US" altLang="cs-CZ" sz="2100" i="1" dirty="0">
                <a:effectLst>
                  <a:outerShdw blurRad="38100" dist="38100" dir="2700000" algn="tl">
                    <a:srgbClr val="000000">
                      <a:alpha val="43137"/>
                    </a:srgbClr>
                  </a:outerShdw>
                </a:effectLst>
                <a:sym typeface="Symbol" panose="05050102010706020507" pitchFamily="18" charset="2"/>
              </a:rPr>
              <a:t>ex</a:t>
            </a:r>
            <a:r>
              <a:rPr lang="cs-CZ" altLang="cs-CZ" sz="2100" i="1" dirty="0">
                <a:effectLst>
                  <a:outerShdw blurRad="38100" dist="38100" dir="2700000" algn="tl">
                    <a:srgbClr val="000000">
                      <a:alpha val="43137"/>
                    </a:srgbClr>
                  </a:outerShdw>
                </a:effectLst>
                <a:sym typeface="Symbol" panose="05050102010706020507" pitchFamily="18" charset="2"/>
              </a:rPr>
              <a:t>ten</a:t>
            </a:r>
            <a:r>
              <a:rPr lang="en-US" altLang="cs-CZ" sz="2100" i="1" dirty="0" err="1">
                <a:effectLst>
                  <a:outerShdw blurRad="38100" dist="38100" dir="2700000" algn="tl">
                    <a:srgbClr val="000000">
                      <a:alpha val="43137"/>
                    </a:srgbClr>
                  </a:outerShdw>
                </a:effectLst>
                <a:sym typeface="Symbol" panose="05050102010706020507" pitchFamily="18" charset="2"/>
              </a:rPr>
              <a:t>sional</a:t>
            </a:r>
            <a:r>
              <a:rPr lang="en-US" altLang="cs-CZ" sz="2100" i="1" dirty="0">
                <a:effectLst>
                  <a:outerShdw blurRad="38100" dist="38100" dir="2700000" algn="tl">
                    <a:srgbClr val="000000">
                      <a:alpha val="43137"/>
                    </a:srgbClr>
                  </a:outerShdw>
                </a:effectLst>
                <a:sym typeface="Symbol" panose="05050102010706020507" pitchFamily="18" charset="2"/>
              </a:rPr>
              <a:t>.</a:t>
            </a:r>
            <a:r>
              <a:rPr lang="cs-CZ" altLang="cs-CZ" sz="2100" dirty="0">
                <a:sym typeface="Symbol" panose="05050102010706020507" pitchFamily="18" charset="2"/>
              </a:rPr>
              <a:t> </a:t>
            </a:r>
            <a:r>
              <a:rPr lang="en-US" altLang="cs-CZ" sz="2100" dirty="0">
                <a:sym typeface="Symbol" panose="05050102010706020507" pitchFamily="18" charset="2"/>
              </a:rPr>
              <a:t>The Composition is improper</a:t>
            </a:r>
            <a:r>
              <a:rPr lang="cs-CZ" altLang="cs-CZ" sz="2100" dirty="0">
                <a:sym typeface="Symbol" panose="05050102010706020507" pitchFamily="18" charset="2"/>
              </a:rPr>
              <a:t>, </a:t>
            </a:r>
            <a:r>
              <a:rPr lang="en-US" altLang="cs-CZ" sz="2100" dirty="0">
                <a:sym typeface="Symbol" panose="05050102010706020507" pitchFamily="18" charset="2"/>
              </a:rPr>
              <a:t>it fails to construct anything</a:t>
            </a:r>
            <a:r>
              <a:rPr lang="cs-CZ" altLang="cs-CZ" sz="2100" dirty="0">
                <a:sym typeface="Symbol" panose="05050102010706020507" pitchFamily="18" charset="2"/>
              </a:rPr>
              <a:t>, </a:t>
            </a:r>
            <a:r>
              <a:rPr lang="en-US" altLang="cs-CZ" sz="2100" dirty="0">
                <a:sym typeface="Symbol" panose="05050102010706020507" pitchFamily="18" charset="2"/>
              </a:rPr>
              <a:t>because</a:t>
            </a:r>
            <a:r>
              <a:rPr lang="cs-CZ" altLang="cs-CZ" sz="2100" dirty="0">
                <a:sym typeface="Symbol" panose="05050102010706020507" pitchFamily="18" charset="2"/>
              </a:rPr>
              <a:t> </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Cotg</a:t>
            </a:r>
            <a:r>
              <a:rPr lang="en-US" altLang="cs-CZ" sz="2100" dirty="0">
                <a:solidFill>
                  <a:schemeClr val="tx2"/>
                </a:solidFill>
                <a:sym typeface="Symbol" panose="05050102010706020507" pitchFamily="18" charset="2"/>
              </a:rPr>
              <a:t>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a:t>
            </a:r>
            <a:r>
              <a:rPr lang="cs-CZ" altLang="cs-CZ" sz="2100" dirty="0">
                <a:solidFill>
                  <a:schemeClr val="tx2"/>
                </a:solidFill>
                <a:sym typeface="Symbol" panose="05050102010706020507" pitchFamily="18" charset="2"/>
              </a:rPr>
              <a:t> </a:t>
            </a:r>
            <a:r>
              <a:rPr lang="en-US" altLang="cs-CZ" sz="2100" dirty="0">
                <a:sym typeface="Symbol" panose="05050102010706020507" pitchFamily="18" charset="2"/>
              </a:rPr>
              <a:t>is improper; partiality is </a:t>
            </a:r>
            <a:r>
              <a:rPr lang="cs-CZ" altLang="cs-CZ" sz="2100" dirty="0">
                <a:sym typeface="Symbol" panose="05050102010706020507" pitchFamily="18" charset="2"/>
              </a:rPr>
              <a:t>„</a:t>
            </a:r>
            <a:r>
              <a:rPr lang="en-US" altLang="cs-CZ" sz="2100" dirty="0">
                <a:sym typeface="Symbol" panose="05050102010706020507" pitchFamily="18" charset="2"/>
              </a:rPr>
              <a:t>propagated up</a:t>
            </a:r>
            <a:r>
              <a:rPr lang="cs-CZ" altLang="cs-CZ" sz="2100" dirty="0">
                <a:sym typeface="Symbol" panose="05050102010706020507" pitchFamily="18" charset="2"/>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7813"/>
            <a:ext cx="8229600" cy="774700"/>
          </a:xfrm>
        </p:spPr>
        <p:txBody>
          <a:bodyPr/>
          <a:lstStyle/>
          <a:p>
            <a:pPr eaLnBrk="1" hangingPunct="1"/>
            <a:r>
              <a:rPr lang="cs-CZ" altLang="cs-CZ" i="1" dirty="0" err="1"/>
              <a:t>Substitu</a:t>
            </a:r>
            <a:r>
              <a:rPr lang="en-US" altLang="cs-CZ" i="1" dirty="0" err="1"/>
              <a:t>tion</a:t>
            </a:r>
            <a:endParaRPr lang="cs-CZ" altLang="cs-CZ" i="1" dirty="0"/>
          </a:p>
        </p:txBody>
      </p:sp>
      <p:sp>
        <p:nvSpPr>
          <p:cNvPr id="66563" name="Rectangle 3"/>
          <p:cNvSpPr>
            <a:spLocks noGrp="1" noChangeArrowheads="1"/>
          </p:cNvSpPr>
          <p:nvPr>
            <p:ph type="body" idx="1"/>
          </p:nvPr>
        </p:nvSpPr>
        <p:spPr>
          <a:xfrm>
            <a:off x="468313" y="1341438"/>
            <a:ext cx="8229600" cy="4746625"/>
          </a:xfrm>
        </p:spPr>
        <p:txBody>
          <a:bodyPr>
            <a:normAutofit fontScale="92500" lnSpcReduction="20000"/>
          </a:bodyPr>
          <a:lstStyle/>
          <a:p>
            <a:pPr eaLnBrk="1" hangingPunct="1">
              <a:defRPr/>
            </a:pPr>
            <a:r>
              <a:rPr lang="cs-CZ" altLang="cs-CZ" sz="2600" i="1" dirty="0" err="1">
                <a:effectLst>
                  <a:outerShdw blurRad="38100" dist="38100" dir="2700000" algn="tl">
                    <a:srgbClr val="C0C0C0"/>
                  </a:outerShdw>
                </a:effectLst>
              </a:rPr>
              <a:t>Intensional</a:t>
            </a:r>
            <a:r>
              <a:rPr lang="cs-CZ" altLang="cs-CZ" sz="2600" i="1" dirty="0">
                <a:effectLst>
                  <a:outerShdw blurRad="38100" dist="38100" dir="2700000" algn="tl">
                    <a:srgbClr val="C0C0C0"/>
                  </a:outerShdw>
                </a:effectLst>
              </a:rPr>
              <a:t> </a:t>
            </a:r>
            <a:r>
              <a:rPr lang="cs-CZ" altLang="cs-CZ" sz="2600" dirty="0" err="1"/>
              <a:t>context</a:t>
            </a:r>
            <a:r>
              <a:rPr lang="cs-CZ" altLang="cs-CZ" sz="2600" dirty="0"/>
              <a:t>:</a:t>
            </a:r>
            <a:r>
              <a:rPr lang="cs-CZ" altLang="cs-CZ" sz="2600" i="1" dirty="0">
                <a:effectLst>
                  <a:outerShdw blurRad="38100" dist="38100" dir="2700000" algn="tl">
                    <a:srgbClr val="C0C0C0"/>
                  </a:outerShdw>
                </a:effectLst>
              </a:rPr>
              <a:t> </a:t>
            </a:r>
          </a:p>
          <a:p>
            <a:pPr lvl="1" eaLnBrk="1" hangingPunct="1">
              <a:defRPr/>
            </a:pPr>
            <a:r>
              <a:rPr lang="cs-CZ" altLang="cs-CZ" sz="2200" i="1" dirty="0" err="1"/>
              <a:t>The</a:t>
            </a:r>
            <a:r>
              <a:rPr lang="cs-CZ" altLang="cs-CZ" sz="2200" i="1" dirty="0"/>
              <a:t> </a:t>
            </a:r>
            <a:r>
              <a:rPr lang="cs-CZ" altLang="cs-CZ" sz="2200" i="1" dirty="0" err="1"/>
              <a:t>whole</a:t>
            </a:r>
            <a:r>
              <a:rPr lang="cs-CZ" altLang="cs-CZ" sz="2200" i="1" dirty="0"/>
              <a:t> </a:t>
            </a:r>
            <a:r>
              <a:rPr lang="cs-CZ" altLang="cs-CZ" sz="2200" i="1" dirty="0" err="1">
                <a:solidFill>
                  <a:schemeClr val="tx2"/>
                </a:solidFill>
              </a:rPr>
              <a:t>function</a:t>
            </a:r>
            <a:r>
              <a:rPr lang="cs-CZ" altLang="cs-CZ" sz="2200" i="1" dirty="0">
                <a:solidFill>
                  <a:schemeClr val="tx2"/>
                </a:solidFill>
              </a:rPr>
              <a:t> (</a:t>
            </a:r>
            <a:r>
              <a:rPr lang="cs-CZ" altLang="cs-CZ" sz="2200" i="1" dirty="0" err="1">
                <a:solidFill>
                  <a:schemeClr val="tx2"/>
                </a:solidFill>
              </a:rPr>
              <a:t>intension</a:t>
            </a:r>
            <a:r>
              <a:rPr lang="cs-CZ" altLang="cs-CZ" sz="2200" i="1" dirty="0">
                <a:solidFill>
                  <a:schemeClr val="tx2"/>
                </a:solidFill>
              </a:rPr>
              <a:t>) f </a:t>
            </a:r>
            <a:r>
              <a:rPr lang="cs-CZ" altLang="cs-CZ" sz="2200" i="1" dirty="0" err="1"/>
              <a:t>is</a:t>
            </a:r>
            <a:r>
              <a:rPr lang="cs-CZ" altLang="cs-CZ" sz="2200" i="1" dirty="0"/>
              <a:t> </a:t>
            </a:r>
            <a:r>
              <a:rPr lang="cs-CZ" altLang="cs-CZ" sz="2200" i="1" dirty="0" err="1"/>
              <a:t>an</a:t>
            </a:r>
            <a:r>
              <a:rPr lang="cs-CZ" altLang="cs-CZ" sz="2200" i="1" dirty="0"/>
              <a:t> </a:t>
            </a:r>
            <a:r>
              <a:rPr lang="cs-CZ" altLang="cs-CZ" sz="2200" i="1" dirty="0" err="1"/>
              <a:t>object</a:t>
            </a:r>
            <a:r>
              <a:rPr lang="cs-CZ" altLang="cs-CZ" sz="2200" i="1" dirty="0"/>
              <a:t> </a:t>
            </a:r>
            <a:r>
              <a:rPr lang="cs-CZ" altLang="cs-CZ" sz="2200" i="1" dirty="0" err="1"/>
              <a:t>of</a:t>
            </a:r>
            <a:r>
              <a:rPr lang="cs-CZ" altLang="cs-CZ" sz="2200" i="1" dirty="0"/>
              <a:t> </a:t>
            </a:r>
            <a:r>
              <a:rPr lang="cs-CZ" altLang="cs-CZ" sz="2200" i="1" dirty="0" err="1"/>
              <a:t>predication</a:t>
            </a:r>
            <a:endParaRPr lang="cs-CZ" altLang="cs-CZ" sz="2200" i="1" dirty="0"/>
          </a:p>
          <a:p>
            <a:pPr lvl="1" eaLnBrk="1" hangingPunct="1">
              <a:defRPr/>
            </a:pPr>
            <a:r>
              <a:rPr lang="cs-CZ" altLang="cs-CZ" sz="2200" i="1" dirty="0" err="1"/>
              <a:t>For</a:t>
            </a:r>
            <a:r>
              <a:rPr lang="cs-CZ" altLang="cs-CZ" sz="2200" i="1" dirty="0"/>
              <a:t> </a:t>
            </a:r>
            <a:r>
              <a:rPr lang="cs-CZ" altLang="cs-CZ" sz="2200" i="1" dirty="0" err="1"/>
              <a:t>an</a:t>
            </a:r>
            <a:r>
              <a:rPr lang="cs-CZ" altLang="cs-CZ" sz="2200" i="1" dirty="0"/>
              <a:t> </a:t>
            </a:r>
            <a:r>
              <a:rPr lang="cs-CZ" altLang="cs-CZ" sz="2200" i="1" dirty="0" err="1"/>
              <a:t>intensional</a:t>
            </a:r>
            <a:r>
              <a:rPr lang="cs-CZ" altLang="cs-CZ" sz="2200" i="1" dirty="0"/>
              <a:t> </a:t>
            </a:r>
            <a:r>
              <a:rPr lang="cs-CZ" altLang="cs-CZ" sz="2200" i="1" dirty="0" err="1"/>
              <a:t>occurence</a:t>
            </a:r>
            <a:r>
              <a:rPr lang="cs-CZ" altLang="cs-CZ" sz="2200" i="1" dirty="0"/>
              <a:t> </a:t>
            </a:r>
            <a:r>
              <a:rPr lang="cs-CZ" altLang="cs-CZ" sz="2200" i="1" dirty="0" err="1"/>
              <a:t>of</a:t>
            </a:r>
            <a:r>
              <a:rPr lang="cs-CZ" altLang="cs-CZ" sz="2200" i="1" dirty="0"/>
              <a:t> C </a:t>
            </a:r>
            <a:r>
              <a:rPr lang="en-US" altLang="cs-CZ" sz="2200" i="1" dirty="0"/>
              <a:t>that v-constructs a function f </a:t>
            </a:r>
            <a:r>
              <a:rPr lang="cs-CZ" altLang="cs-CZ" sz="2200" i="1" dirty="0" err="1"/>
              <a:t>we</a:t>
            </a:r>
            <a:r>
              <a:rPr lang="cs-CZ" altLang="cs-CZ" sz="2200" i="1" dirty="0"/>
              <a:t> </a:t>
            </a:r>
            <a:r>
              <a:rPr lang="cs-CZ" altLang="cs-CZ" sz="2200" i="1" dirty="0" err="1"/>
              <a:t>can</a:t>
            </a:r>
            <a:r>
              <a:rPr lang="cs-CZ" altLang="cs-CZ" sz="2200" i="1" dirty="0"/>
              <a:t> substitute a </a:t>
            </a:r>
            <a:r>
              <a:rPr lang="cs-CZ" altLang="cs-CZ" sz="2200" i="1" dirty="0" err="1"/>
              <a:t>construction</a:t>
            </a:r>
            <a:r>
              <a:rPr lang="cs-CZ" altLang="cs-CZ" sz="2200" i="1" dirty="0"/>
              <a:t> D such </a:t>
            </a:r>
            <a:r>
              <a:rPr lang="cs-CZ" altLang="cs-CZ" sz="2200" i="1" dirty="0" err="1"/>
              <a:t>that</a:t>
            </a:r>
            <a:r>
              <a:rPr lang="cs-CZ" altLang="cs-CZ" sz="2200" i="1" dirty="0"/>
              <a:t> D v</a:t>
            </a:r>
            <a:r>
              <a:rPr lang="en-US" altLang="cs-CZ" sz="2200" i="1" dirty="0"/>
              <a:t>-constructs the same function</a:t>
            </a:r>
            <a:r>
              <a:rPr lang="cs-CZ" altLang="cs-CZ" sz="2200" i="1" dirty="0"/>
              <a:t> f</a:t>
            </a:r>
            <a:r>
              <a:rPr lang="cs-CZ" altLang="cs-CZ" sz="2200" dirty="0"/>
              <a:t>.</a:t>
            </a:r>
          </a:p>
          <a:p>
            <a:pPr lvl="1" eaLnBrk="1" hangingPunct="1">
              <a:defRPr/>
            </a:pPr>
            <a:r>
              <a:rPr lang="en-US" altLang="cs-CZ" sz="2200" dirty="0"/>
              <a:t>Hence</a:t>
            </a:r>
            <a:r>
              <a:rPr lang="cs-CZ" altLang="cs-CZ" sz="2200" dirty="0"/>
              <a:t> </a:t>
            </a:r>
            <a:r>
              <a:rPr lang="cs-CZ" altLang="cs-CZ" sz="2200" i="1" dirty="0">
                <a:solidFill>
                  <a:schemeClr val="tx2"/>
                </a:solidFill>
              </a:rPr>
              <a:t>C</a:t>
            </a:r>
            <a:r>
              <a:rPr lang="cs-CZ" altLang="cs-CZ" sz="2200" dirty="0">
                <a:solidFill>
                  <a:schemeClr val="tx2"/>
                </a:solidFill>
              </a:rPr>
              <a:t>=</a:t>
            </a:r>
            <a:r>
              <a:rPr lang="cs-CZ" altLang="cs-CZ" sz="2200" i="1" dirty="0">
                <a:solidFill>
                  <a:schemeClr val="tx2"/>
                </a:solidFill>
              </a:rPr>
              <a:t>D</a:t>
            </a:r>
            <a:r>
              <a:rPr lang="cs-CZ" altLang="cs-CZ" sz="2200" dirty="0"/>
              <a:t>, </a:t>
            </a:r>
            <a:r>
              <a:rPr lang="en-US" altLang="cs-CZ" sz="2200" dirty="0"/>
              <a:t>i.e. </a:t>
            </a:r>
            <a:r>
              <a:rPr lang="en-US" altLang="cs-CZ" sz="2200" i="1" dirty="0"/>
              <a:t>C</a:t>
            </a:r>
            <a:r>
              <a:rPr lang="en-US" altLang="cs-CZ" sz="2200" dirty="0"/>
              <a:t> and </a:t>
            </a:r>
            <a:r>
              <a:rPr lang="en-US" altLang="cs-CZ" sz="2200" i="1" dirty="0"/>
              <a:t>D</a:t>
            </a:r>
            <a:r>
              <a:rPr lang="en-US" altLang="cs-CZ" sz="2200" dirty="0"/>
              <a:t> are</a:t>
            </a:r>
            <a:r>
              <a:rPr lang="cs-CZ" altLang="cs-CZ" sz="2200" dirty="0"/>
              <a:t> </a:t>
            </a:r>
            <a:r>
              <a:rPr lang="en-US" altLang="cs-CZ" sz="2200" i="1" dirty="0">
                <a:solidFill>
                  <a:schemeClr val="tx2"/>
                </a:solidFill>
              </a:rPr>
              <a:t>equivalent</a:t>
            </a:r>
            <a:r>
              <a:rPr lang="cs-CZ" altLang="cs-CZ" sz="2200" dirty="0"/>
              <a:t>, </a:t>
            </a:r>
            <a:r>
              <a:rPr lang="en-US" altLang="cs-CZ" sz="2200" dirty="0"/>
              <a:t>i.e.</a:t>
            </a:r>
            <a:r>
              <a:rPr lang="cs-CZ" altLang="cs-CZ" sz="2200" dirty="0"/>
              <a:t> </a:t>
            </a:r>
            <a:r>
              <a:rPr lang="cs-CZ" altLang="cs-CZ" sz="2200" i="1" dirty="0">
                <a:effectLst>
                  <a:outerShdw blurRad="38100" dist="38100" dir="2700000" algn="tl">
                    <a:srgbClr val="000000">
                      <a:alpha val="43137"/>
                    </a:srgbClr>
                  </a:outerShdw>
                </a:effectLst>
              </a:rPr>
              <a:t>v-</a:t>
            </a:r>
            <a:r>
              <a:rPr lang="en-US" altLang="cs-CZ" sz="2200" dirty="0">
                <a:effectLst>
                  <a:outerShdw blurRad="38100" dist="38100" dir="2700000" algn="tl">
                    <a:srgbClr val="000000">
                      <a:alpha val="43137"/>
                    </a:srgbClr>
                  </a:outerShdw>
                </a:effectLst>
              </a:rPr>
              <a:t>congruent for any valuation</a:t>
            </a:r>
            <a:r>
              <a:rPr lang="cs-CZ" altLang="cs-CZ" sz="2200" dirty="0">
                <a:effectLst>
                  <a:outerShdw blurRad="38100" dist="38100" dir="2700000" algn="tl">
                    <a:srgbClr val="000000">
                      <a:alpha val="43137"/>
                    </a:srgbClr>
                  </a:outerShdw>
                </a:effectLst>
              </a:rPr>
              <a:t> </a:t>
            </a:r>
            <a:r>
              <a:rPr lang="cs-CZ" altLang="cs-CZ" sz="2200" i="1" dirty="0">
                <a:effectLst>
                  <a:outerShdw blurRad="38100" dist="38100" dir="2700000" algn="tl">
                    <a:srgbClr val="000000">
                      <a:alpha val="43137"/>
                    </a:srgbClr>
                  </a:outerShdw>
                </a:effectLst>
              </a:rPr>
              <a:t>v</a:t>
            </a:r>
            <a:r>
              <a:rPr lang="cs-CZ" altLang="cs-CZ" sz="2200" dirty="0"/>
              <a:t> </a:t>
            </a:r>
          </a:p>
          <a:p>
            <a:pPr eaLnBrk="1" hangingPunct="1">
              <a:defRPr/>
            </a:pPr>
            <a:r>
              <a:rPr lang="cs-CZ" altLang="cs-CZ" sz="2600" i="1" dirty="0" err="1">
                <a:effectLst>
                  <a:outerShdw blurRad="38100" dist="38100" dir="2700000" algn="tl">
                    <a:srgbClr val="C0C0C0"/>
                  </a:outerShdw>
                </a:effectLst>
              </a:rPr>
              <a:t>Extension</a:t>
            </a:r>
            <a:r>
              <a:rPr lang="en-US" altLang="cs-CZ" sz="2600" i="1" dirty="0">
                <a:effectLst>
                  <a:outerShdw blurRad="38100" dist="38100" dir="2700000" algn="tl">
                    <a:srgbClr val="C0C0C0"/>
                  </a:outerShdw>
                </a:effectLst>
              </a:rPr>
              <a:t>al</a:t>
            </a:r>
            <a:r>
              <a:rPr lang="cs-CZ" altLang="cs-CZ" sz="2600" i="1" dirty="0">
                <a:effectLst>
                  <a:outerShdw blurRad="38100" dist="38100" dir="2700000" algn="tl">
                    <a:srgbClr val="C0C0C0"/>
                  </a:outerShdw>
                </a:effectLst>
              </a:rPr>
              <a:t> </a:t>
            </a:r>
            <a:r>
              <a:rPr lang="en-US" altLang="cs-CZ" sz="2600" dirty="0"/>
              <a:t>c</a:t>
            </a:r>
            <a:r>
              <a:rPr lang="cs-CZ" altLang="cs-CZ" sz="2600" dirty="0" err="1"/>
              <a:t>ontext</a:t>
            </a:r>
            <a:r>
              <a:rPr lang="cs-CZ" altLang="cs-CZ" sz="2600" dirty="0">
                <a:effectLst>
                  <a:outerShdw blurRad="38100" dist="38100" dir="2700000" algn="tl">
                    <a:srgbClr val="C0C0C0"/>
                  </a:outerShdw>
                </a:effectLst>
              </a:rPr>
              <a:t>:</a:t>
            </a:r>
          </a:p>
          <a:p>
            <a:pPr lvl="1" eaLnBrk="1" hangingPunct="1">
              <a:defRPr/>
            </a:pPr>
            <a:r>
              <a:rPr lang="en-US" altLang="cs-CZ" sz="2200" i="1" dirty="0">
                <a:solidFill>
                  <a:schemeClr val="tx2"/>
                </a:solidFill>
                <a:effectLst>
                  <a:outerShdw blurRad="38100" dist="38100" dir="2700000" algn="tl">
                    <a:srgbClr val="C0C0C0"/>
                  </a:outerShdw>
                </a:effectLst>
              </a:rPr>
              <a:t>The value</a:t>
            </a:r>
            <a:r>
              <a:rPr lang="cs-CZ" altLang="cs-CZ" sz="2200" i="1" dirty="0"/>
              <a:t> </a:t>
            </a:r>
            <a:r>
              <a:rPr lang="en-US" altLang="cs-CZ" sz="2200" i="1" dirty="0"/>
              <a:t>(if any) of the v-constructed </a:t>
            </a:r>
            <a:r>
              <a:rPr lang="cs-CZ" altLang="cs-CZ" sz="2200" i="1" dirty="0" err="1">
                <a:solidFill>
                  <a:schemeClr val="tx2"/>
                </a:solidFill>
              </a:rPr>
              <a:t>fun</a:t>
            </a:r>
            <a:r>
              <a:rPr lang="en-US" altLang="cs-CZ" sz="2200" i="1" dirty="0" err="1">
                <a:solidFill>
                  <a:schemeClr val="tx2"/>
                </a:solidFill>
              </a:rPr>
              <a:t>ction</a:t>
            </a:r>
            <a:r>
              <a:rPr lang="cs-CZ" altLang="cs-CZ" sz="2200" i="1" dirty="0">
                <a:solidFill>
                  <a:schemeClr val="tx2"/>
                </a:solidFill>
              </a:rPr>
              <a:t> (</a:t>
            </a:r>
            <a:r>
              <a:rPr lang="cs-CZ" altLang="cs-CZ" sz="2200" i="1" dirty="0" err="1">
                <a:solidFill>
                  <a:schemeClr val="tx2"/>
                </a:solidFill>
              </a:rPr>
              <a:t>intens</a:t>
            </a:r>
            <a:r>
              <a:rPr lang="en-US" altLang="cs-CZ" sz="2200" i="1" dirty="0">
                <a:solidFill>
                  <a:schemeClr val="tx2"/>
                </a:solidFill>
              </a:rPr>
              <a:t>ion</a:t>
            </a:r>
            <a:r>
              <a:rPr lang="cs-CZ" altLang="cs-CZ" sz="2200" i="1" dirty="0">
                <a:solidFill>
                  <a:schemeClr val="tx2"/>
                </a:solidFill>
              </a:rPr>
              <a:t>) f </a:t>
            </a:r>
            <a:r>
              <a:rPr lang="en-US" altLang="cs-CZ" sz="2200" i="1" dirty="0"/>
              <a:t>at a given argument</a:t>
            </a:r>
            <a:r>
              <a:rPr lang="cs-CZ" altLang="cs-CZ" sz="2200" i="1" dirty="0"/>
              <a:t> </a:t>
            </a:r>
            <a:r>
              <a:rPr lang="en-US" altLang="cs-CZ" sz="2200" i="1" dirty="0"/>
              <a:t>is an object of predication</a:t>
            </a:r>
            <a:endParaRPr lang="cs-CZ" altLang="cs-CZ" sz="2200" i="1" dirty="0"/>
          </a:p>
          <a:p>
            <a:pPr lvl="1" eaLnBrk="1" hangingPunct="1">
              <a:defRPr/>
            </a:pPr>
            <a:r>
              <a:rPr lang="en-US" altLang="cs-CZ" sz="2200" i="1" dirty="0"/>
              <a:t>For an extensional occurrence of </a:t>
            </a:r>
            <a:r>
              <a:rPr lang="cs-CZ" altLang="cs-CZ" sz="2200" i="1" dirty="0"/>
              <a:t>C </a:t>
            </a:r>
            <a:r>
              <a:rPr lang="en-US" altLang="cs-CZ" sz="2200" i="1" dirty="0"/>
              <a:t>we can substitute a construction</a:t>
            </a:r>
            <a:r>
              <a:rPr lang="cs-CZ" altLang="cs-CZ" sz="2200" i="1" dirty="0"/>
              <a:t> D</a:t>
            </a:r>
            <a:r>
              <a:rPr lang="en-US" altLang="cs-CZ" sz="2200" i="1" dirty="0"/>
              <a:t> such that D</a:t>
            </a:r>
            <a:r>
              <a:rPr lang="cs-CZ" altLang="cs-CZ" sz="2200" i="1" dirty="0"/>
              <a:t> v-</a:t>
            </a:r>
            <a:r>
              <a:rPr lang="en-US" altLang="cs-CZ" sz="2200" i="1" dirty="0"/>
              <a:t>constructs the same value</a:t>
            </a:r>
            <a:r>
              <a:rPr lang="cs-CZ" altLang="cs-CZ" sz="2200" i="1" dirty="0"/>
              <a:t> (</a:t>
            </a:r>
            <a:r>
              <a:rPr lang="en-US" altLang="cs-CZ" sz="2200" i="1" dirty="0"/>
              <a:t>even of a different function</a:t>
            </a:r>
            <a:r>
              <a:rPr lang="cs-CZ" altLang="cs-CZ" sz="2200" i="1" dirty="0"/>
              <a:t>) </a:t>
            </a:r>
            <a:r>
              <a:rPr lang="en-US" altLang="cs-CZ" sz="2200" i="1" dirty="0"/>
              <a:t>at a given argument</a:t>
            </a:r>
            <a:r>
              <a:rPr lang="cs-CZ" altLang="cs-CZ" sz="2200" i="1" dirty="0"/>
              <a:t> a</a:t>
            </a:r>
            <a:r>
              <a:rPr lang="cs-CZ" altLang="cs-CZ" sz="2200" dirty="0"/>
              <a:t>.</a:t>
            </a:r>
          </a:p>
          <a:p>
            <a:pPr lvl="1" eaLnBrk="1" hangingPunct="1">
              <a:defRPr/>
            </a:pPr>
            <a:r>
              <a:rPr lang="en-US" altLang="cs-CZ" sz="2200" dirty="0"/>
              <a:t>Hence</a:t>
            </a:r>
            <a:r>
              <a:rPr lang="cs-CZ" altLang="cs-CZ" sz="2200" dirty="0"/>
              <a:t> </a:t>
            </a:r>
            <a:r>
              <a:rPr lang="cs-CZ" altLang="cs-CZ" sz="2200" i="1" dirty="0">
                <a:solidFill>
                  <a:schemeClr val="tx2"/>
                </a:solidFill>
              </a:rPr>
              <a:t>C </a:t>
            </a:r>
            <a:r>
              <a:rPr lang="cs-CZ" altLang="cs-CZ" sz="2200" dirty="0">
                <a:solidFill>
                  <a:schemeClr val="tx2"/>
                </a:solidFill>
              </a:rPr>
              <a:t>=</a:t>
            </a:r>
            <a:r>
              <a:rPr lang="cs-CZ" altLang="cs-CZ" sz="2200" i="1" baseline="-25000" dirty="0">
                <a:solidFill>
                  <a:schemeClr val="tx2"/>
                </a:solidFill>
              </a:rPr>
              <a:t>v</a:t>
            </a:r>
            <a:r>
              <a:rPr lang="cs-CZ" altLang="cs-CZ" sz="2200" dirty="0">
                <a:solidFill>
                  <a:schemeClr val="tx2"/>
                </a:solidFill>
              </a:rPr>
              <a:t> </a:t>
            </a:r>
            <a:r>
              <a:rPr lang="cs-CZ" altLang="cs-CZ" sz="2200" i="1" dirty="0">
                <a:solidFill>
                  <a:schemeClr val="tx2"/>
                </a:solidFill>
              </a:rPr>
              <a:t>D</a:t>
            </a:r>
            <a:r>
              <a:rPr lang="cs-CZ" altLang="cs-CZ" sz="2200" dirty="0"/>
              <a:t>, </a:t>
            </a:r>
            <a:r>
              <a:rPr lang="en-US" altLang="cs-CZ" sz="2200" dirty="0"/>
              <a:t>i.e. </a:t>
            </a:r>
            <a:r>
              <a:rPr lang="en-US" altLang="cs-CZ" sz="2200" i="1" dirty="0"/>
              <a:t>C </a:t>
            </a:r>
            <a:r>
              <a:rPr lang="en-US" altLang="cs-CZ" sz="2200" dirty="0"/>
              <a:t>and </a:t>
            </a:r>
            <a:r>
              <a:rPr lang="en-US" altLang="cs-CZ" sz="2200" i="1" dirty="0"/>
              <a:t>D </a:t>
            </a:r>
            <a:r>
              <a:rPr lang="en-US" altLang="cs-CZ" sz="2200" dirty="0"/>
              <a:t>are</a:t>
            </a:r>
            <a:r>
              <a:rPr lang="cs-CZ" altLang="cs-CZ" sz="2200" dirty="0"/>
              <a:t> </a:t>
            </a:r>
            <a:r>
              <a:rPr lang="cs-CZ" altLang="cs-CZ" sz="2200" i="1" dirty="0"/>
              <a:t>v-</a:t>
            </a:r>
            <a:r>
              <a:rPr lang="en-US" altLang="cs-CZ" sz="2200" dirty="0"/>
              <a:t>congruent for a certain valuation</a:t>
            </a:r>
            <a:r>
              <a:rPr lang="cs-CZ" altLang="cs-CZ" sz="2200" dirty="0"/>
              <a:t> </a:t>
            </a:r>
            <a:r>
              <a:rPr lang="cs-CZ" altLang="cs-CZ" sz="2200" i="1" dirty="0"/>
              <a:t>v</a:t>
            </a:r>
            <a:r>
              <a:rPr lang="cs-CZ" altLang="cs-CZ" sz="2200" dirty="0"/>
              <a:t>(</a:t>
            </a:r>
            <a:r>
              <a:rPr lang="cs-CZ" altLang="cs-CZ" sz="2200" i="1" dirty="0"/>
              <a:t>a</a:t>
            </a:r>
            <a:r>
              <a:rPr lang="cs-CZ" altLang="cs-CZ" sz="2200" dirty="0"/>
              <a:t>/</a:t>
            </a:r>
            <a:r>
              <a:rPr lang="cs-CZ" altLang="cs-CZ" sz="2200" i="1" dirty="0"/>
              <a:t>x</a:t>
            </a:r>
            <a:r>
              <a:rPr lang="cs-CZ" altLang="cs-CZ" sz="2200" dirty="0"/>
              <a:t>)</a:t>
            </a:r>
            <a:endParaRPr lang="cs-CZ" altLang="cs-CZ" sz="2200" i="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7813"/>
            <a:ext cx="8229600" cy="774700"/>
          </a:xfrm>
        </p:spPr>
        <p:txBody>
          <a:bodyPr/>
          <a:lstStyle/>
          <a:p>
            <a:pPr eaLnBrk="1" hangingPunct="1"/>
            <a:r>
              <a:rPr lang="cs-CZ" altLang="cs-CZ" i="1" dirty="0" err="1"/>
              <a:t>Substitu</a:t>
            </a:r>
            <a:r>
              <a:rPr lang="en-US" altLang="cs-CZ" i="1" dirty="0" err="1"/>
              <a:t>tion</a:t>
            </a:r>
            <a:endParaRPr lang="cs-CZ" altLang="cs-CZ" i="1" dirty="0"/>
          </a:p>
        </p:txBody>
      </p:sp>
      <p:sp>
        <p:nvSpPr>
          <p:cNvPr id="86019" name="Rectangle 3"/>
          <p:cNvSpPr>
            <a:spLocks noGrp="1" noChangeArrowheads="1"/>
          </p:cNvSpPr>
          <p:nvPr>
            <p:ph type="body" idx="1"/>
          </p:nvPr>
        </p:nvSpPr>
        <p:spPr>
          <a:xfrm>
            <a:off x="468313" y="1341438"/>
            <a:ext cx="8229600" cy="4746625"/>
          </a:xfrm>
        </p:spPr>
        <p:txBody>
          <a:bodyPr>
            <a:normAutofit fontScale="92500"/>
          </a:bodyPr>
          <a:lstStyle/>
          <a:p>
            <a:pPr eaLnBrk="1" hangingPunct="1">
              <a:defRPr/>
            </a:pPr>
            <a:r>
              <a:rPr lang="cs-CZ" altLang="cs-CZ" i="1" dirty="0" err="1">
                <a:effectLst>
                  <a:outerShdw blurRad="38100" dist="38100" dir="2700000" algn="tl">
                    <a:srgbClr val="C0C0C0"/>
                  </a:outerShdw>
                </a:effectLst>
              </a:rPr>
              <a:t>Hyperintension</a:t>
            </a:r>
            <a:r>
              <a:rPr lang="en-US" altLang="cs-CZ" i="1" dirty="0">
                <a:effectLst>
                  <a:outerShdw blurRad="38100" dist="38100" dir="2700000" algn="tl">
                    <a:srgbClr val="C0C0C0"/>
                  </a:outerShdw>
                </a:effectLst>
              </a:rPr>
              <a:t>al</a:t>
            </a:r>
            <a:r>
              <a:rPr lang="cs-CZ" altLang="cs-CZ" i="1" dirty="0">
                <a:effectLst>
                  <a:outerShdw blurRad="38100" dist="38100" dir="2700000" algn="tl">
                    <a:srgbClr val="C0C0C0"/>
                  </a:outerShdw>
                </a:effectLst>
              </a:rPr>
              <a:t> </a:t>
            </a:r>
            <a:r>
              <a:rPr lang="en-US" altLang="cs-CZ" dirty="0"/>
              <a:t>c</a:t>
            </a:r>
            <a:r>
              <a:rPr lang="cs-CZ" altLang="cs-CZ" dirty="0" err="1"/>
              <a:t>ontext</a:t>
            </a:r>
            <a:r>
              <a:rPr lang="cs-CZ" altLang="cs-CZ" dirty="0"/>
              <a:t>:</a:t>
            </a:r>
            <a:r>
              <a:rPr lang="cs-CZ" altLang="cs-CZ" i="1" dirty="0">
                <a:effectLst>
                  <a:outerShdw blurRad="38100" dist="38100" dir="2700000" algn="tl">
                    <a:srgbClr val="C0C0C0"/>
                  </a:outerShdw>
                </a:effectLst>
              </a:rPr>
              <a:t> </a:t>
            </a:r>
          </a:p>
          <a:p>
            <a:pPr lvl="1" eaLnBrk="1" hangingPunct="1">
              <a:defRPr/>
            </a:pPr>
            <a:r>
              <a:rPr lang="en-US" altLang="cs-CZ" i="1" dirty="0"/>
              <a:t>The whole construction</a:t>
            </a:r>
            <a:r>
              <a:rPr lang="cs-CZ" altLang="cs-CZ" i="1" dirty="0"/>
              <a:t> C</a:t>
            </a:r>
            <a:r>
              <a:rPr lang="cs-CZ" altLang="cs-CZ" i="1" dirty="0">
                <a:solidFill>
                  <a:schemeClr val="tx2"/>
                </a:solidFill>
              </a:rPr>
              <a:t> </a:t>
            </a:r>
            <a:r>
              <a:rPr lang="en-US" altLang="cs-CZ" i="1" dirty="0"/>
              <a:t>is an object of predication</a:t>
            </a:r>
            <a:endParaRPr lang="cs-CZ" altLang="cs-CZ" i="1" dirty="0"/>
          </a:p>
          <a:p>
            <a:pPr lvl="1" eaLnBrk="1" hangingPunct="1">
              <a:defRPr/>
            </a:pPr>
            <a:r>
              <a:rPr lang="en-US" altLang="cs-CZ" i="1" dirty="0"/>
              <a:t>For a </a:t>
            </a:r>
            <a:r>
              <a:rPr lang="en-US" altLang="cs-CZ" i="1" dirty="0" err="1"/>
              <a:t>hyperintensional</a:t>
            </a:r>
            <a:r>
              <a:rPr lang="en-US" altLang="cs-CZ" i="1" dirty="0"/>
              <a:t> occurrence of</a:t>
            </a:r>
            <a:r>
              <a:rPr lang="cs-CZ" altLang="cs-CZ" i="1" dirty="0"/>
              <a:t> C </a:t>
            </a:r>
            <a:r>
              <a:rPr lang="en-US" altLang="cs-CZ" i="1" dirty="0"/>
              <a:t>we can substitute the same construction</a:t>
            </a:r>
            <a:r>
              <a:rPr lang="cs-CZ" altLang="cs-CZ" i="1" dirty="0"/>
              <a:t> C</a:t>
            </a:r>
            <a:r>
              <a:rPr lang="cs-CZ" altLang="cs-CZ" dirty="0"/>
              <a:t>.</a:t>
            </a:r>
          </a:p>
          <a:p>
            <a:pPr lvl="1" eaLnBrk="1" hangingPunct="1">
              <a:defRPr/>
            </a:pPr>
            <a:r>
              <a:rPr lang="en-US" altLang="cs-CZ" dirty="0"/>
              <a:t>Only the same construction</a:t>
            </a:r>
            <a:r>
              <a:rPr lang="cs-CZ" altLang="cs-CZ" dirty="0"/>
              <a:t> </a:t>
            </a:r>
            <a:r>
              <a:rPr lang="cs-CZ" altLang="cs-CZ" i="1" dirty="0"/>
              <a:t>C</a:t>
            </a:r>
            <a:r>
              <a:rPr lang="cs-CZ" altLang="cs-CZ" dirty="0"/>
              <a:t>? </a:t>
            </a:r>
            <a:r>
              <a:rPr lang="en-US" altLang="cs-CZ" dirty="0"/>
              <a:t>But then we don’t substitute, it turns out to be a too strong demand</a:t>
            </a:r>
            <a:endParaRPr lang="cs-CZ" altLang="cs-CZ" dirty="0"/>
          </a:p>
          <a:p>
            <a:pPr lvl="1" eaLnBrk="1" hangingPunct="1">
              <a:defRPr/>
            </a:pPr>
            <a:r>
              <a:rPr lang="en-US" altLang="cs-CZ" dirty="0"/>
              <a:t>We can substitute a construction</a:t>
            </a:r>
            <a:r>
              <a:rPr lang="cs-CZ" altLang="cs-CZ" dirty="0"/>
              <a:t> </a:t>
            </a:r>
            <a:r>
              <a:rPr lang="cs-CZ" altLang="cs-CZ" i="1" dirty="0"/>
              <a:t>D</a:t>
            </a:r>
            <a:r>
              <a:rPr lang="en-US" altLang="cs-CZ" dirty="0"/>
              <a:t> that is </a:t>
            </a:r>
            <a:r>
              <a:rPr lang="cs-CZ" altLang="cs-CZ" i="1" dirty="0">
                <a:solidFill>
                  <a:schemeClr val="tx2"/>
                </a:solidFill>
                <a:effectLst>
                  <a:outerShdw blurRad="38100" dist="38100" dir="2700000" algn="tl">
                    <a:srgbClr val="C0C0C0"/>
                  </a:outerShdw>
                </a:effectLst>
              </a:rPr>
              <a:t>procedur</a:t>
            </a:r>
            <a:r>
              <a:rPr lang="en-US" altLang="cs-CZ" i="1" dirty="0">
                <a:solidFill>
                  <a:schemeClr val="tx2"/>
                </a:solidFill>
                <a:effectLst>
                  <a:outerShdw blurRad="38100" dist="38100" dir="2700000" algn="tl">
                    <a:srgbClr val="C0C0C0"/>
                  </a:outerShdw>
                </a:effectLst>
              </a:rPr>
              <a:t>ally isomorphic </a:t>
            </a:r>
            <a:r>
              <a:rPr lang="en-US" altLang="cs-CZ" dirty="0"/>
              <a:t>with </a:t>
            </a:r>
            <a:r>
              <a:rPr lang="en-US" altLang="cs-CZ" i="1" dirty="0"/>
              <a:t>D</a:t>
            </a:r>
            <a:endParaRPr lang="cs-CZ" altLang="cs-CZ" i="1" dirty="0">
              <a:solidFill>
                <a:schemeClr val="tx2"/>
              </a:solidFill>
              <a:effectLst>
                <a:outerShdw blurRad="38100" dist="38100" dir="2700000" algn="tl">
                  <a:srgbClr val="C0C0C0"/>
                </a:outerShdw>
              </a:effectLst>
            </a:endParaRPr>
          </a:p>
          <a:p>
            <a:pPr lvl="1" eaLnBrk="1" hangingPunct="1">
              <a:defRPr/>
            </a:pPr>
            <a:r>
              <a:rPr lang="en-US" altLang="cs-CZ" dirty="0"/>
              <a:t>Hence</a:t>
            </a:r>
            <a:r>
              <a:rPr lang="cs-CZ" altLang="cs-CZ" dirty="0"/>
              <a:t> </a:t>
            </a:r>
            <a:r>
              <a:rPr lang="cs-CZ" altLang="cs-CZ" baseline="30000" dirty="0"/>
              <a:t>0</a:t>
            </a:r>
            <a:r>
              <a:rPr lang="cs-CZ" altLang="cs-CZ" i="1" dirty="0">
                <a:solidFill>
                  <a:schemeClr val="tx2"/>
                </a:solidFill>
              </a:rPr>
              <a:t>C </a:t>
            </a:r>
            <a:r>
              <a:rPr lang="cs-CZ" altLang="cs-CZ" dirty="0">
                <a:solidFill>
                  <a:schemeClr val="tx2"/>
                </a:solidFill>
              </a:rPr>
              <a:t>=</a:t>
            </a:r>
            <a:r>
              <a:rPr lang="cs-CZ" altLang="cs-CZ" baseline="-25000" dirty="0">
                <a:solidFill>
                  <a:schemeClr val="tx2"/>
                </a:solidFill>
              </a:rPr>
              <a:t>i</a:t>
            </a:r>
            <a:r>
              <a:rPr lang="cs-CZ" altLang="cs-CZ" dirty="0">
                <a:solidFill>
                  <a:schemeClr val="tx2"/>
                </a:solidFill>
              </a:rPr>
              <a:t> </a:t>
            </a:r>
            <a:r>
              <a:rPr lang="cs-CZ" altLang="cs-CZ" baseline="30000" dirty="0">
                <a:solidFill>
                  <a:schemeClr val="tx2"/>
                </a:solidFill>
              </a:rPr>
              <a:t>0</a:t>
            </a:r>
            <a:r>
              <a:rPr lang="cs-CZ" altLang="cs-CZ" i="1" dirty="0">
                <a:solidFill>
                  <a:schemeClr val="tx2"/>
                </a:solidFill>
              </a:rPr>
              <a:t>D</a:t>
            </a:r>
            <a:r>
              <a:rPr lang="cs-CZ" altLang="cs-CZ" dirty="0"/>
              <a:t>, </a:t>
            </a:r>
            <a:r>
              <a:rPr lang="en-US" altLang="cs-CZ" dirty="0"/>
              <a:t>where =</a:t>
            </a:r>
            <a:r>
              <a:rPr lang="en-US" altLang="cs-CZ" baseline="-25000" dirty="0" err="1">
                <a:sym typeface="Symbol" panose="05050102010706020507" pitchFamily="18" charset="2"/>
              </a:rPr>
              <a:t>i</a:t>
            </a:r>
            <a:r>
              <a:rPr lang="en-US" altLang="cs-CZ" dirty="0"/>
              <a:t>/(</a:t>
            </a:r>
            <a:r>
              <a:rPr lang="en-US" altLang="cs-CZ" dirty="0">
                <a:sym typeface="Symbol" panose="05050102010706020507" pitchFamily="18" charset="2"/>
              </a:rPr>
              <a:t></a:t>
            </a:r>
            <a:r>
              <a:rPr lang="en-US" altLang="cs-CZ" i="1" baseline="-25000" dirty="0" err="1">
                <a:sym typeface="Symbol" panose="05050102010706020507" pitchFamily="18" charset="2"/>
              </a:rPr>
              <a:t>n</a:t>
            </a:r>
            <a:r>
              <a:rPr lang="en-US" altLang="cs-CZ" dirty="0" err="1">
                <a:sym typeface="Symbol" panose="05050102010706020507" pitchFamily="18" charset="2"/>
              </a:rPr>
              <a:t></a:t>
            </a:r>
            <a:r>
              <a:rPr lang="en-US" altLang="cs-CZ" i="1" baseline="-25000" dirty="0" err="1">
                <a:sym typeface="Symbol" panose="05050102010706020507" pitchFamily="18" charset="2"/>
              </a:rPr>
              <a:t>n</a:t>
            </a:r>
            <a:r>
              <a:rPr lang="en-US" altLang="cs-CZ" dirty="0"/>
              <a:t>)</a:t>
            </a:r>
            <a:r>
              <a:rPr lang="cs-CZ" altLang="cs-CZ" dirty="0"/>
              <a:t> </a:t>
            </a:r>
            <a:r>
              <a:rPr lang="en-US" altLang="cs-CZ" dirty="0"/>
              <a:t>is the relation of </a:t>
            </a:r>
            <a:r>
              <a:rPr lang="cs-CZ" altLang="cs-CZ" dirty="0">
                <a:solidFill>
                  <a:schemeClr val="tx2"/>
                </a:solidFill>
              </a:rPr>
              <a:t>procedur</a:t>
            </a:r>
            <a:r>
              <a:rPr lang="en-US" altLang="cs-CZ" dirty="0">
                <a:solidFill>
                  <a:schemeClr val="tx2"/>
                </a:solidFill>
              </a:rPr>
              <a:t>al isomorphism</a:t>
            </a:r>
          </a:p>
          <a:p>
            <a:pPr lvl="1" eaLnBrk="1" hangingPunct="1">
              <a:defRPr/>
            </a:pPr>
            <a:r>
              <a:rPr lang="en-US" altLang="cs-CZ" dirty="0"/>
              <a:t>How to define this relation?</a:t>
            </a:r>
            <a:endParaRPr lang="cs-CZ" altLang="cs-CZ"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cs-CZ" altLang="cs-CZ" i="1"/>
              <a:t>How hyper is hyper?</a:t>
            </a:r>
          </a:p>
        </p:txBody>
      </p:sp>
      <p:sp>
        <p:nvSpPr>
          <p:cNvPr id="87043" name="Rectangle 3"/>
          <p:cNvSpPr>
            <a:spLocks noGrp="1" noChangeArrowheads="1"/>
          </p:cNvSpPr>
          <p:nvPr>
            <p:ph type="body" idx="1"/>
          </p:nvPr>
        </p:nvSpPr>
        <p:spPr>
          <a:xfrm>
            <a:off x="457200" y="1268413"/>
            <a:ext cx="8229600" cy="4862512"/>
          </a:xfrm>
        </p:spPr>
        <p:txBody>
          <a:bodyPr/>
          <a:lstStyle/>
          <a:p>
            <a:pPr algn="ctr" eaLnBrk="1" hangingPunct="1">
              <a:lnSpc>
                <a:spcPct val="90000"/>
              </a:lnSpc>
              <a:buFont typeface="Wingdings" panose="05000000000000000000" pitchFamily="2" charset="2"/>
              <a:buNone/>
              <a:defRPr/>
            </a:pPr>
            <a:r>
              <a:rPr lang="en-US" altLang="cs-CZ" sz="2400" i="1">
                <a:solidFill>
                  <a:schemeClr val="tx2"/>
                </a:solidFill>
                <a:effectLst>
                  <a:outerShdw blurRad="38100" dist="38100" dir="2700000" algn="tl">
                    <a:srgbClr val="C0C0C0"/>
                  </a:outerShdw>
                </a:effectLst>
              </a:rPr>
              <a:t>I</a:t>
            </a:r>
            <a:r>
              <a:rPr lang="cs-CZ" altLang="cs-CZ" sz="2400" i="1">
                <a:solidFill>
                  <a:schemeClr val="tx2"/>
                </a:solidFill>
                <a:effectLst>
                  <a:outerShdw blurRad="38100" dist="38100" dir="2700000" algn="tl">
                    <a:srgbClr val="C0C0C0"/>
                  </a:outerShdw>
                </a:effectLst>
              </a:rPr>
              <a:t>dentit</a:t>
            </a:r>
            <a:r>
              <a:rPr lang="en-US" altLang="cs-CZ" sz="2400" i="1">
                <a:solidFill>
                  <a:schemeClr val="tx2"/>
                </a:solidFill>
                <a:effectLst>
                  <a:outerShdw blurRad="38100" dist="38100" dir="2700000" algn="tl">
                    <a:srgbClr val="C0C0C0"/>
                  </a:outerShdw>
                </a:effectLst>
              </a:rPr>
              <a:t>y of</a:t>
            </a:r>
            <a:r>
              <a:rPr lang="cs-CZ" altLang="cs-CZ" sz="2400" i="1">
                <a:solidFill>
                  <a:schemeClr val="tx2"/>
                </a:solidFill>
                <a:effectLst>
                  <a:outerShdw blurRad="38100" dist="38100" dir="2700000" algn="tl">
                    <a:srgbClr val="C0C0C0"/>
                  </a:outerShdw>
                </a:effectLst>
              </a:rPr>
              <a:t> procedur</a:t>
            </a:r>
            <a:r>
              <a:rPr lang="en-US" altLang="cs-CZ" sz="2400" i="1">
                <a:solidFill>
                  <a:schemeClr val="tx2"/>
                </a:solidFill>
                <a:effectLst>
                  <a:outerShdw blurRad="38100" dist="38100" dir="2700000" algn="tl">
                    <a:srgbClr val="C0C0C0"/>
                  </a:outerShdw>
                </a:effectLst>
              </a:rPr>
              <a:t>es</a:t>
            </a:r>
            <a:endParaRPr lang="cs-CZ" altLang="cs-CZ" sz="2400" i="1">
              <a:solidFill>
                <a:schemeClr val="tx2"/>
              </a:solidFill>
              <a:effectLst>
                <a:outerShdw blurRad="38100" dist="38100" dir="2700000" algn="tl">
                  <a:srgbClr val="C0C0C0"/>
                </a:outerShdw>
              </a:effectLst>
            </a:endParaRPr>
          </a:p>
          <a:p>
            <a:pPr lvl="1" eaLnBrk="1" hangingPunct="1">
              <a:lnSpc>
                <a:spcPct val="90000"/>
              </a:lnSpc>
              <a:spcBef>
                <a:spcPct val="70000"/>
              </a:spcBef>
              <a:defRPr/>
            </a:pPr>
            <a:r>
              <a:rPr lang="cs-CZ" altLang="cs-CZ" sz="1800" i="1">
                <a:solidFill>
                  <a:schemeClr val="hlink"/>
                </a:solidFill>
                <a:effectLst>
                  <a:outerShdw blurRad="38100" dist="38100" dir="2700000" algn="tl">
                    <a:srgbClr val="C0C0C0"/>
                  </a:outerShdw>
                </a:effectLst>
              </a:rPr>
              <a:t>Function</a:t>
            </a:r>
            <a:r>
              <a:rPr lang="en-US" altLang="cs-CZ" sz="1800" i="1">
                <a:solidFill>
                  <a:schemeClr val="hlink"/>
                </a:solidFill>
                <a:effectLst>
                  <a:outerShdw blurRad="38100" dist="38100" dir="2700000" algn="tl">
                    <a:srgbClr val="C0C0C0"/>
                  </a:outerShdw>
                </a:effectLst>
              </a:rPr>
              <a:t>s </a:t>
            </a:r>
            <a:r>
              <a:rPr lang="cs-CZ" altLang="cs-CZ" sz="1800" i="1">
                <a:solidFill>
                  <a:schemeClr val="hlink"/>
                </a:solidFill>
                <a:effectLst>
                  <a:outerShdw blurRad="38100" dist="38100" dir="2700000" algn="tl">
                    <a:srgbClr val="C0C0C0"/>
                  </a:outerShdw>
                </a:effectLst>
              </a:rPr>
              <a:t>in</a:t>
            </a:r>
            <a:r>
              <a:rPr lang="en-US" altLang="cs-CZ" sz="1800" i="1">
                <a:solidFill>
                  <a:schemeClr val="hlink"/>
                </a:solidFill>
                <a:effectLst>
                  <a:outerShdw blurRad="38100" dist="38100" dir="2700000" algn="tl">
                    <a:srgbClr val="C0C0C0"/>
                  </a:outerShdw>
                </a:effectLst>
              </a:rPr>
              <a:t> </a:t>
            </a:r>
            <a:r>
              <a:rPr lang="cs-CZ" altLang="cs-CZ" sz="1800" i="1">
                <a:solidFill>
                  <a:schemeClr val="hlink"/>
                </a:solidFill>
                <a:effectLst>
                  <a:outerShdw blurRad="38100" dist="38100" dir="2700000" algn="tl">
                    <a:srgbClr val="C0C0C0"/>
                  </a:outerShdw>
                </a:effectLst>
              </a:rPr>
              <a:t>extension</a:t>
            </a:r>
            <a:r>
              <a:rPr lang="cs-CZ" altLang="cs-CZ" sz="1800"/>
              <a:t> (</a:t>
            </a:r>
            <a:r>
              <a:rPr lang="en-US" altLang="cs-CZ" sz="1800"/>
              <a:t>sets</a:t>
            </a:r>
            <a:r>
              <a:rPr lang="cs-CZ" altLang="cs-CZ" sz="1800"/>
              <a:t>, </a:t>
            </a:r>
            <a:r>
              <a:rPr lang="en-US" altLang="cs-CZ" sz="1800"/>
              <a:t>mappings, </a:t>
            </a:r>
            <a:r>
              <a:rPr lang="cs-CZ" altLang="cs-CZ" sz="1800"/>
              <a:t>PWS</a:t>
            </a:r>
            <a:r>
              <a:rPr lang="en-US" altLang="cs-CZ" sz="1800"/>
              <a:t>-</a:t>
            </a:r>
            <a:r>
              <a:rPr lang="cs-CZ" altLang="cs-CZ" sz="1800"/>
              <a:t>intens</a:t>
            </a:r>
            <a:r>
              <a:rPr lang="en-US" altLang="cs-CZ" sz="1800"/>
              <a:t>ions</a:t>
            </a:r>
            <a:r>
              <a:rPr lang="cs-CZ" altLang="cs-CZ" sz="1800"/>
              <a:t>) </a:t>
            </a:r>
            <a:r>
              <a:rPr lang="en-US" altLang="cs-CZ" sz="1800"/>
              <a:t>are extensionally individuated:</a:t>
            </a:r>
            <a:endParaRPr lang="cs-CZ" altLang="cs-CZ" sz="1800"/>
          </a:p>
          <a:p>
            <a:pPr algn="ctr" eaLnBrk="1" hangingPunct="1">
              <a:lnSpc>
                <a:spcPct val="90000"/>
              </a:lnSpc>
              <a:buFont typeface="Wingdings" panose="05000000000000000000" pitchFamily="2" charset="2"/>
              <a:buNone/>
              <a:defRPr/>
            </a:pPr>
            <a:r>
              <a:rPr lang="cs-CZ" altLang="cs-CZ" sz="2000">
                <a:sym typeface="Symbol" panose="05050102010706020507" pitchFamily="18" charset="2"/>
              </a:rPr>
              <a:t></a:t>
            </a:r>
            <a:r>
              <a:rPr lang="cs-CZ" altLang="cs-CZ" sz="2000" i="1">
                <a:sym typeface="Symbol" panose="05050102010706020507" pitchFamily="18" charset="2"/>
              </a:rPr>
              <a:t>x </a:t>
            </a:r>
            <a:r>
              <a:rPr lang="en-US" altLang="cs-CZ" sz="2000">
                <a:sym typeface="Symbol" panose="05050102010706020507" pitchFamily="18" charset="2"/>
              </a:rPr>
              <a:t>[</a:t>
            </a:r>
            <a:r>
              <a:rPr lang="cs-CZ" altLang="cs-CZ" sz="2000" i="1">
                <a:sym typeface="Symbol" panose="05050102010706020507" pitchFamily="18" charset="2"/>
              </a:rPr>
              <a:t>f</a:t>
            </a:r>
            <a:r>
              <a:rPr lang="cs-CZ" altLang="cs-CZ" sz="2000">
                <a:sym typeface="Symbol" panose="05050102010706020507" pitchFamily="18" charset="2"/>
              </a:rPr>
              <a:t>(</a:t>
            </a:r>
            <a:r>
              <a:rPr lang="cs-CZ" altLang="cs-CZ" sz="2000" i="1">
                <a:sym typeface="Symbol" panose="05050102010706020507" pitchFamily="18" charset="2"/>
              </a:rPr>
              <a:t>x</a:t>
            </a:r>
            <a:r>
              <a:rPr lang="cs-CZ" altLang="cs-CZ" sz="2000">
                <a:sym typeface="Symbol" panose="05050102010706020507" pitchFamily="18" charset="2"/>
              </a:rPr>
              <a:t>) = </a:t>
            </a:r>
            <a:r>
              <a:rPr lang="cs-CZ" altLang="cs-CZ" sz="2000" i="1">
                <a:sym typeface="Symbol" panose="05050102010706020507" pitchFamily="18" charset="2"/>
              </a:rPr>
              <a:t>g</a:t>
            </a:r>
            <a:r>
              <a:rPr lang="cs-CZ" altLang="cs-CZ" sz="2000">
                <a:sym typeface="Symbol" panose="05050102010706020507" pitchFamily="18" charset="2"/>
              </a:rPr>
              <a:t>(</a:t>
            </a:r>
            <a:r>
              <a:rPr lang="cs-CZ" altLang="cs-CZ" sz="2000" i="1">
                <a:sym typeface="Symbol" panose="05050102010706020507" pitchFamily="18" charset="2"/>
              </a:rPr>
              <a:t>x</a:t>
            </a:r>
            <a:r>
              <a:rPr lang="cs-CZ" altLang="cs-CZ" sz="2000">
                <a:sym typeface="Symbol" panose="05050102010706020507" pitchFamily="18" charset="2"/>
              </a:rPr>
              <a:t>)</a:t>
            </a:r>
            <a:r>
              <a:rPr lang="en-US" altLang="cs-CZ" sz="2000">
                <a:sym typeface="Symbol" panose="05050102010706020507" pitchFamily="18" charset="2"/>
              </a:rPr>
              <a:t>]  </a:t>
            </a:r>
            <a:r>
              <a:rPr lang="en-US" altLang="cs-CZ" sz="2000" i="1">
                <a:sym typeface="Symbol" panose="05050102010706020507" pitchFamily="18" charset="2"/>
              </a:rPr>
              <a:t>f = g </a:t>
            </a:r>
            <a:endParaRPr lang="cs-CZ" altLang="cs-CZ" sz="2000" i="1"/>
          </a:p>
          <a:p>
            <a:pPr eaLnBrk="1" hangingPunct="1">
              <a:lnSpc>
                <a:spcPct val="90000"/>
              </a:lnSpc>
              <a:defRPr/>
            </a:pPr>
            <a:r>
              <a:rPr lang="cs-CZ" altLang="cs-CZ" sz="2000">
                <a:solidFill>
                  <a:schemeClr val="tx2"/>
                </a:solidFill>
                <a:effectLst>
                  <a:outerShdw blurRad="38100" dist="38100" dir="2700000" algn="tl">
                    <a:srgbClr val="C0C0C0"/>
                  </a:outerShdw>
                </a:effectLst>
              </a:rPr>
              <a:t>Procedur</a:t>
            </a:r>
            <a:r>
              <a:rPr lang="en-US" altLang="cs-CZ" sz="2000">
                <a:solidFill>
                  <a:schemeClr val="tx2"/>
                </a:solidFill>
                <a:effectLst>
                  <a:outerShdw blurRad="38100" dist="38100" dir="2700000" algn="tl">
                    <a:srgbClr val="C0C0C0"/>
                  </a:outerShdw>
                </a:effectLst>
              </a:rPr>
              <a:t>es</a:t>
            </a:r>
            <a:r>
              <a:rPr lang="cs-CZ" altLang="cs-CZ" sz="2000">
                <a:solidFill>
                  <a:schemeClr val="tx2"/>
                </a:solidFill>
                <a:effectLst>
                  <a:outerShdw blurRad="38100" dist="38100" dir="2700000" algn="tl">
                    <a:srgbClr val="C0C0C0"/>
                  </a:outerShdw>
                </a:effectLst>
              </a:rPr>
              <a:t> </a:t>
            </a:r>
            <a:r>
              <a:rPr lang="en-US" altLang="cs-CZ" sz="2000"/>
              <a:t>are</a:t>
            </a:r>
            <a:r>
              <a:rPr lang="cs-CZ" altLang="cs-CZ" sz="2000"/>
              <a:t> </a:t>
            </a:r>
            <a:r>
              <a:rPr lang="en-US" altLang="cs-CZ" sz="2000"/>
              <a:t>(</a:t>
            </a:r>
            <a:r>
              <a:rPr lang="cs-CZ" altLang="cs-CZ" sz="2000"/>
              <a:t>hyper</a:t>
            </a:r>
            <a:r>
              <a:rPr lang="en-US" altLang="cs-CZ" sz="2000"/>
              <a:t>)</a:t>
            </a:r>
            <a:r>
              <a:rPr lang="cs-CZ" altLang="cs-CZ" sz="2000"/>
              <a:t>intension</a:t>
            </a:r>
            <a:r>
              <a:rPr lang="en-US" altLang="cs-CZ" sz="2000"/>
              <a:t>ally individuated; Church’s ‘</a:t>
            </a:r>
            <a:r>
              <a:rPr lang="en-US" altLang="cs-CZ" sz="1900" i="1">
                <a:solidFill>
                  <a:schemeClr val="hlink"/>
                </a:solidFill>
                <a:effectLst>
                  <a:outerShdw blurRad="38100" dist="38100" dir="2700000" algn="tl">
                    <a:srgbClr val="C0C0C0"/>
                  </a:outerShdw>
                </a:effectLst>
              </a:rPr>
              <a:t>functions in intension</a:t>
            </a:r>
            <a:r>
              <a:rPr lang="en-US" altLang="cs-CZ" sz="2000"/>
              <a:t>’</a:t>
            </a:r>
            <a:r>
              <a:rPr lang="cs-CZ" altLang="cs-CZ" sz="2000"/>
              <a:t> </a:t>
            </a:r>
          </a:p>
          <a:p>
            <a:pPr lvl="1" eaLnBrk="1" hangingPunct="1">
              <a:lnSpc>
                <a:spcPct val="90000"/>
              </a:lnSpc>
              <a:defRPr/>
            </a:pPr>
            <a:r>
              <a:rPr lang="cs-CZ" altLang="cs-CZ" sz="1800"/>
              <a:t>Procedur</a:t>
            </a:r>
            <a:r>
              <a:rPr lang="en-US" altLang="cs-CZ" sz="1800"/>
              <a:t>es</a:t>
            </a:r>
            <a:r>
              <a:rPr lang="cs-CZ" altLang="cs-CZ" sz="1800"/>
              <a:t> </a:t>
            </a:r>
            <a:r>
              <a:rPr lang="en-US" altLang="cs-CZ" sz="1800"/>
              <a:t>are</a:t>
            </a:r>
            <a:r>
              <a:rPr lang="cs-CZ" altLang="cs-CZ" sz="1800"/>
              <a:t> </a:t>
            </a:r>
            <a:r>
              <a:rPr lang="cs-CZ" altLang="cs-CZ" sz="1800" i="1">
                <a:solidFill>
                  <a:schemeClr val="tx2"/>
                </a:solidFill>
                <a:effectLst>
                  <a:outerShdw blurRad="38100" dist="38100" dir="2700000" algn="tl">
                    <a:srgbClr val="C0C0C0"/>
                  </a:outerShdw>
                </a:effectLst>
              </a:rPr>
              <a:t>e</a:t>
            </a:r>
            <a:r>
              <a:rPr lang="en-US" altLang="cs-CZ" sz="1800" i="1">
                <a:solidFill>
                  <a:schemeClr val="tx2"/>
                </a:solidFill>
                <a:effectLst>
                  <a:outerShdw blurRad="38100" dist="38100" dir="2700000" algn="tl">
                    <a:srgbClr val="C0C0C0"/>
                  </a:outerShdw>
                </a:effectLst>
              </a:rPr>
              <a:t>qu</a:t>
            </a:r>
            <a:r>
              <a:rPr lang="cs-CZ" altLang="cs-CZ" sz="1800" i="1">
                <a:solidFill>
                  <a:schemeClr val="tx2"/>
                </a:solidFill>
                <a:effectLst>
                  <a:outerShdw blurRad="38100" dist="38100" dir="2700000" algn="tl">
                    <a:srgbClr val="C0C0C0"/>
                  </a:outerShdw>
                </a:effectLst>
              </a:rPr>
              <a:t>ivalent</a:t>
            </a:r>
            <a:r>
              <a:rPr lang="cs-CZ" altLang="cs-CZ" sz="1800"/>
              <a:t> </a:t>
            </a:r>
            <a:r>
              <a:rPr lang="cs-CZ" altLang="cs-CZ" sz="1800">
                <a:sym typeface="Symbol" panose="05050102010706020507" pitchFamily="18" charset="2"/>
              </a:rPr>
              <a:t> produ</a:t>
            </a:r>
            <a:r>
              <a:rPr lang="en-US" altLang="cs-CZ" sz="1800">
                <a:sym typeface="Symbol" panose="05050102010706020507" pitchFamily="18" charset="2"/>
              </a:rPr>
              <a:t>ce</a:t>
            </a:r>
            <a:r>
              <a:rPr lang="cs-CZ" altLang="cs-CZ" sz="1800">
                <a:sym typeface="Symbol" panose="05050102010706020507" pitchFamily="18" charset="2"/>
              </a:rPr>
              <a:t> </a:t>
            </a:r>
            <a:r>
              <a:rPr lang="en-US" altLang="cs-CZ" sz="1800">
                <a:sym typeface="Symbol" panose="05050102010706020507" pitchFamily="18" charset="2"/>
              </a:rPr>
              <a:t>the same</a:t>
            </a:r>
            <a:r>
              <a:rPr lang="cs-CZ" altLang="cs-CZ" sz="1800">
                <a:sym typeface="Symbol" panose="05050102010706020507" pitchFamily="18" charset="2"/>
              </a:rPr>
              <a:t> obje</a:t>
            </a:r>
            <a:r>
              <a:rPr lang="en-US" altLang="cs-CZ" sz="1800">
                <a:sym typeface="Symbol" panose="05050102010706020507" pitchFamily="18" charset="2"/>
              </a:rPr>
              <a:t>c</a:t>
            </a:r>
            <a:r>
              <a:rPr lang="cs-CZ" altLang="cs-CZ" sz="1800">
                <a:sym typeface="Symbol" panose="05050102010706020507" pitchFamily="18" charset="2"/>
              </a:rPr>
              <a:t>t</a:t>
            </a:r>
            <a:endParaRPr lang="cs-CZ" altLang="cs-CZ" sz="1800"/>
          </a:p>
          <a:p>
            <a:pPr lvl="1" eaLnBrk="1" hangingPunct="1">
              <a:lnSpc>
                <a:spcPct val="90000"/>
              </a:lnSpc>
              <a:defRPr/>
            </a:pPr>
            <a:r>
              <a:rPr lang="cs-CZ" altLang="cs-CZ" sz="1800"/>
              <a:t>Procedur</a:t>
            </a:r>
            <a:r>
              <a:rPr lang="en-US" altLang="cs-CZ" sz="1800"/>
              <a:t>es are</a:t>
            </a:r>
            <a:r>
              <a:rPr lang="cs-CZ" altLang="cs-CZ" sz="1800"/>
              <a:t> </a:t>
            </a:r>
            <a:r>
              <a:rPr lang="cs-CZ" altLang="cs-CZ" sz="1800" i="1">
                <a:solidFill>
                  <a:schemeClr val="tx2"/>
                </a:solidFill>
                <a:effectLst>
                  <a:outerShdw blurRad="38100" dist="38100" dir="2700000" algn="tl">
                    <a:srgbClr val="C0C0C0"/>
                  </a:outerShdw>
                </a:effectLst>
              </a:rPr>
              <a:t>identic</a:t>
            </a:r>
            <a:r>
              <a:rPr lang="en-US" altLang="cs-CZ" sz="1800" i="1">
                <a:solidFill>
                  <a:schemeClr val="tx2"/>
                </a:solidFill>
                <a:effectLst>
                  <a:outerShdw blurRad="38100" dist="38100" dir="2700000" algn="tl">
                    <a:srgbClr val="C0C0C0"/>
                  </a:outerShdw>
                </a:effectLst>
              </a:rPr>
              <a:t>al</a:t>
            </a:r>
            <a:r>
              <a:rPr lang="cs-CZ" altLang="cs-CZ" sz="1800">
                <a:solidFill>
                  <a:schemeClr val="tx2"/>
                </a:solidFill>
                <a:effectLst>
                  <a:outerShdw blurRad="38100" dist="38100" dir="2700000" algn="tl">
                    <a:srgbClr val="C0C0C0"/>
                  </a:outerShdw>
                </a:effectLst>
              </a:rPr>
              <a:t>  </a:t>
            </a:r>
            <a:r>
              <a:rPr lang="cs-CZ" altLang="cs-CZ" sz="1800">
                <a:sym typeface="Symbol" panose="05050102010706020507" pitchFamily="18" charset="2"/>
              </a:rPr>
              <a:t> </a:t>
            </a:r>
            <a:r>
              <a:rPr lang="cs-CZ" altLang="cs-CZ" sz="1800">
                <a:solidFill>
                  <a:schemeClr val="tx2"/>
                </a:solidFill>
                <a:effectLst>
                  <a:outerShdw blurRad="38100" dist="38100" dir="2700000" algn="tl">
                    <a:srgbClr val="C0C0C0"/>
                  </a:outerShdw>
                </a:effectLst>
              </a:rPr>
              <a:t> </a:t>
            </a:r>
            <a:r>
              <a:rPr lang="en-US" altLang="cs-CZ" sz="1800">
                <a:solidFill>
                  <a:schemeClr val="tx2"/>
                </a:solidFill>
                <a:effectLst>
                  <a:outerShdw blurRad="38100" dist="38100" dir="2700000" algn="tl">
                    <a:srgbClr val="C0C0C0"/>
                  </a:outerShdw>
                </a:effectLst>
              </a:rPr>
              <a:t>consist of the same constituents</a:t>
            </a:r>
            <a:r>
              <a:rPr lang="cs-CZ" altLang="cs-CZ" sz="1800">
                <a:solidFill>
                  <a:schemeClr val="tx2"/>
                </a:solidFill>
                <a:effectLst>
                  <a:outerShdw blurRad="38100" dist="38100" dir="2700000" algn="tl">
                    <a:srgbClr val="C0C0C0"/>
                  </a:outerShdw>
                </a:effectLst>
              </a:rPr>
              <a:t> </a:t>
            </a:r>
            <a:endParaRPr lang="cs-CZ" altLang="cs-CZ" sz="1800"/>
          </a:p>
          <a:p>
            <a:pPr eaLnBrk="1" hangingPunct="1">
              <a:lnSpc>
                <a:spcPct val="90000"/>
              </a:lnSpc>
              <a:defRPr/>
            </a:pPr>
            <a:r>
              <a:rPr lang="en-US" altLang="cs-CZ" sz="1900" b="1">
                <a:solidFill>
                  <a:schemeClr val="tx2"/>
                </a:solidFill>
                <a:effectLst>
                  <a:outerShdw blurRad="38100" dist="38100" dir="2700000" algn="tl">
                    <a:srgbClr val="C0C0C0"/>
                  </a:outerShdw>
                </a:effectLst>
              </a:rPr>
              <a:t>But</a:t>
            </a:r>
            <a:r>
              <a:rPr lang="en-US" altLang="cs-CZ" sz="2000">
                <a:solidFill>
                  <a:schemeClr val="tx2"/>
                </a:solidFill>
                <a:effectLst>
                  <a:outerShdw blurRad="38100" dist="38100" dir="2700000" algn="tl">
                    <a:srgbClr val="C0C0C0"/>
                  </a:outerShdw>
                </a:effectLst>
              </a:rPr>
              <a:t>: each procedure can be refined, </a:t>
            </a:r>
            <a:r>
              <a:rPr lang="en-US" altLang="cs-CZ" sz="2000" i="1">
                <a:solidFill>
                  <a:schemeClr val="tx2"/>
                </a:solidFill>
                <a:effectLst>
                  <a:outerShdw blurRad="38100" dist="38100" dir="2700000" algn="tl">
                    <a:srgbClr val="C0C0C0"/>
                  </a:outerShdw>
                </a:effectLst>
              </a:rPr>
              <a:t>ad infinitum, when are the constituents identical ???</a:t>
            </a:r>
            <a:endParaRPr lang="cs-CZ" altLang="cs-CZ" sz="2000"/>
          </a:p>
          <a:p>
            <a:pPr eaLnBrk="1" hangingPunct="1">
              <a:lnSpc>
                <a:spcPct val="90000"/>
              </a:lnSpc>
              <a:buFont typeface="Wingdings" panose="05000000000000000000" pitchFamily="2" charset="2"/>
              <a:buNone/>
              <a:defRPr/>
            </a:pPr>
            <a:r>
              <a:rPr lang="en-US" altLang="cs-CZ" sz="2000">
                <a:sym typeface="Symbol" panose="05050102010706020507" pitchFamily="18" charset="2"/>
              </a:rPr>
              <a:t>Does it matter? </a:t>
            </a:r>
          </a:p>
          <a:p>
            <a:pPr eaLnBrk="1" hangingPunct="1">
              <a:lnSpc>
                <a:spcPct val="90000"/>
              </a:lnSpc>
              <a:defRPr/>
            </a:pPr>
            <a:r>
              <a:rPr lang="en-US" altLang="cs-CZ" sz="1900">
                <a:solidFill>
                  <a:schemeClr val="tx2"/>
                </a:solidFill>
                <a:effectLst>
                  <a:outerShdw blurRad="38100" dist="38100" dir="2700000" algn="tl">
                    <a:srgbClr val="C0C0C0"/>
                  </a:outerShdw>
                </a:effectLst>
              </a:rPr>
              <a:t>Hyperintensional contexts – </a:t>
            </a:r>
            <a:r>
              <a:rPr lang="en-US" altLang="cs-CZ" sz="1900"/>
              <a:t>only </a:t>
            </a:r>
            <a:r>
              <a:rPr lang="en-US" altLang="cs-CZ" sz="1900" i="1"/>
              <a:t>s</a:t>
            </a:r>
            <a:r>
              <a:rPr lang="cs-CZ" altLang="cs-CZ" sz="1900" i="1"/>
              <a:t>ynonym</a:t>
            </a:r>
            <a:r>
              <a:rPr lang="en-US" altLang="cs-CZ" sz="1900" i="1"/>
              <a:t>ous terms</a:t>
            </a:r>
            <a:r>
              <a:rPr lang="en-US" altLang="cs-CZ" sz="1900"/>
              <a:t> can be substituted</a:t>
            </a:r>
          </a:p>
          <a:p>
            <a:pPr eaLnBrk="1" hangingPunct="1">
              <a:lnSpc>
                <a:spcPct val="90000"/>
              </a:lnSpc>
              <a:defRPr/>
            </a:pPr>
            <a:r>
              <a:rPr lang="en-US" altLang="cs-CZ" sz="1900">
                <a:solidFill>
                  <a:schemeClr val="tx2"/>
                </a:solidFill>
                <a:effectLst>
                  <a:outerShdw blurRad="38100" dist="38100" dir="2700000" algn="tl">
                    <a:srgbClr val="C0C0C0"/>
                  </a:outerShdw>
                </a:effectLst>
              </a:rPr>
              <a:t>Synonymous terms </a:t>
            </a:r>
            <a:r>
              <a:rPr lang="cs-CZ" altLang="cs-CZ" sz="2000">
                <a:sym typeface="Symbol" panose="05050102010706020507" pitchFamily="18" charset="2"/>
              </a:rPr>
              <a:t> </a:t>
            </a:r>
            <a:r>
              <a:rPr lang="en-US" altLang="cs-CZ" sz="2000">
                <a:sym typeface="Symbol" panose="05050102010706020507" pitchFamily="18" charset="2"/>
              </a:rPr>
              <a:t>have the same meaning, are assigned the same meaning construction, procedure </a:t>
            </a:r>
            <a:r>
              <a:rPr lang="cs-CZ" altLang="cs-CZ" sz="2000"/>
              <a:t>(?)</a:t>
            </a:r>
            <a:r>
              <a:rPr lang="cs-CZ" altLang="cs-CZ" sz="2000">
                <a:solidFill>
                  <a:schemeClr val="tx2"/>
                </a:solidFill>
                <a:effectLst>
                  <a:outerShdw blurRad="38100" dist="38100" dir="2700000" algn="tl">
                    <a:srgbClr val="C0C0C0"/>
                  </a:outerShdw>
                </a:effectLst>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7813"/>
            <a:ext cx="8229600" cy="487362"/>
          </a:xfrm>
        </p:spPr>
        <p:txBody>
          <a:bodyPr/>
          <a:lstStyle/>
          <a:p>
            <a:pPr eaLnBrk="1" hangingPunct="1"/>
            <a:r>
              <a:rPr lang="en-US" altLang="cs-CZ" sz="2800" i="1" dirty="0"/>
              <a:t>Exercise</a:t>
            </a:r>
            <a:r>
              <a:rPr lang="cs-CZ" altLang="cs-CZ" sz="2800" i="1" dirty="0"/>
              <a:t> 3</a:t>
            </a:r>
            <a:r>
              <a:rPr lang="en-US" altLang="cs-CZ" sz="2800" i="1" dirty="0"/>
              <a:t> - examples</a:t>
            </a:r>
            <a:endParaRPr lang="cs-CZ" altLang="cs-CZ" sz="2800" i="1" dirty="0"/>
          </a:p>
        </p:txBody>
      </p:sp>
      <p:sp>
        <p:nvSpPr>
          <p:cNvPr id="5123" name="Rectangle 3"/>
          <p:cNvSpPr>
            <a:spLocks noGrp="1" noChangeArrowheads="1"/>
          </p:cNvSpPr>
          <p:nvPr>
            <p:ph type="body" idx="1"/>
          </p:nvPr>
        </p:nvSpPr>
        <p:spPr>
          <a:xfrm>
            <a:off x="179388" y="1052513"/>
            <a:ext cx="8713787" cy="5112791"/>
          </a:xfrm>
        </p:spPr>
        <p:txBody>
          <a:bodyPr>
            <a:normAutofit fontScale="85000" lnSpcReduction="20000"/>
          </a:bodyPr>
          <a:lstStyle/>
          <a:p>
            <a:r>
              <a:rPr lang="cs-CZ" sz="2200" dirty="0" err="1"/>
              <a:t>The</a:t>
            </a:r>
            <a:r>
              <a:rPr lang="cs-CZ" sz="2200" dirty="0"/>
              <a:t> </a:t>
            </a:r>
            <a:r>
              <a:rPr lang="cs-CZ" sz="2200" dirty="0" err="1"/>
              <a:t>temperature</a:t>
            </a:r>
            <a:r>
              <a:rPr lang="cs-CZ" sz="2200" dirty="0"/>
              <a:t> in Amsterdam </a:t>
            </a:r>
            <a:r>
              <a:rPr lang="cs-CZ" sz="2200" dirty="0" err="1"/>
              <a:t>is</a:t>
            </a:r>
            <a:r>
              <a:rPr lang="cs-CZ" sz="2200" dirty="0"/>
              <a:t> </a:t>
            </a:r>
            <a:r>
              <a:rPr lang="cs-CZ" sz="2200" dirty="0" err="1"/>
              <a:t>rising</a:t>
            </a:r>
            <a:r>
              <a:rPr lang="cs-CZ" sz="2200" dirty="0"/>
              <a:t>.</a:t>
            </a:r>
          </a:p>
          <a:p>
            <a:r>
              <a:rPr lang="en-US" sz="2200" dirty="0"/>
              <a:t>The temperature in Amsterdam = The temperature in Prague.</a:t>
            </a:r>
          </a:p>
          <a:p>
            <a:pPr marL="0" indent="0">
              <a:buNone/>
            </a:pPr>
            <a:r>
              <a:rPr lang="en-US" sz="2200" dirty="0"/>
              <a:t>     </a:t>
            </a:r>
            <a:r>
              <a:rPr lang="cs-CZ" sz="2200" dirty="0"/>
              <a:t>––––––––––––––––––––––––––––––––––––––––––––––––––</a:t>
            </a:r>
          </a:p>
          <a:p>
            <a:r>
              <a:rPr lang="en-US" sz="2200" dirty="0"/>
              <a:t>The temperature in Prague is rising. </a:t>
            </a:r>
          </a:p>
          <a:p>
            <a:pPr>
              <a:spcBef>
                <a:spcPts val="1200"/>
              </a:spcBef>
            </a:pPr>
            <a:r>
              <a:rPr lang="cs-CZ" altLang="cs-CZ" sz="1900" i="1" dirty="0"/>
              <a:t>Typ</a:t>
            </a:r>
            <a:r>
              <a:rPr lang="en-US" altLang="cs-CZ" sz="1900" i="1" dirty="0" err="1"/>
              <a:t>es</a:t>
            </a:r>
            <a:r>
              <a:rPr lang="en-US" altLang="cs-CZ" sz="1900" i="1" dirty="0"/>
              <a:t>.</a:t>
            </a:r>
            <a:r>
              <a:rPr lang="cs-CZ" altLang="cs-CZ" sz="1900" dirty="0"/>
              <a:t> </a:t>
            </a:r>
            <a:r>
              <a:rPr lang="en-US" altLang="cs-CZ" sz="1900" dirty="0"/>
              <a:t>Terms</a:t>
            </a:r>
            <a:r>
              <a:rPr lang="cs-CZ" altLang="cs-CZ" sz="1900" dirty="0"/>
              <a:t>  </a:t>
            </a:r>
            <a:r>
              <a:rPr lang="en-US" altLang="cs-CZ" sz="1900" dirty="0"/>
              <a:t>‘</a:t>
            </a:r>
            <a:r>
              <a:rPr lang="en-US" altLang="cs-CZ" sz="1900" dirty="0">
                <a:solidFill>
                  <a:schemeClr val="tx2"/>
                </a:solidFill>
              </a:rPr>
              <a:t>temperature in Amsterdam’</a:t>
            </a:r>
            <a:r>
              <a:rPr lang="cs-CZ" altLang="cs-CZ" sz="1900" dirty="0"/>
              <a:t> a</a:t>
            </a:r>
            <a:r>
              <a:rPr lang="en-US" altLang="cs-CZ" sz="1900" dirty="0" err="1"/>
              <a:t>nd</a:t>
            </a:r>
            <a:r>
              <a:rPr lang="cs-CZ" altLang="cs-CZ" sz="1900" dirty="0"/>
              <a:t> </a:t>
            </a:r>
            <a:r>
              <a:rPr lang="en-US" altLang="cs-CZ" sz="1900" dirty="0"/>
              <a:t>‘</a:t>
            </a:r>
            <a:r>
              <a:rPr lang="en-US" altLang="cs-CZ" sz="1900" dirty="0">
                <a:solidFill>
                  <a:schemeClr val="tx2"/>
                </a:solidFill>
              </a:rPr>
              <a:t>temperature in Prague</a:t>
            </a:r>
            <a:r>
              <a:rPr lang="en-US" altLang="cs-CZ" sz="1900" dirty="0"/>
              <a:t>’</a:t>
            </a:r>
            <a:r>
              <a:rPr lang="cs-CZ" altLang="cs-CZ" sz="1900" dirty="0"/>
              <a:t> </a:t>
            </a:r>
            <a:r>
              <a:rPr lang="en-US" altLang="cs-CZ" sz="1900" dirty="0"/>
              <a:t>denote</a:t>
            </a:r>
            <a:r>
              <a:rPr lang="cs-CZ" altLang="cs-CZ" sz="1900" dirty="0"/>
              <a:t> </a:t>
            </a:r>
            <a:r>
              <a:rPr lang="en-US" altLang="cs-CZ" sz="1900" i="1" dirty="0">
                <a:solidFill>
                  <a:schemeClr val="tx2"/>
                </a:solidFill>
              </a:rPr>
              <a:t>magnitudes</a:t>
            </a:r>
            <a:r>
              <a:rPr lang="cs-CZ" altLang="cs-CZ" sz="1900" dirty="0"/>
              <a:t> </a:t>
            </a:r>
            <a:r>
              <a:rPr lang="en-US" altLang="cs-CZ" sz="1900" dirty="0"/>
              <a:t>of </a:t>
            </a:r>
            <a:r>
              <a:rPr lang="cs-CZ" altLang="cs-CZ" sz="1900" dirty="0"/>
              <a:t>typ</a:t>
            </a:r>
            <a:r>
              <a:rPr lang="en-US" altLang="cs-CZ" sz="1900" dirty="0"/>
              <a:t>e</a:t>
            </a:r>
            <a:r>
              <a:rPr lang="cs-CZ" altLang="cs-CZ" sz="1900" dirty="0"/>
              <a:t> </a:t>
            </a:r>
            <a:r>
              <a:rPr lang="cs-CZ" altLang="cs-CZ" sz="1900" dirty="0">
                <a:solidFill>
                  <a:schemeClr val="tx2"/>
                </a:solidFill>
                <a:sym typeface="Symbol" panose="05050102010706020507" pitchFamily="18" charset="2"/>
              </a:rPr>
              <a:t></a:t>
            </a:r>
            <a:r>
              <a:rPr lang="cs-CZ" altLang="cs-CZ" sz="1900" baseline="-25000" dirty="0">
                <a:solidFill>
                  <a:schemeClr val="tx2"/>
                </a:solidFill>
                <a:sym typeface="Symbol" panose="05050102010706020507" pitchFamily="18" charset="2"/>
              </a:rPr>
              <a:t></a:t>
            </a:r>
            <a:r>
              <a:rPr lang="en-US" altLang="cs-CZ" sz="1900" dirty="0">
                <a:sym typeface="Symbol" panose="05050102010706020507" pitchFamily="18" charset="2"/>
              </a:rPr>
              <a:t>.</a:t>
            </a:r>
            <a:r>
              <a:rPr lang="cs-CZ" altLang="cs-CZ" sz="1900" dirty="0">
                <a:sym typeface="Symbol" panose="05050102010706020507" pitchFamily="18" charset="2"/>
              </a:rPr>
              <a:t> </a:t>
            </a:r>
            <a:r>
              <a:rPr lang="en-US" altLang="cs-CZ" sz="1900" i="1" dirty="0" err="1"/>
              <a:t>Temperature_in</a:t>
            </a:r>
            <a:r>
              <a:rPr lang="cs-CZ" altLang="cs-CZ" sz="1900" dirty="0"/>
              <a:t>/(</a:t>
            </a:r>
            <a:r>
              <a:rPr lang="cs-CZ" altLang="cs-CZ" sz="1900" dirty="0">
                <a:sym typeface="Symbol" panose="05050102010706020507" pitchFamily="18" charset="2"/>
              </a:rPr>
              <a:t></a:t>
            </a:r>
            <a:r>
              <a:rPr lang="cs-CZ" altLang="cs-CZ" sz="1900" dirty="0"/>
              <a:t>)</a:t>
            </a:r>
            <a:r>
              <a:rPr lang="cs-CZ" altLang="cs-CZ" sz="1900" baseline="-25000" dirty="0">
                <a:sym typeface="Symbol" panose="05050102010706020507" pitchFamily="18" charset="2"/>
              </a:rPr>
              <a:t></a:t>
            </a:r>
            <a:r>
              <a:rPr lang="cs-CZ" altLang="cs-CZ" sz="1900" dirty="0"/>
              <a:t>, </a:t>
            </a:r>
            <a:r>
              <a:rPr lang="cs-CZ" altLang="cs-CZ" sz="1900" i="1" dirty="0" err="1"/>
              <a:t>Pr</a:t>
            </a:r>
            <a:r>
              <a:rPr lang="en-US" altLang="cs-CZ" sz="1900" i="1" dirty="0"/>
              <a:t>ague</a:t>
            </a:r>
            <a:r>
              <a:rPr lang="cs-CZ" altLang="cs-CZ" sz="1900" dirty="0"/>
              <a:t>, </a:t>
            </a:r>
            <a:r>
              <a:rPr lang="cs-CZ" altLang="cs-CZ" sz="1900" i="1" dirty="0"/>
              <a:t>Amsterdam</a:t>
            </a:r>
            <a:r>
              <a:rPr lang="cs-CZ" altLang="cs-CZ" sz="1900" dirty="0"/>
              <a:t>/</a:t>
            </a:r>
            <a:r>
              <a:rPr lang="cs-CZ" altLang="cs-CZ" sz="1900" dirty="0">
                <a:sym typeface="Symbol" panose="05050102010706020507" pitchFamily="18" charset="2"/>
              </a:rPr>
              <a:t>, =/(), </a:t>
            </a:r>
            <a:r>
              <a:rPr lang="en-US" altLang="cs-CZ" sz="1900" i="1" dirty="0">
                <a:solidFill>
                  <a:srgbClr val="C00000"/>
                </a:solidFill>
                <a:sym typeface="Symbol" panose="05050102010706020507" pitchFamily="18" charset="2"/>
              </a:rPr>
              <a:t>Rising</a:t>
            </a:r>
            <a:r>
              <a:rPr lang="cs-CZ" altLang="cs-CZ" sz="1900" dirty="0">
                <a:solidFill>
                  <a:srgbClr val="C00000"/>
                </a:solidFill>
                <a:sym typeface="Symbol" panose="05050102010706020507" pitchFamily="18" charset="2"/>
              </a:rPr>
              <a:t>/</a:t>
            </a:r>
            <a:r>
              <a:rPr lang="cs-CZ" altLang="cs-CZ" sz="1900" b="1" dirty="0">
                <a:solidFill>
                  <a:srgbClr val="C00000"/>
                </a:solidFill>
                <a:sym typeface="Symbol" panose="05050102010706020507" pitchFamily="18" charset="2"/>
              </a:rPr>
              <a:t>(</a:t>
            </a:r>
            <a:r>
              <a:rPr lang="cs-CZ" altLang="cs-CZ" sz="1900" b="1" baseline="-25000" dirty="0">
                <a:solidFill>
                  <a:srgbClr val="C00000"/>
                </a:solidFill>
                <a:sym typeface="Symbol" panose="05050102010706020507" pitchFamily="18" charset="2"/>
              </a:rPr>
              <a:t></a:t>
            </a:r>
            <a:r>
              <a:rPr lang="cs-CZ" altLang="cs-CZ" sz="1900" b="1" dirty="0">
                <a:solidFill>
                  <a:srgbClr val="C00000"/>
                </a:solidFill>
                <a:sym typeface="Symbol" panose="05050102010706020507" pitchFamily="18" charset="2"/>
              </a:rPr>
              <a:t>)</a:t>
            </a:r>
            <a:r>
              <a:rPr lang="cs-CZ" altLang="cs-CZ" sz="1900" b="1" baseline="-25000" dirty="0">
                <a:solidFill>
                  <a:srgbClr val="C00000"/>
                </a:solidFill>
                <a:sym typeface="Symbol" panose="05050102010706020507" pitchFamily="18" charset="2"/>
              </a:rPr>
              <a:t></a:t>
            </a:r>
            <a:r>
              <a:rPr lang="cs-CZ" altLang="cs-CZ" sz="1900" dirty="0">
                <a:solidFill>
                  <a:srgbClr val="C00000"/>
                </a:solidFill>
              </a:rPr>
              <a:t>: </a:t>
            </a:r>
            <a:r>
              <a:rPr lang="en-US" altLang="cs-CZ" sz="1900" dirty="0">
                <a:solidFill>
                  <a:srgbClr val="C00000"/>
                </a:solidFill>
              </a:rPr>
              <a:t>property of a function (here magnitude)</a:t>
            </a:r>
            <a:r>
              <a:rPr lang="cs-CZ" altLang="cs-CZ" sz="1900" dirty="0"/>
              <a:t>, </a:t>
            </a:r>
            <a:r>
              <a:rPr lang="en-US" altLang="cs-CZ" sz="1900" dirty="0"/>
              <a:t>that it is rising at a given argument, i.e., its derivative has a positive value, </a:t>
            </a:r>
            <a:r>
              <a:rPr lang="cs-CZ" altLang="cs-CZ" sz="1900" dirty="0">
                <a:sym typeface="Symbol" panose="05050102010706020507" pitchFamily="18" charset="2"/>
              </a:rPr>
              <a:t></a:t>
            </a:r>
            <a:r>
              <a:rPr lang="cs-CZ" altLang="cs-CZ" sz="1900" i="1" dirty="0" err="1"/>
              <a:t>w</a:t>
            </a:r>
            <a:r>
              <a:rPr lang="cs-CZ" altLang="cs-CZ" sz="1900" dirty="0" err="1">
                <a:sym typeface="Symbol" panose="05050102010706020507" pitchFamily="18" charset="2"/>
              </a:rPr>
              <a:t></a:t>
            </a:r>
            <a:r>
              <a:rPr lang="cs-CZ" altLang="cs-CZ" sz="1900" i="1" dirty="0" err="1"/>
              <a:t>t</a:t>
            </a:r>
            <a:r>
              <a:rPr lang="cs-CZ" altLang="cs-CZ" sz="1900" dirty="0"/>
              <a:t> [</a:t>
            </a:r>
            <a:r>
              <a:rPr lang="cs-CZ" altLang="cs-CZ" sz="1900" baseline="30000" dirty="0"/>
              <a:t>0</a:t>
            </a:r>
            <a:r>
              <a:rPr lang="cs-CZ" altLang="cs-CZ" sz="1900" i="1" dirty="0"/>
              <a:t>T</a:t>
            </a:r>
            <a:r>
              <a:rPr lang="en-US" altLang="cs-CZ" sz="1900" i="1" dirty="0" err="1"/>
              <a:t>emperature_in</a:t>
            </a:r>
            <a:r>
              <a:rPr lang="cs-CZ" altLang="cs-CZ" sz="1900" i="1" baseline="-25000" dirty="0" err="1"/>
              <a:t>wt</a:t>
            </a:r>
            <a:r>
              <a:rPr lang="cs-CZ" altLang="cs-CZ" sz="1900" i="1" dirty="0"/>
              <a:t> </a:t>
            </a:r>
            <a:r>
              <a:rPr lang="cs-CZ" altLang="cs-CZ" sz="1900" baseline="30000" dirty="0"/>
              <a:t>0</a:t>
            </a:r>
            <a:r>
              <a:rPr lang="cs-CZ" altLang="cs-CZ" sz="1900" i="1" dirty="0"/>
              <a:t>Amsterdam</a:t>
            </a:r>
            <a:r>
              <a:rPr lang="cs-CZ" altLang="cs-CZ" sz="1900" dirty="0"/>
              <a:t>], </a:t>
            </a:r>
            <a:r>
              <a:rPr lang="cs-CZ" altLang="cs-CZ" sz="1900" dirty="0">
                <a:sym typeface="Symbol" panose="05050102010706020507" pitchFamily="18" charset="2"/>
              </a:rPr>
              <a:t></a:t>
            </a:r>
            <a:r>
              <a:rPr lang="cs-CZ" altLang="cs-CZ" sz="1900" i="1" dirty="0" err="1"/>
              <a:t>w</a:t>
            </a:r>
            <a:r>
              <a:rPr lang="cs-CZ" altLang="cs-CZ" sz="1900" dirty="0" err="1">
                <a:sym typeface="Symbol" panose="05050102010706020507" pitchFamily="18" charset="2"/>
              </a:rPr>
              <a:t></a:t>
            </a:r>
            <a:r>
              <a:rPr lang="cs-CZ" altLang="cs-CZ" sz="1900" i="1" dirty="0" err="1"/>
              <a:t>t</a:t>
            </a:r>
            <a:r>
              <a:rPr lang="cs-CZ" altLang="cs-CZ" sz="1900" dirty="0"/>
              <a:t> [</a:t>
            </a:r>
            <a:r>
              <a:rPr lang="cs-CZ" altLang="cs-CZ" sz="1900" baseline="30000" dirty="0"/>
              <a:t>0</a:t>
            </a:r>
            <a:r>
              <a:rPr lang="cs-CZ" altLang="cs-CZ" sz="1900" i="1" dirty="0"/>
              <a:t>T</a:t>
            </a:r>
            <a:r>
              <a:rPr lang="en-US" altLang="cs-CZ" sz="1900" i="1" dirty="0" err="1"/>
              <a:t>emperature_in</a:t>
            </a:r>
            <a:r>
              <a:rPr lang="cs-CZ" altLang="cs-CZ" sz="1900" i="1" baseline="-25000" dirty="0" err="1"/>
              <a:t>wt</a:t>
            </a:r>
            <a:r>
              <a:rPr lang="cs-CZ" altLang="cs-CZ" sz="1900" i="1" dirty="0"/>
              <a:t> </a:t>
            </a:r>
            <a:r>
              <a:rPr lang="cs-CZ" altLang="cs-CZ" sz="1900" baseline="30000" dirty="0"/>
              <a:t>0</a:t>
            </a:r>
            <a:r>
              <a:rPr lang="cs-CZ" altLang="cs-CZ" sz="1900" i="1" dirty="0"/>
              <a:t>Pr</a:t>
            </a:r>
            <a:r>
              <a:rPr lang="en-US" altLang="cs-CZ" sz="1900" i="1" dirty="0"/>
              <a:t>ague</a:t>
            </a:r>
            <a:r>
              <a:rPr lang="cs-CZ" altLang="cs-CZ" sz="1900" dirty="0"/>
              <a:t>] </a:t>
            </a:r>
            <a:r>
              <a:rPr lang="cs-CZ" altLang="cs-CZ" sz="1900" dirty="0">
                <a:sym typeface="Symbol" panose="05050102010706020507" pitchFamily="18" charset="2"/>
              </a:rPr>
              <a:t></a:t>
            </a:r>
            <a:r>
              <a:rPr lang="cs-CZ" altLang="cs-CZ" sz="1900" dirty="0"/>
              <a:t> </a:t>
            </a:r>
            <a:r>
              <a:rPr lang="cs-CZ" altLang="cs-CZ" sz="1900" dirty="0">
                <a:solidFill>
                  <a:schemeClr val="tx2"/>
                </a:solidFill>
                <a:sym typeface="Symbol" panose="05050102010706020507" pitchFamily="18" charset="2"/>
              </a:rPr>
              <a:t></a:t>
            </a:r>
            <a:r>
              <a:rPr lang="cs-CZ" altLang="cs-CZ" sz="1900" baseline="-25000" dirty="0">
                <a:solidFill>
                  <a:schemeClr val="tx2"/>
                </a:solidFill>
                <a:sym typeface="Symbol" panose="05050102010706020507" pitchFamily="18" charset="2"/>
              </a:rPr>
              <a:t></a:t>
            </a:r>
            <a:r>
              <a:rPr lang="cs-CZ" altLang="cs-CZ" sz="1900" dirty="0"/>
              <a:t> </a:t>
            </a:r>
          </a:p>
          <a:p>
            <a:pPr marL="571500" indent="-571500" eaLnBrk="1" hangingPunct="1">
              <a:lnSpc>
                <a:spcPct val="90000"/>
              </a:lnSpc>
              <a:spcBef>
                <a:spcPct val="90000"/>
              </a:spcBef>
              <a:buFont typeface="Wingdings" panose="05000000000000000000" pitchFamily="2" charset="2"/>
              <a:buNone/>
            </a:pPr>
            <a:r>
              <a:rPr lang="cs-CZ" altLang="cs-CZ" sz="1900" dirty="0">
                <a:solidFill>
                  <a:schemeClr val="tx2"/>
                </a:solidFill>
                <a:sym typeface="Symbol" panose="05050102010706020507" pitchFamily="18" charset="2"/>
              </a:rPr>
              <a:t>	</a:t>
            </a:r>
            <a:r>
              <a:rPr lang="cs-CZ" altLang="cs-CZ" sz="1900" i="1" dirty="0" err="1">
                <a:solidFill>
                  <a:schemeClr val="tx2"/>
                </a:solidFill>
              </a:rPr>
              <a:t>w</a:t>
            </a:r>
            <a:r>
              <a:rPr lang="cs-CZ" altLang="cs-CZ" sz="1900" dirty="0" err="1">
                <a:solidFill>
                  <a:schemeClr val="tx2"/>
                </a:solidFill>
                <a:sym typeface="Symbol" panose="05050102010706020507" pitchFamily="18" charset="2"/>
              </a:rPr>
              <a:t></a:t>
            </a:r>
            <a:r>
              <a:rPr lang="cs-CZ" altLang="cs-CZ" sz="1900" i="1" dirty="0" err="1">
                <a:solidFill>
                  <a:schemeClr val="tx2"/>
                </a:solidFill>
              </a:rPr>
              <a:t>t</a:t>
            </a:r>
            <a:r>
              <a:rPr lang="cs-CZ" altLang="zh-CN" sz="1900" dirty="0">
                <a:solidFill>
                  <a:schemeClr val="tx2"/>
                </a:solidFill>
                <a:sym typeface="Symbol" panose="05050102010706020507" pitchFamily="18" charset="2"/>
              </a:rPr>
              <a:t> [</a:t>
            </a:r>
            <a:r>
              <a:rPr lang="cs-CZ" altLang="zh-CN" sz="1900" baseline="30000" dirty="0">
                <a:solidFill>
                  <a:schemeClr val="tx2"/>
                </a:solidFill>
                <a:sym typeface="Symbol" panose="05050102010706020507" pitchFamily="18" charset="2"/>
              </a:rPr>
              <a:t>0</a:t>
            </a:r>
            <a:r>
              <a:rPr lang="en-US" altLang="zh-CN" sz="1900" i="1" dirty="0">
                <a:solidFill>
                  <a:schemeClr val="tx2"/>
                </a:solidFill>
                <a:sym typeface="Symbol" panose="05050102010706020507" pitchFamily="18" charset="2"/>
              </a:rPr>
              <a:t>Rising</a:t>
            </a:r>
            <a:r>
              <a:rPr lang="cs-CZ" altLang="zh-CN" sz="1900" i="1" baseline="-25000" dirty="0" err="1">
                <a:solidFill>
                  <a:schemeClr val="tx2"/>
                </a:solidFill>
                <a:sym typeface="Symbol" panose="05050102010706020507" pitchFamily="18" charset="2"/>
              </a:rPr>
              <a:t>wt</a:t>
            </a:r>
            <a:r>
              <a:rPr lang="cs-CZ" altLang="zh-CN" sz="1900" i="1" dirty="0">
                <a:solidFill>
                  <a:schemeClr val="tx2"/>
                </a:solidFill>
                <a:sym typeface="Symbol" panose="05050102010706020507" pitchFamily="18" charset="2"/>
              </a:rPr>
              <a:t> </a:t>
            </a:r>
            <a:r>
              <a:rPr lang="cs-CZ" altLang="cs-CZ" sz="1900" dirty="0">
                <a:solidFill>
                  <a:schemeClr val="tx2"/>
                </a:solidFill>
                <a:sym typeface="Symbol" panose="05050102010706020507" pitchFamily="18" charset="2"/>
              </a:rPr>
              <a:t></a:t>
            </a:r>
            <a:r>
              <a:rPr lang="cs-CZ" altLang="cs-CZ" sz="1900" i="1" dirty="0" err="1">
                <a:solidFill>
                  <a:schemeClr val="tx2"/>
                </a:solidFill>
              </a:rPr>
              <a:t>w</a:t>
            </a:r>
            <a:r>
              <a:rPr lang="cs-CZ" altLang="cs-CZ" sz="1900" dirty="0" err="1">
                <a:solidFill>
                  <a:schemeClr val="tx2"/>
                </a:solidFill>
                <a:sym typeface="Symbol" panose="05050102010706020507" pitchFamily="18" charset="2"/>
              </a:rPr>
              <a:t></a:t>
            </a:r>
            <a:r>
              <a:rPr lang="cs-CZ" altLang="cs-CZ" sz="1900" i="1" dirty="0" err="1">
                <a:solidFill>
                  <a:schemeClr val="tx2"/>
                </a:solidFill>
              </a:rPr>
              <a:t>t</a:t>
            </a:r>
            <a:r>
              <a:rPr lang="cs-CZ" altLang="cs-CZ" sz="1900" dirty="0">
                <a:solidFill>
                  <a:schemeClr val="tx2"/>
                </a:solidFill>
              </a:rPr>
              <a:t> [</a:t>
            </a:r>
            <a:r>
              <a:rPr lang="cs-CZ" altLang="cs-CZ" sz="1900" baseline="30000" dirty="0">
                <a:solidFill>
                  <a:schemeClr val="tx2"/>
                </a:solidFill>
              </a:rPr>
              <a:t>0</a:t>
            </a:r>
            <a:r>
              <a:rPr lang="cs-CZ" altLang="cs-CZ" sz="1900" i="1" dirty="0">
                <a:solidFill>
                  <a:schemeClr val="tx2"/>
                </a:solidFill>
              </a:rPr>
              <a:t>T</a:t>
            </a:r>
            <a:r>
              <a:rPr lang="en-US" altLang="cs-CZ" sz="1900" i="1" dirty="0" err="1">
                <a:solidFill>
                  <a:schemeClr val="tx2"/>
                </a:solidFill>
              </a:rPr>
              <a:t>emperature_in</a:t>
            </a:r>
            <a:r>
              <a:rPr lang="cs-CZ" altLang="cs-CZ" sz="1900" i="1" baseline="-25000" dirty="0" err="1">
                <a:solidFill>
                  <a:schemeClr val="tx2"/>
                </a:solidFill>
              </a:rPr>
              <a:t>wt</a:t>
            </a:r>
            <a:r>
              <a:rPr lang="cs-CZ" altLang="cs-CZ" sz="1900" i="1" dirty="0">
                <a:solidFill>
                  <a:schemeClr val="tx2"/>
                </a:solidFill>
              </a:rPr>
              <a:t> </a:t>
            </a:r>
            <a:r>
              <a:rPr lang="cs-CZ" altLang="cs-CZ" sz="1900" baseline="30000" dirty="0">
                <a:solidFill>
                  <a:schemeClr val="tx2"/>
                </a:solidFill>
              </a:rPr>
              <a:t>0</a:t>
            </a:r>
            <a:r>
              <a:rPr lang="cs-CZ" altLang="cs-CZ" sz="1900" i="1" dirty="0">
                <a:solidFill>
                  <a:schemeClr val="tx2"/>
                </a:solidFill>
              </a:rPr>
              <a:t>Amsterdam</a:t>
            </a:r>
            <a:r>
              <a:rPr lang="cs-CZ" altLang="cs-CZ" sz="1900" dirty="0">
                <a:solidFill>
                  <a:schemeClr val="tx2"/>
                </a:solidFill>
              </a:rPr>
              <a:t>]</a:t>
            </a:r>
            <a:r>
              <a:rPr lang="cs-CZ" altLang="zh-CN" sz="1900" dirty="0">
                <a:solidFill>
                  <a:schemeClr val="tx2"/>
                </a:solidFill>
                <a:sym typeface="Symbol" panose="05050102010706020507" pitchFamily="18" charset="2"/>
              </a:rPr>
              <a:t>]</a:t>
            </a:r>
          </a:p>
          <a:p>
            <a:pPr marL="571500" indent="-571500" eaLnBrk="1" hangingPunct="1">
              <a:lnSpc>
                <a:spcPct val="90000"/>
              </a:lnSpc>
              <a:buNone/>
            </a:pPr>
            <a:r>
              <a:rPr lang="cs-CZ" altLang="cs-CZ" sz="1900" dirty="0">
                <a:solidFill>
                  <a:schemeClr val="tx2"/>
                </a:solidFill>
                <a:sym typeface="Symbol" panose="05050102010706020507" pitchFamily="18" charset="2"/>
              </a:rPr>
              <a:t>	</a:t>
            </a:r>
            <a:r>
              <a:rPr lang="cs-CZ" altLang="cs-CZ" sz="1900" i="1" dirty="0" err="1">
                <a:solidFill>
                  <a:schemeClr val="tx2"/>
                </a:solidFill>
              </a:rPr>
              <a:t>w</a:t>
            </a:r>
            <a:r>
              <a:rPr lang="cs-CZ" altLang="cs-CZ" sz="1900" dirty="0" err="1">
                <a:solidFill>
                  <a:schemeClr val="tx2"/>
                </a:solidFill>
                <a:sym typeface="Symbol" panose="05050102010706020507" pitchFamily="18" charset="2"/>
              </a:rPr>
              <a:t></a:t>
            </a:r>
            <a:r>
              <a:rPr lang="cs-CZ" altLang="cs-CZ" sz="1900" i="1" dirty="0" err="1">
                <a:solidFill>
                  <a:schemeClr val="tx2"/>
                </a:solidFill>
              </a:rPr>
              <a:t>t</a:t>
            </a:r>
            <a:r>
              <a:rPr lang="cs-CZ" altLang="zh-CN" sz="1900" i="1" dirty="0">
                <a:solidFill>
                  <a:schemeClr val="tx2"/>
                </a:solidFill>
                <a:sym typeface="Symbol" panose="05050102010706020507" pitchFamily="18" charset="2"/>
              </a:rPr>
              <a:t> </a:t>
            </a:r>
            <a:r>
              <a:rPr lang="cs-CZ" altLang="zh-CN" sz="1900" dirty="0">
                <a:solidFill>
                  <a:schemeClr val="tx2"/>
                </a:solidFill>
                <a:sym typeface="Symbol" panose="05050102010706020507" pitchFamily="18" charset="2"/>
              </a:rPr>
              <a:t>[</a:t>
            </a:r>
            <a:r>
              <a:rPr lang="cs-CZ" altLang="zh-CN" sz="1900" baseline="30000" dirty="0">
                <a:solidFill>
                  <a:schemeClr val="tx2"/>
                </a:solidFill>
                <a:sym typeface="Symbol" panose="05050102010706020507" pitchFamily="18" charset="2"/>
              </a:rPr>
              <a:t>0</a:t>
            </a:r>
            <a:r>
              <a:rPr lang="cs-CZ" altLang="zh-CN" sz="1900" i="1" dirty="0">
                <a:solidFill>
                  <a:schemeClr val="tx2"/>
                </a:solidFill>
                <a:sym typeface="Symbol" panose="05050102010706020507" pitchFamily="18" charset="2"/>
              </a:rPr>
              <a:t>= </a:t>
            </a:r>
            <a:r>
              <a:rPr lang="cs-CZ" altLang="cs-CZ" sz="1900" dirty="0">
                <a:solidFill>
                  <a:schemeClr val="tx2"/>
                </a:solidFill>
                <a:sym typeface="Symbol" panose="05050102010706020507" pitchFamily="18" charset="2"/>
              </a:rPr>
              <a:t></a:t>
            </a:r>
            <a:r>
              <a:rPr lang="cs-CZ" altLang="cs-CZ" sz="1900" i="1" dirty="0" err="1">
                <a:solidFill>
                  <a:schemeClr val="tx2"/>
                </a:solidFill>
              </a:rPr>
              <a:t>w</a:t>
            </a:r>
            <a:r>
              <a:rPr lang="cs-CZ" altLang="cs-CZ" sz="1900" dirty="0" err="1">
                <a:solidFill>
                  <a:schemeClr val="tx2"/>
                </a:solidFill>
                <a:sym typeface="Symbol" panose="05050102010706020507" pitchFamily="18" charset="2"/>
              </a:rPr>
              <a:t></a:t>
            </a:r>
            <a:r>
              <a:rPr lang="cs-CZ" altLang="cs-CZ" sz="1900" i="1" dirty="0" err="1">
                <a:solidFill>
                  <a:schemeClr val="tx2"/>
                </a:solidFill>
              </a:rPr>
              <a:t>t</a:t>
            </a:r>
            <a:r>
              <a:rPr lang="cs-CZ" altLang="cs-CZ" sz="1900" dirty="0">
                <a:solidFill>
                  <a:schemeClr val="tx2"/>
                </a:solidFill>
              </a:rPr>
              <a:t> [</a:t>
            </a:r>
            <a:r>
              <a:rPr lang="cs-CZ" altLang="cs-CZ" sz="1900" baseline="30000" dirty="0">
                <a:solidFill>
                  <a:schemeClr val="tx2"/>
                </a:solidFill>
              </a:rPr>
              <a:t>0</a:t>
            </a:r>
            <a:r>
              <a:rPr lang="cs-CZ" altLang="cs-CZ" sz="1900" i="1" dirty="0">
                <a:solidFill>
                  <a:schemeClr val="tx2"/>
                </a:solidFill>
              </a:rPr>
              <a:t>T</a:t>
            </a:r>
            <a:r>
              <a:rPr lang="en-US" altLang="cs-CZ" sz="1900" i="1" dirty="0" err="1">
                <a:solidFill>
                  <a:schemeClr val="tx2"/>
                </a:solidFill>
              </a:rPr>
              <a:t>emperature_in</a:t>
            </a:r>
            <a:r>
              <a:rPr lang="cs-CZ" altLang="cs-CZ" sz="1900" i="1" baseline="-25000" dirty="0" err="1">
                <a:solidFill>
                  <a:schemeClr val="tx2"/>
                </a:solidFill>
              </a:rPr>
              <a:t>wt</a:t>
            </a:r>
            <a:r>
              <a:rPr lang="cs-CZ" altLang="cs-CZ" sz="1900" i="1" dirty="0">
                <a:solidFill>
                  <a:schemeClr val="tx2"/>
                </a:solidFill>
              </a:rPr>
              <a:t> </a:t>
            </a:r>
            <a:r>
              <a:rPr lang="cs-CZ" altLang="cs-CZ" sz="1900" baseline="30000" dirty="0">
                <a:solidFill>
                  <a:schemeClr val="tx2"/>
                </a:solidFill>
              </a:rPr>
              <a:t>0</a:t>
            </a:r>
            <a:r>
              <a:rPr lang="cs-CZ" altLang="cs-CZ" sz="1900" i="1" dirty="0">
                <a:solidFill>
                  <a:schemeClr val="tx2"/>
                </a:solidFill>
              </a:rPr>
              <a:t>Amsterdam</a:t>
            </a:r>
            <a:r>
              <a:rPr lang="cs-CZ" altLang="cs-CZ" sz="1900" dirty="0">
                <a:solidFill>
                  <a:schemeClr val="tx2"/>
                </a:solidFill>
              </a:rPr>
              <a:t>]</a:t>
            </a:r>
            <a:r>
              <a:rPr lang="cs-CZ" altLang="zh-CN" sz="1900" b="1" i="1" baseline="-25000" dirty="0" err="1">
                <a:solidFill>
                  <a:schemeClr val="hlink"/>
                </a:solidFill>
                <a:sym typeface="Symbol" panose="05050102010706020507" pitchFamily="18" charset="2"/>
              </a:rPr>
              <a:t>wt</a:t>
            </a:r>
            <a:r>
              <a:rPr lang="cs-CZ" altLang="zh-CN" sz="1900" i="1" dirty="0">
                <a:sym typeface="Symbol" panose="05050102010706020507" pitchFamily="18" charset="2"/>
              </a:rPr>
              <a:t> </a:t>
            </a:r>
            <a:r>
              <a:rPr lang="cs-CZ" altLang="cs-CZ" sz="1900" dirty="0">
                <a:solidFill>
                  <a:schemeClr val="tx2"/>
                </a:solidFill>
                <a:sym typeface="Symbol" panose="05050102010706020507" pitchFamily="18" charset="2"/>
              </a:rPr>
              <a:t></a:t>
            </a:r>
            <a:r>
              <a:rPr lang="cs-CZ" altLang="cs-CZ" sz="1900" i="1" dirty="0" err="1">
                <a:solidFill>
                  <a:schemeClr val="tx2"/>
                </a:solidFill>
              </a:rPr>
              <a:t>w</a:t>
            </a:r>
            <a:r>
              <a:rPr lang="cs-CZ" altLang="cs-CZ" sz="1900" dirty="0" err="1">
                <a:solidFill>
                  <a:schemeClr val="tx2"/>
                </a:solidFill>
                <a:sym typeface="Symbol" panose="05050102010706020507" pitchFamily="18" charset="2"/>
              </a:rPr>
              <a:t></a:t>
            </a:r>
            <a:r>
              <a:rPr lang="cs-CZ" altLang="cs-CZ" sz="1900" i="1" dirty="0" err="1">
                <a:solidFill>
                  <a:schemeClr val="tx2"/>
                </a:solidFill>
              </a:rPr>
              <a:t>t</a:t>
            </a:r>
            <a:r>
              <a:rPr lang="cs-CZ" altLang="cs-CZ" sz="1900" dirty="0">
                <a:solidFill>
                  <a:schemeClr val="tx2"/>
                </a:solidFill>
              </a:rPr>
              <a:t> [</a:t>
            </a:r>
            <a:r>
              <a:rPr lang="cs-CZ" altLang="cs-CZ" sz="1900" baseline="30000" dirty="0">
                <a:solidFill>
                  <a:schemeClr val="tx2"/>
                </a:solidFill>
              </a:rPr>
              <a:t>0</a:t>
            </a:r>
            <a:r>
              <a:rPr lang="cs-CZ" altLang="cs-CZ" sz="1900" i="1" dirty="0">
                <a:solidFill>
                  <a:schemeClr val="tx2"/>
                </a:solidFill>
              </a:rPr>
              <a:t>T</a:t>
            </a:r>
            <a:r>
              <a:rPr lang="en-US" altLang="cs-CZ" sz="1900" i="1" dirty="0" err="1">
                <a:solidFill>
                  <a:schemeClr val="tx2"/>
                </a:solidFill>
              </a:rPr>
              <a:t>emperature_in</a:t>
            </a:r>
            <a:r>
              <a:rPr lang="cs-CZ" altLang="cs-CZ" sz="1900" i="1" baseline="-25000" dirty="0" err="1">
                <a:solidFill>
                  <a:schemeClr val="tx2"/>
                </a:solidFill>
              </a:rPr>
              <a:t>wt</a:t>
            </a:r>
            <a:r>
              <a:rPr lang="cs-CZ" altLang="cs-CZ" sz="1900" i="1" dirty="0">
                <a:solidFill>
                  <a:schemeClr val="tx2"/>
                </a:solidFill>
              </a:rPr>
              <a:t> </a:t>
            </a:r>
            <a:r>
              <a:rPr lang="cs-CZ" altLang="cs-CZ" sz="1900" baseline="30000" dirty="0">
                <a:solidFill>
                  <a:schemeClr val="tx2"/>
                </a:solidFill>
              </a:rPr>
              <a:t>0</a:t>
            </a:r>
            <a:r>
              <a:rPr lang="cs-CZ" altLang="cs-CZ" sz="1900" i="1" dirty="0">
                <a:solidFill>
                  <a:schemeClr val="tx2"/>
                </a:solidFill>
              </a:rPr>
              <a:t>Pra</a:t>
            </a:r>
            <a:r>
              <a:rPr lang="en-US" altLang="cs-CZ" sz="1900" i="1" dirty="0" err="1">
                <a:solidFill>
                  <a:schemeClr val="tx2"/>
                </a:solidFill>
              </a:rPr>
              <a:t>gue</a:t>
            </a:r>
            <a:r>
              <a:rPr lang="cs-CZ" altLang="cs-CZ" sz="1900" dirty="0">
                <a:solidFill>
                  <a:schemeClr val="tx2"/>
                </a:solidFill>
              </a:rPr>
              <a:t>]</a:t>
            </a:r>
            <a:r>
              <a:rPr lang="cs-CZ" altLang="zh-CN" sz="1900" b="1" i="1" baseline="-25000" dirty="0" err="1">
                <a:solidFill>
                  <a:schemeClr val="hlink"/>
                </a:solidFill>
                <a:sym typeface="Symbol" panose="05050102010706020507" pitchFamily="18" charset="2"/>
              </a:rPr>
              <a:t>wt</a:t>
            </a:r>
            <a:r>
              <a:rPr lang="cs-CZ" altLang="zh-CN" sz="1900" dirty="0">
                <a:solidFill>
                  <a:schemeClr val="tx2"/>
                </a:solidFill>
                <a:sym typeface="Symbol" panose="05050102010706020507" pitchFamily="18" charset="2"/>
              </a:rPr>
              <a:t>]</a:t>
            </a:r>
          </a:p>
          <a:p>
            <a:pPr marL="571500" indent="-571500" eaLnBrk="1" hangingPunct="1">
              <a:lnSpc>
                <a:spcPct val="90000"/>
              </a:lnSpc>
              <a:buFont typeface="Wingdings" panose="05000000000000000000" pitchFamily="2" charset="2"/>
              <a:buNone/>
            </a:pPr>
            <a:r>
              <a:rPr lang="cs-CZ" altLang="zh-CN" sz="1900" dirty="0">
                <a:sym typeface="Symbol" panose="05050102010706020507" pitchFamily="18" charset="2"/>
              </a:rPr>
              <a:t>	–––––––––––––––––––––––––––––––––––––––––––––––––––––––––––</a:t>
            </a:r>
          </a:p>
          <a:p>
            <a:pPr marL="571500" indent="-571500" eaLnBrk="1" hangingPunct="1">
              <a:lnSpc>
                <a:spcPct val="90000"/>
              </a:lnSpc>
              <a:buNone/>
            </a:pPr>
            <a:r>
              <a:rPr lang="cs-CZ" altLang="cs-CZ" sz="1900" dirty="0">
                <a:solidFill>
                  <a:schemeClr val="tx2"/>
                </a:solidFill>
                <a:sym typeface="Symbol" panose="05050102010706020507" pitchFamily="18" charset="2"/>
              </a:rPr>
              <a:t>	</a:t>
            </a:r>
            <a:r>
              <a:rPr lang="cs-CZ" altLang="cs-CZ" sz="1900" i="1" dirty="0" err="1">
                <a:solidFill>
                  <a:schemeClr val="tx2"/>
                </a:solidFill>
              </a:rPr>
              <a:t>w</a:t>
            </a:r>
            <a:r>
              <a:rPr lang="cs-CZ" altLang="cs-CZ" sz="1900" dirty="0" err="1">
                <a:solidFill>
                  <a:schemeClr val="tx2"/>
                </a:solidFill>
                <a:sym typeface="Symbol" panose="05050102010706020507" pitchFamily="18" charset="2"/>
              </a:rPr>
              <a:t></a:t>
            </a:r>
            <a:r>
              <a:rPr lang="cs-CZ" altLang="cs-CZ" sz="1900" i="1" dirty="0" err="1">
                <a:solidFill>
                  <a:schemeClr val="tx2"/>
                </a:solidFill>
              </a:rPr>
              <a:t>t</a:t>
            </a:r>
            <a:r>
              <a:rPr lang="cs-CZ" altLang="zh-CN" sz="1900" dirty="0">
                <a:solidFill>
                  <a:schemeClr val="tx2"/>
                </a:solidFill>
                <a:sym typeface="Symbol" panose="05050102010706020507" pitchFamily="18" charset="2"/>
              </a:rPr>
              <a:t> [</a:t>
            </a:r>
            <a:r>
              <a:rPr lang="cs-CZ" altLang="zh-CN" sz="1900" baseline="30000" dirty="0">
                <a:solidFill>
                  <a:schemeClr val="tx2"/>
                </a:solidFill>
                <a:sym typeface="Symbol" panose="05050102010706020507" pitchFamily="18" charset="2"/>
              </a:rPr>
              <a:t>0</a:t>
            </a:r>
            <a:r>
              <a:rPr lang="en-US" altLang="zh-CN" sz="1900" i="1" dirty="0">
                <a:solidFill>
                  <a:schemeClr val="tx2"/>
                </a:solidFill>
                <a:sym typeface="Symbol" panose="05050102010706020507" pitchFamily="18" charset="2"/>
              </a:rPr>
              <a:t>Rising</a:t>
            </a:r>
            <a:r>
              <a:rPr lang="cs-CZ" altLang="zh-CN" sz="1900" i="1" baseline="-25000" dirty="0" err="1">
                <a:solidFill>
                  <a:schemeClr val="tx2"/>
                </a:solidFill>
                <a:sym typeface="Symbol" panose="05050102010706020507" pitchFamily="18" charset="2"/>
              </a:rPr>
              <a:t>wt</a:t>
            </a:r>
            <a:r>
              <a:rPr lang="cs-CZ" altLang="zh-CN" sz="1900" i="1" dirty="0">
                <a:solidFill>
                  <a:schemeClr val="tx2"/>
                </a:solidFill>
                <a:sym typeface="Symbol" panose="05050102010706020507" pitchFamily="18" charset="2"/>
              </a:rPr>
              <a:t> </a:t>
            </a:r>
            <a:r>
              <a:rPr lang="cs-CZ" altLang="cs-CZ" sz="1900" dirty="0">
                <a:solidFill>
                  <a:schemeClr val="tx2"/>
                </a:solidFill>
                <a:sym typeface="Symbol" panose="05050102010706020507" pitchFamily="18" charset="2"/>
              </a:rPr>
              <a:t></a:t>
            </a:r>
            <a:r>
              <a:rPr lang="cs-CZ" altLang="cs-CZ" sz="1900" i="1" dirty="0" err="1">
                <a:solidFill>
                  <a:schemeClr val="tx2"/>
                </a:solidFill>
              </a:rPr>
              <a:t>w</a:t>
            </a:r>
            <a:r>
              <a:rPr lang="cs-CZ" altLang="cs-CZ" sz="1900" dirty="0" err="1">
                <a:solidFill>
                  <a:schemeClr val="tx2"/>
                </a:solidFill>
                <a:sym typeface="Symbol" panose="05050102010706020507" pitchFamily="18" charset="2"/>
              </a:rPr>
              <a:t></a:t>
            </a:r>
            <a:r>
              <a:rPr lang="cs-CZ" altLang="cs-CZ" sz="1900" i="1" dirty="0" err="1">
                <a:solidFill>
                  <a:schemeClr val="tx2"/>
                </a:solidFill>
              </a:rPr>
              <a:t>t</a:t>
            </a:r>
            <a:r>
              <a:rPr lang="cs-CZ" altLang="cs-CZ" sz="1900" dirty="0">
                <a:solidFill>
                  <a:schemeClr val="tx2"/>
                </a:solidFill>
              </a:rPr>
              <a:t> [</a:t>
            </a:r>
            <a:r>
              <a:rPr lang="cs-CZ" altLang="cs-CZ" sz="1900" baseline="30000" dirty="0">
                <a:solidFill>
                  <a:schemeClr val="tx2"/>
                </a:solidFill>
              </a:rPr>
              <a:t>0</a:t>
            </a:r>
            <a:r>
              <a:rPr lang="cs-CZ" altLang="cs-CZ" sz="1900" i="1" dirty="0">
                <a:solidFill>
                  <a:schemeClr val="tx2"/>
                </a:solidFill>
              </a:rPr>
              <a:t>T</a:t>
            </a:r>
            <a:r>
              <a:rPr lang="en-US" altLang="cs-CZ" sz="1900" i="1" dirty="0" err="1">
                <a:solidFill>
                  <a:schemeClr val="tx2"/>
                </a:solidFill>
              </a:rPr>
              <a:t>emperature_in</a:t>
            </a:r>
            <a:r>
              <a:rPr lang="cs-CZ" altLang="cs-CZ" sz="1900" i="1" baseline="-25000" dirty="0" err="1">
                <a:solidFill>
                  <a:schemeClr val="tx2"/>
                </a:solidFill>
              </a:rPr>
              <a:t>wt</a:t>
            </a:r>
            <a:r>
              <a:rPr lang="cs-CZ" altLang="cs-CZ" sz="1900" i="1" dirty="0">
                <a:solidFill>
                  <a:schemeClr val="tx2"/>
                </a:solidFill>
              </a:rPr>
              <a:t> </a:t>
            </a:r>
            <a:r>
              <a:rPr lang="cs-CZ" altLang="cs-CZ" sz="1900" baseline="30000" dirty="0">
                <a:solidFill>
                  <a:schemeClr val="tx2"/>
                </a:solidFill>
              </a:rPr>
              <a:t>0</a:t>
            </a:r>
            <a:r>
              <a:rPr lang="cs-CZ" altLang="cs-CZ" sz="1900" i="1" dirty="0">
                <a:solidFill>
                  <a:schemeClr val="tx2"/>
                </a:solidFill>
              </a:rPr>
              <a:t>Pra</a:t>
            </a:r>
            <a:r>
              <a:rPr lang="en-US" altLang="cs-CZ" sz="1900" i="1" dirty="0" err="1">
                <a:solidFill>
                  <a:schemeClr val="tx2"/>
                </a:solidFill>
              </a:rPr>
              <a:t>gue</a:t>
            </a:r>
            <a:r>
              <a:rPr lang="cs-CZ" altLang="cs-CZ" sz="1900" dirty="0">
                <a:solidFill>
                  <a:schemeClr val="tx2"/>
                </a:solidFill>
              </a:rPr>
              <a:t>]</a:t>
            </a:r>
            <a:r>
              <a:rPr lang="cs-CZ" altLang="zh-CN" sz="1900" dirty="0">
                <a:solidFill>
                  <a:schemeClr val="tx2"/>
                </a:solidFill>
                <a:sym typeface="Symbol" panose="05050102010706020507" pitchFamily="18" charset="2"/>
              </a:rPr>
              <a:t>]</a:t>
            </a:r>
          </a:p>
          <a:p>
            <a:pPr marL="571500" indent="-571500" eaLnBrk="1" hangingPunct="1">
              <a:lnSpc>
                <a:spcPct val="90000"/>
              </a:lnSpc>
              <a:spcBef>
                <a:spcPct val="90000"/>
              </a:spcBef>
            </a:pPr>
            <a:r>
              <a:rPr lang="en-US" altLang="zh-CN" sz="1900" dirty="0">
                <a:sym typeface="Symbol" panose="05050102010706020507" pitchFamily="18" charset="2"/>
              </a:rPr>
              <a:t>The argument is</a:t>
            </a:r>
            <a:r>
              <a:rPr lang="cs-CZ" altLang="zh-CN" sz="1900" dirty="0">
                <a:sym typeface="Symbol" panose="05050102010706020507" pitchFamily="18" charset="2"/>
              </a:rPr>
              <a:t> </a:t>
            </a:r>
            <a:r>
              <a:rPr lang="en-US" altLang="zh-CN" sz="1900" b="1" i="1" dirty="0">
                <a:sym typeface="Symbol" panose="05050102010706020507" pitchFamily="18" charset="2"/>
              </a:rPr>
              <a:t>invalid</a:t>
            </a:r>
            <a:r>
              <a:rPr lang="cs-CZ" altLang="zh-CN" sz="1900" dirty="0">
                <a:sym typeface="Symbol" panose="05050102010706020507" pitchFamily="18" charset="2"/>
              </a:rPr>
              <a:t>, </a:t>
            </a:r>
            <a:r>
              <a:rPr lang="en-US" altLang="zh-CN" sz="1900" dirty="0">
                <a:sym typeface="Symbol" panose="05050102010706020507" pitchFamily="18" charset="2"/>
              </a:rPr>
              <a:t>because the second premise specifies a contingent identity of the</a:t>
            </a:r>
            <a:r>
              <a:rPr lang="cs-CZ" altLang="zh-CN" sz="1900" dirty="0">
                <a:sym typeface="Symbol" panose="05050102010706020507" pitchFamily="18" charset="2"/>
              </a:rPr>
              <a:t> </a:t>
            </a:r>
            <a:r>
              <a:rPr lang="en-US" altLang="zh-CN" sz="1900" b="1" i="1" dirty="0">
                <a:sym typeface="Symbol" panose="05050102010706020507" pitchFamily="18" charset="2"/>
              </a:rPr>
              <a:t>values</a:t>
            </a:r>
            <a:r>
              <a:rPr lang="cs-CZ" altLang="zh-CN" sz="1900" b="1" i="1" dirty="0">
                <a:sym typeface="Symbol" panose="05050102010706020507" pitchFamily="18" charset="2"/>
              </a:rPr>
              <a:t> </a:t>
            </a:r>
            <a:r>
              <a:rPr lang="en-US" altLang="zh-CN" sz="1900" dirty="0">
                <a:sym typeface="Symbol" panose="05050102010706020507" pitchFamily="18" charset="2"/>
              </a:rPr>
              <a:t>of the two (distinct) magnitude;</a:t>
            </a:r>
            <a:r>
              <a:rPr lang="cs-CZ" altLang="zh-CN" sz="1900" dirty="0">
                <a:sym typeface="Symbol" panose="05050102010706020507" pitchFamily="18" charset="2"/>
              </a:rPr>
              <a:t> </a:t>
            </a:r>
            <a:r>
              <a:rPr lang="en-US" altLang="zh-CN" sz="1900" dirty="0">
                <a:sym typeface="Symbol" panose="05050102010706020507" pitchFamily="18" charset="2"/>
              </a:rPr>
              <a:t>however,</a:t>
            </a:r>
            <a:r>
              <a:rPr lang="cs-CZ" altLang="zh-CN" sz="1900" dirty="0">
                <a:sym typeface="Symbol" panose="05050102010706020507" pitchFamily="18" charset="2"/>
              </a:rPr>
              <a:t> </a:t>
            </a:r>
            <a:r>
              <a:rPr lang="en-US" altLang="zh-CN" sz="1900" i="1" dirty="0">
                <a:sym typeface="Symbol" panose="05050102010706020507" pitchFamily="18" charset="2"/>
              </a:rPr>
              <a:t>Rising</a:t>
            </a:r>
            <a:r>
              <a:rPr lang="cs-CZ" altLang="zh-CN" sz="1900" i="1" dirty="0">
                <a:sym typeface="Symbol" panose="05050102010706020507" pitchFamily="18" charset="2"/>
              </a:rPr>
              <a:t> </a:t>
            </a:r>
            <a:r>
              <a:rPr lang="en-US" altLang="zh-CN" sz="1900" dirty="0">
                <a:sym typeface="Symbol" panose="05050102010706020507" pitchFamily="18" charset="2"/>
              </a:rPr>
              <a:t>is a property of</a:t>
            </a:r>
            <a:r>
              <a:rPr lang="cs-CZ" altLang="zh-CN" sz="1900" dirty="0">
                <a:sym typeface="Symbol" panose="05050102010706020507" pitchFamily="18" charset="2"/>
              </a:rPr>
              <a:t> </a:t>
            </a:r>
            <a:r>
              <a:rPr lang="en-US" altLang="zh-CN" sz="1900" b="1" i="1" dirty="0">
                <a:sym typeface="Symbol" panose="05050102010706020507" pitchFamily="18" charset="2"/>
              </a:rPr>
              <a:t>the whole magnitude</a:t>
            </a:r>
            <a:r>
              <a:rPr lang="cs-CZ" altLang="zh-CN" sz="1900" b="1" i="1" dirty="0">
                <a:sym typeface="Symbol" panose="05050102010706020507" pitchFamily="18" charset="2"/>
              </a:rPr>
              <a:t>. </a:t>
            </a:r>
            <a:r>
              <a:rPr lang="en-US" altLang="zh-CN" sz="1900" dirty="0">
                <a:sym typeface="Symbol" panose="05050102010706020507" pitchFamily="18" charset="2"/>
              </a:rPr>
              <a:t>We could </a:t>
            </a:r>
            <a:r>
              <a:rPr lang="en-US" altLang="zh-CN" sz="1900" dirty="0" err="1">
                <a:sym typeface="Symbol" panose="05050102010706020507" pitchFamily="18" charset="2"/>
              </a:rPr>
              <a:t>sbstitude</a:t>
            </a:r>
            <a:r>
              <a:rPr lang="en-US" altLang="zh-CN" sz="1900" dirty="0">
                <a:sym typeface="Symbol" panose="05050102010706020507" pitchFamily="18" charset="2"/>
              </a:rPr>
              <a:t> only if the second premise specified the identity of magnitudes, which is not so. </a:t>
            </a:r>
            <a:r>
              <a:rPr lang="cs-CZ" altLang="zh-CN" sz="1900" dirty="0">
                <a:sym typeface="Symbol" panose="05050102010706020507" pitchFamily="18" charset="2"/>
              </a:rPr>
              <a:t> </a:t>
            </a:r>
          </a:p>
          <a:p>
            <a:pPr marL="571500" indent="-571500" eaLnBrk="1" hangingPunct="1">
              <a:lnSpc>
                <a:spcPct val="90000"/>
              </a:lnSpc>
              <a:spcBef>
                <a:spcPct val="30000"/>
              </a:spcBef>
            </a:pPr>
            <a:r>
              <a:rPr lang="en-US" altLang="zh-CN" sz="1900" dirty="0">
                <a:sym typeface="Symbol" panose="05050102010706020507" pitchFamily="18" charset="2"/>
              </a:rPr>
              <a:t>The Closures</a:t>
            </a:r>
            <a:r>
              <a:rPr lang="cs-CZ" altLang="zh-CN" sz="1900" dirty="0">
                <a:sym typeface="Symbol" panose="05050102010706020507" pitchFamily="18" charset="2"/>
              </a:rPr>
              <a:t> </a:t>
            </a:r>
            <a:r>
              <a:rPr lang="cs-CZ" altLang="cs-CZ" sz="1900" dirty="0">
                <a:sym typeface="Symbol" panose="05050102010706020507" pitchFamily="18" charset="2"/>
              </a:rPr>
              <a:t></a:t>
            </a:r>
            <a:r>
              <a:rPr lang="cs-CZ" altLang="cs-CZ" sz="1900" i="1" dirty="0" err="1"/>
              <a:t>w</a:t>
            </a:r>
            <a:r>
              <a:rPr lang="cs-CZ" altLang="cs-CZ" sz="1900" dirty="0" err="1">
                <a:sym typeface="Symbol" panose="05050102010706020507" pitchFamily="18" charset="2"/>
              </a:rPr>
              <a:t></a:t>
            </a:r>
            <a:r>
              <a:rPr lang="cs-CZ" altLang="cs-CZ" sz="1900" i="1" dirty="0" err="1"/>
              <a:t>t</a:t>
            </a:r>
            <a:r>
              <a:rPr lang="cs-CZ" altLang="cs-CZ" sz="1900" dirty="0"/>
              <a:t> [</a:t>
            </a:r>
            <a:r>
              <a:rPr lang="cs-CZ" altLang="cs-CZ" sz="1900" baseline="30000" dirty="0"/>
              <a:t>0</a:t>
            </a:r>
            <a:r>
              <a:rPr lang="cs-CZ" altLang="cs-CZ" sz="1900" i="1" dirty="0"/>
              <a:t>Te</a:t>
            </a:r>
            <a:r>
              <a:rPr lang="en-US" altLang="cs-CZ" sz="1900" i="1" dirty="0" err="1"/>
              <a:t>mperature_in</a:t>
            </a:r>
            <a:r>
              <a:rPr lang="cs-CZ" altLang="cs-CZ" sz="1900" i="1" baseline="-25000" dirty="0" err="1"/>
              <a:t>wt</a:t>
            </a:r>
            <a:r>
              <a:rPr lang="cs-CZ" altLang="cs-CZ" sz="1900" i="1" dirty="0"/>
              <a:t> </a:t>
            </a:r>
            <a:r>
              <a:rPr lang="cs-CZ" altLang="cs-CZ" sz="1900" baseline="30000" dirty="0"/>
              <a:t>0</a:t>
            </a:r>
            <a:r>
              <a:rPr lang="cs-CZ" altLang="cs-CZ" sz="1900" i="1" dirty="0"/>
              <a:t>Amsterdam</a:t>
            </a:r>
            <a:r>
              <a:rPr lang="cs-CZ" altLang="cs-CZ" sz="1900" dirty="0"/>
              <a:t>] a</a:t>
            </a:r>
            <a:r>
              <a:rPr lang="en-US" altLang="cs-CZ" sz="1900" dirty="0" err="1"/>
              <a:t>nd</a:t>
            </a:r>
            <a:r>
              <a:rPr lang="cs-CZ" altLang="cs-CZ" sz="1900" dirty="0"/>
              <a:t> </a:t>
            </a:r>
            <a:r>
              <a:rPr lang="cs-CZ" altLang="cs-CZ" sz="1900" dirty="0">
                <a:sym typeface="Symbol" panose="05050102010706020507" pitchFamily="18" charset="2"/>
              </a:rPr>
              <a:t></a:t>
            </a:r>
            <a:r>
              <a:rPr lang="cs-CZ" altLang="cs-CZ" sz="1900" i="1" dirty="0" err="1"/>
              <a:t>w</a:t>
            </a:r>
            <a:r>
              <a:rPr lang="cs-CZ" altLang="cs-CZ" sz="1900" dirty="0" err="1">
                <a:sym typeface="Symbol" panose="05050102010706020507" pitchFamily="18" charset="2"/>
              </a:rPr>
              <a:t></a:t>
            </a:r>
            <a:r>
              <a:rPr lang="cs-CZ" altLang="cs-CZ" sz="1900" i="1" dirty="0" err="1"/>
              <a:t>t</a:t>
            </a:r>
            <a:r>
              <a:rPr lang="cs-CZ" altLang="cs-CZ" sz="1900" dirty="0"/>
              <a:t> [</a:t>
            </a:r>
            <a:r>
              <a:rPr lang="cs-CZ" altLang="cs-CZ" sz="1900" baseline="30000" dirty="0"/>
              <a:t>0</a:t>
            </a:r>
            <a:r>
              <a:rPr lang="cs-CZ" altLang="cs-CZ" sz="1900" i="1" dirty="0"/>
              <a:t>Te</a:t>
            </a:r>
            <a:r>
              <a:rPr lang="en-US" altLang="cs-CZ" sz="1900" i="1" dirty="0" err="1"/>
              <a:t>mperature_in</a:t>
            </a:r>
            <a:r>
              <a:rPr lang="cs-CZ" altLang="cs-CZ" sz="1900" i="1" baseline="-25000" dirty="0" err="1"/>
              <a:t>wt</a:t>
            </a:r>
            <a:r>
              <a:rPr lang="cs-CZ" altLang="cs-CZ" sz="1900" i="1" dirty="0"/>
              <a:t> </a:t>
            </a:r>
            <a:r>
              <a:rPr lang="cs-CZ" altLang="cs-CZ" sz="1900" baseline="30000" dirty="0"/>
              <a:t>0</a:t>
            </a:r>
            <a:r>
              <a:rPr lang="cs-CZ" altLang="cs-CZ" sz="1900" i="1" dirty="0"/>
              <a:t>Pra</a:t>
            </a:r>
            <a:r>
              <a:rPr lang="en-US" altLang="cs-CZ" sz="1900" i="1" dirty="0" err="1"/>
              <a:t>gue</a:t>
            </a:r>
            <a:r>
              <a:rPr lang="cs-CZ" altLang="cs-CZ" sz="1900" dirty="0"/>
              <a:t>]</a:t>
            </a:r>
            <a:r>
              <a:rPr lang="cs-CZ" altLang="zh-CN" sz="1900" dirty="0">
                <a:sym typeface="Symbol" panose="05050102010706020507" pitchFamily="18" charset="2"/>
              </a:rPr>
              <a:t> </a:t>
            </a:r>
            <a:r>
              <a:rPr lang="en-US" altLang="zh-CN" sz="1900" dirty="0">
                <a:sym typeface="Symbol" panose="05050102010706020507" pitchFamily="18" charset="2"/>
              </a:rPr>
              <a:t>occur in the first premise and in the conclusion with</a:t>
            </a:r>
            <a:r>
              <a:rPr lang="cs-CZ" altLang="zh-CN" sz="1900" dirty="0">
                <a:sym typeface="Symbol" panose="05050102010706020507" pitchFamily="18" charset="2"/>
              </a:rPr>
              <a:t> </a:t>
            </a:r>
            <a:r>
              <a:rPr lang="cs-CZ" altLang="zh-CN" sz="1900" b="1" i="1" dirty="0">
                <a:sym typeface="Symbol" panose="05050102010706020507" pitchFamily="18" charset="2"/>
              </a:rPr>
              <a:t>de </a:t>
            </a:r>
            <a:r>
              <a:rPr lang="cs-CZ" altLang="zh-CN" sz="1900" b="1" i="1" dirty="0" err="1">
                <a:sym typeface="Symbol" panose="05050102010706020507" pitchFamily="18" charset="2"/>
              </a:rPr>
              <a:t>dicto</a:t>
            </a:r>
            <a:r>
              <a:rPr lang="en-US" altLang="zh-CN" sz="1900" dirty="0">
                <a:sym typeface="Symbol" panose="05050102010706020507" pitchFamily="18" charset="2"/>
              </a:rPr>
              <a:t> supposition,</a:t>
            </a:r>
            <a:r>
              <a:rPr lang="cs-CZ" altLang="zh-CN" sz="1900" dirty="0">
                <a:sym typeface="Symbol" panose="05050102010706020507" pitchFamily="18" charset="2"/>
              </a:rPr>
              <a:t> </a:t>
            </a:r>
            <a:r>
              <a:rPr lang="en-US" altLang="zh-CN" sz="1900" dirty="0">
                <a:sym typeface="Symbol" panose="05050102010706020507" pitchFamily="18" charset="2"/>
              </a:rPr>
              <a:t>while in the second premise with</a:t>
            </a:r>
            <a:r>
              <a:rPr lang="cs-CZ" altLang="zh-CN" sz="1900" dirty="0">
                <a:sym typeface="Symbol" panose="05050102010706020507" pitchFamily="18" charset="2"/>
              </a:rPr>
              <a:t> </a:t>
            </a:r>
            <a:r>
              <a:rPr lang="cs-CZ" altLang="zh-CN" sz="1900" b="1" i="1" dirty="0">
                <a:sym typeface="Symbol" panose="05050102010706020507" pitchFamily="18" charset="2"/>
              </a:rPr>
              <a:t>de re</a:t>
            </a:r>
            <a:r>
              <a:rPr lang="en-US" altLang="zh-CN" sz="1900" i="1" dirty="0">
                <a:sym typeface="Symbol" panose="05050102010706020507" pitchFamily="18" charset="2"/>
              </a:rPr>
              <a:t> supposition. </a:t>
            </a:r>
            <a:endParaRPr lang="en-US" altLang="cs-CZ" sz="1900" dirty="0">
              <a:sym typeface="Symbol" panose="05050102010706020507" pitchFamily="18" charset="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7813"/>
            <a:ext cx="8229600" cy="703262"/>
          </a:xfrm>
        </p:spPr>
        <p:txBody>
          <a:bodyPr/>
          <a:lstStyle/>
          <a:p>
            <a:pPr eaLnBrk="1" hangingPunct="1"/>
            <a:r>
              <a:rPr lang="cs-CZ" altLang="cs-CZ" sz="3800" i="1"/>
              <a:t>How hyper is hyper?</a:t>
            </a:r>
          </a:p>
        </p:txBody>
      </p:sp>
      <p:sp>
        <p:nvSpPr>
          <p:cNvPr id="88067" name="Rectangle 3"/>
          <p:cNvSpPr>
            <a:spLocks noGrp="1" noChangeArrowheads="1"/>
          </p:cNvSpPr>
          <p:nvPr>
            <p:ph type="body" idx="1"/>
          </p:nvPr>
        </p:nvSpPr>
        <p:spPr>
          <a:xfrm>
            <a:off x="457200" y="1125538"/>
            <a:ext cx="8229600" cy="5005387"/>
          </a:xfrm>
        </p:spPr>
        <p:txBody>
          <a:bodyPr/>
          <a:lstStyle/>
          <a:p>
            <a:pPr eaLnBrk="1" hangingPunct="1">
              <a:lnSpc>
                <a:spcPct val="80000"/>
              </a:lnSpc>
              <a:buFont typeface="Wingdings" panose="05000000000000000000" pitchFamily="2" charset="2"/>
              <a:buNone/>
              <a:defRPr/>
            </a:pPr>
            <a:r>
              <a:rPr lang="en-GB" altLang="cs-CZ" sz="1900"/>
              <a:t>Carnap’s </a:t>
            </a:r>
            <a:r>
              <a:rPr lang="en-GB" altLang="cs-CZ" sz="1900" i="1">
                <a:solidFill>
                  <a:schemeClr val="tx2"/>
                </a:solidFill>
              </a:rPr>
              <a:t>intensional isomorphism</a:t>
            </a:r>
          </a:p>
          <a:p>
            <a:pPr eaLnBrk="1" hangingPunct="1">
              <a:lnSpc>
                <a:spcPct val="80000"/>
              </a:lnSpc>
              <a:buFont typeface="Wingdings" panose="05000000000000000000" pitchFamily="2" charset="2"/>
              <a:buNone/>
              <a:defRPr/>
            </a:pPr>
            <a:r>
              <a:rPr lang="en-GB" altLang="cs-CZ" sz="1900"/>
              <a:t>Church’s </a:t>
            </a:r>
            <a:r>
              <a:rPr lang="en-GB" altLang="cs-CZ" sz="1900" i="1">
                <a:solidFill>
                  <a:schemeClr val="tx2"/>
                </a:solidFill>
              </a:rPr>
              <a:t>synonymous isomorphism</a:t>
            </a:r>
          </a:p>
          <a:p>
            <a:pPr lvl="1" eaLnBrk="1" hangingPunct="1">
              <a:lnSpc>
                <a:spcPct val="80000"/>
              </a:lnSpc>
              <a:buFont typeface="Wingdings" panose="05000000000000000000" pitchFamily="2" charset="2"/>
              <a:buNone/>
              <a:defRPr/>
            </a:pPr>
            <a:r>
              <a:rPr lang="en-GB" altLang="cs-CZ" sz="1700"/>
              <a:t>Any two terms or expressions whose respective meanings are procedurally isomorphic are deemed semantically indistinguishable, hence synonymous. Thus procedurally isomorphic constructions can be mutually substituted in any context, including hyperintensional ones. </a:t>
            </a:r>
          </a:p>
          <a:p>
            <a:pPr eaLnBrk="1" hangingPunct="1">
              <a:lnSpc>
                <a:spcPct val="80000"/>
              </a:lnSpc>
              <a:buFont typeface="Wingdings" panose="05000000000000000000" pitchFamily="2" charset="2"/>
              <a:buNone/>
              <a:defRPr/>
            </a:pPr>
            <a:r>
              <a:rPr lang="en-US" altLang="cs-CZ" sz="1900"/>
              <a:t>Church’s Alternatives;</a:t>
            </a:r>
          </a:p>
          <a:p>
            <a:pPr lvl="1" eaLnBrk="1" hangingPunct="1">
              <a:lnSpc>
                <a:spcPct val="80000"/>
              </a:lnSpc>
              <a:defRPr/>
            </a:pPr>
            <a:r>
              <a:rPr lang="en-GB" altLang="cs-CZ" sz="1700"/>
              <a:t>(A2) logical equivalence </a:t>
            </a:r>
          </a:p>
          <a:p>
            <a:pPr lvl="1" eaLnBrk="1" hangingPunct="1">
              <a:lnSpc>
                <a:spcPct val="80000"/>
              </a:lnSpc>
              <a:defRPr/>
            </a:pPr>
            <a:r>
              <a:rPr lang="en-GB" altLang="cs-CZ" sz="1700"/>
              <a:t>(A1) includes </a:t>
            </a:r>
            <a:r>
              <a:rPr lang="en-GB" altLang="cs-CZ" sz="1700">
                <a:sym typeface="Symbol" panose="05050102010706020507" pitchFamily="18" charset="2"/>
              </a:rPr>
              <a:t></a:t>
            </a:r>
            <a:r>
              <a:rPr lang="en-GB" altLang="cs-CZ" sz="1700"/>
              <a:t>- and </a:t>
            </a:r>
            <a:r>
              <a:rPr lang="en-GB" altLang="cs-CZ" sz="1700">
                <a:sym typeface="Symbol" panose="05050102010706020507" pitchFamily="18" charset="2"/>
              </a:rPr>
              <a:t></a:t>
            </a:r>
            <a:r>
              <a:rPr lang="en-GB" altLang="cs-CZ" sz="1700"/>
              <a:t>-conversion; (A1’) + </a:t>
            </a:r>
            <a:r>
              <a:rPr lang="en-GB" altLang="cs-CZ" sz="1700">
                <a:sym typeface="Symbol" panose="05050102010706020507" pitchFamily="18" charset="2"/>
              </a:rPr>
              <a:t>-conversion</a:t>
            </a:r>
            <a:r>
              <a:rPr lang="en-GB" altLang="cs-CZ" sz="1700"/>
              <a:t> </a:t>
            </a:r>
          </a:p>
          <a:p>
            <a:pPr lvl="1" eaLnBrk="1" hangingPunct="1">
              <a:lnSpc>
                <a:spcPct val="80000"/>
              </a:lnSpc>
              <a:defRPr/>
            </a:pPr>
            <a:r>
              <a:rPr lang="en-GB" altLang="cs-CZ" sz="1700"/>
              <a:t>(A0) includes </a:t>
            </a:r>
            <a:r>
              <a:rPr lang="en-GB" altLang="cs-CZ" sz="1700">
                <a:sym typeface="Symbol" panose="05050102010706020507" pitchFamily="18" charset="2"/>
              </a:rPr>
              <a:t></a:t>
            </a:r>
            <a:r>
              <a:rPr lang="en-GB" altLang="cs-CZ" sz="1700"/>
              <a:t>-conversion and meaning postulates for atomic constants such as ‘bachelor’, ‘fortnight’, ‘prime’.</a:t>
            </a:r>
            <a:r>
              <a:rPr lang="cs-CZ" altLang="cs-CZ" sz="1700"/>
              <a:t> </a:t>
            </a:r>
            <a:endParaRPr lang="en-US" altLang="cs-CZ" sz="1700"/>
          </a:p>
          <a:p>
            <a:pPr eaLnBrk="1" hangingPunct="1">
              <a:lnSpc>
                <a:spcPct val="80000"/>
              </a:lnSpc>
              <a:buFont typeface="Wingdings" panose="05000000000000000000" pitchFamily="2" charset="2"/>
              <a:buNone/>
              <a:defRPr/>
            </a:pPr>
            <a:r>
              <a:rPr lang="en-US" altLang="cs-CZ" sz="1700" i="1">
                <a:solidFill>
                  <a:schemeClr val="tx2"/>
                </a:solidFill>
                <a:effectLst>
                  <a:outerShdw blurRad="38100" dist="38100" dir="2700000" algn="tl">
                    <a:srgbClr val="C0C0C0"/>
                  </a:outerShdw>
                </a:effectLst>
              </a:rPr>
              <a:t>Procedural isomorphism</a:t>
            </a:r>
            <a:r>
              <a:rPr lang="en-US" altLang="cs-CZ" sz="1800">
                <a:solidFill>
                  <a:schemeClr val="tx2"/>
                </a:solidFill>
                <a:effectLst>
                  <a:outerShdw blurRad="38100" dist="38100" dir="2700000" algn="tl">
                    <a:srgbClr val="C0C0C0"/>
                  </a:outerShdw>
                </a:effectLst>
              </a:rPr>
              <a:t>;</a:t>
            </a:r>
          </a:p>
          <a:p>
            <a:pPr lvl="1" eaLnBrk="1" hangingPunct="1">
              <a:lnSpc>
                <a:spcPct val="80000"/>
              </a:lnSpc>
              <a:defRPr/>
            </a:pPr>
            <a:r>
              <a:rPr lang="cs-CZ" altLang="cs-CZ" sz="1700"/>
              <a:t>(</a:t>
            </a:r>
            <a:r>
              <a:rPr lang="en-GB" altLang="cs-CZ" sz="1700"/>
              <a:t>A½)</a:t>
            </a:r>
            <a:r>
              <a:rPr lang="en-US" altLang="cs-CZ" sz="1600"/>
              <a:t> Quid-relation (Materna); </a:t>
            </a:r>
            <a:r>
              <a:rPr lang="en-GB" altLang="cs-CZ" sz="1700">
                <a:sym typeface="Symbol" panose="05050102010706020507" pitchFamily="18" charset="2"/>
              </a:rPr>
              <a:t></a:t>
            </a:r>
            <a:r>
              <a:rPr lang="en-GB" altLang="cs-CZ" sz="1700"/>
              <a:t>- and </a:t>
            </a:r>
            <a:r>
              <a:rPr lang="en-GB" altLang="cs-CZ" sz="1700">
                <a:sym typeface="Symbol" panose="05050102010706020507" pitchFamily="18" charset="2"/>
              </a:rPr>
              <a:t></a:t>
            </a:r>
            <a:r>
              <a:rPr lang="en-GB" altLang="cs-CZ" sz="1700"/>
              <a:t>-conversion </a:t>
            </a:r>
            <a:br>
              <a:rPr lang="en-GB" altLang="cs-CZ" sz="1700"/>
            </a:br>
            <a:r>
              <a:rPr lang="en-GB" altLang="cs-CZ" sz="1700"/>
              <a:t> 				(Du</a:t>
            </a:r>
            <a:r>
              <a:rPr lang="cs-CZ" altLang="cs-CZ" sz="1700"/>
              <a:t>ží, Jespersen</a:t>
            </a:r>
            <a:r>
              <a:rPr lang="en-US" altLang="cs-CZ" sz="1700"/>
              <a:t>, Materna</a:t>
            </a:r>
            <a:r>
              <a:rPr lang="cs-CZ" altLang="cs-CZ" sz="1700"/>
              <a:t> 201</a:t>
            </a:r>
            <a:r>
              <a:rPr lang="en-US" altLang="cs-CZ" sz="1700"/>
              <a:t>0</a:t>
            </a:r>
            <a:r>
              <a:rPr lang="cs-CZ" altLang="cs-CZ" sz="1700"/>
              <a:t>)</a:t>
            </a:r>
            <a:endParaRPr lang="en-GB" altLang="cs-CZ" sz="1700"/>
          </a:p>
          <a:p>
            <a:pPr lvl="1" eaLnBrk="1" hangingPunct="1">
              <a:lnSpc>
                <a:spcPct val="80000"/>
              </a:lnSpc>
              <a:defRPr/>
            </a:pPr>
            <a:r>
              <a:rPr lang="cs-CZ" altLang="cs-CZ" sz="1800"/>
              <a:t>(</a:t>
            </a:r>
            <a:r>
              <a:rPr lang="en-GB" altLang="cs-CZ" sz="1800"/>
              <a:t>A¾); </a:t>
            </a:r>
            <a:r>
              <a:rPr lang="en-GB" altLang="cs-CZ" sz="1700">
                <a:sym typeface="Symbol" panose="05050102010706020507" pitchFamily="18" charset="2"/>
              </a:rPr>
              <a:t></a:t>
            </a:r>
            <a:r>
              <a:rPr lang="en-GB" altLang="cs-CZ" sz="1700"/>
              <a:t>-, </a:t>
            </a:r>
            <a:r>
              <a:rPr lang="en-GB" altLang="cs-CZ" sz="1700">
                <a:sym typeface="Symbol" panose="05050102010706020507" pitchFamily="18" charset="2"/>
              </a:rPr>
              <a:t></a:t>
            </a:r>
            <a:r>
              <a:rPr lang="en-GB" altLang="cs-CZ" sz="1700"/>
              <a:t>-conversion</a:t>
            </a:r>
            <a:r>
              <a:rPr lang="en-GB" altLang="cs-CZ" sz="1800"/>
              <a:t> </a:t>
            </a:r>
            <a:r>
              <a:rPr lang="en-GB" altLang="cs-CZ" sz="1700"/>
              <a:t>and </a:t>
            </a:r>
            <a:r>
              <a:rPr lang="en-GB" altLang="cs-CZ" sz="1700" i="1">
                <a:effectLst>
                  <a:outerShdw blurRad="38100" dist="38100" dir="2700000" algn="tl">
                    <a:srgbClr val="C0C0C0"/>
                  </a:outerShdw>
                </a:effectLst>
              </a:rPr>
              <a:t>restricted</a:t>
            </a:r>
            <a:r>
              <a:rPr lang="en-GB" altLang="cs-CZ" sz="1700"/>
              <a:t> </a:t>
            </a:r>
            <a:r>
              <a:rPr lang="en-GB" altLang="cs-CZ" sz="1700">
                <a:sym typeface="Symbol" panose="05050102010706020507" pitchFamily="18" charset="2"/>
              </a:rPr>
              <a:t></a:t>
            </a:r>
            <a:r>
              <a:rPr lang="en-GB" altLang="cs-CZ" sz="1700"/>
              <a:t>-conversion (Du</a:t>
            </a:r>
            <a:r>
              <a:rPr lang="cs-CZ" altLang="cs-CZ" sz="1700"/>
              <a:t>ží, Jespersen 2013)</a:t>
            </a:r>
            <a:endParaRPr lang="en-GB" altLang="cs-CZ" sz="1700"/>
          </a:p>
          <a:p>
            <a:pPr lvl="1" eaLnBrk="1" hangingPunct="1">
              <a:lnSpc>
                <a:spcPct val="80000"/>
              </a:lnSpc>
              <a:defRPr/>
            </a:pPr>
            <a:r>
              <a:rPr lang="en-US" altLang="cs-CZ" sz="1700"/>
              <a:t>(A1’’); modification of Church’s (A1), </a:t>
            </a:r>
            <a:r>
              <a:rPr lang="en-GB" altLang="cs-CZ" sz="1700">
                <a:sym typeface="Symbol" panose="05050102010706020507" pitchFamily="18" charset="2"/>
              </a:rPr>
              <a:t></a:t>
            </a:r>
            <a:r>
              <a:rPr lang="en-GB" altLang="cs-CZ" sz="1700"/>
              <a:t>-conversion</a:t>
            </a:r>
            <a:r>
              <a:rPr lang="en-US" altLang="cs-CZ" sz="1700"/>
              <a:t> ‘</a:t>
            </a:r>
            <a:r>
              <a:rPr lang="en-US" altLang="cs-CZ" sz="1700" i="1">
                <a:effectLst>
                  <a:outerShdw blurRad="38100" dist="38100" dir="2700000" algn="tl">
                    <a:srgbClr val="C0C0C0"/>
                  </a:outerShdw>
                </a:effectLst>
              </a:rPr>
              <a:t>by value</a:t>
            </a:r>
            <a:r>
              <a:rPr lang="en-US" altLang="cs-CZ" sz="1700"/>
              <a:t>’ (</a:t>
            </a:r>
            <a:r>
              <a:rPr lang="en-GB" altLang="cs-CZ" sz="1700"/>
              <a:t>Du</a:t>
            </a:r>
            <a:r>
              <a:rPr lang="cs-CZ" altLang="cs-CZ" sz="1700"/>
              <a:t>ží, Jespersen 201</a:t>
            </a:r>
            <a:r>
              <a:rPr lang="en-US" altLang="cs-CZ" sz="1700"/>
              <a:t>4)</a:t>
            </a:r>
          </a:p>
          <a:p>
            <a:pPr lvl="1" eaLnBrk="1" hangingPunct="1">
              <a:lnSpc>
                <a:spcPct val="80000"/>
              </a:lnSpc>
              <a:defRPr/>
            </a:pPr>
            <a:r>
              <a:rPr lang="en-US" altLang="cs-CZ" sz="1700"/>
              <a:t>(A0’) ???</a:t>
            </a:r>
            <a:endParaRPr lang="cs-CZ" altLang="cs-CZ" sz="17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7813"/>
            <a:ext cx="8229600" cy="847725"/>
          </a:xfrm>
        </p:spPr>
        <p:txBody>
          <a:bodyPr/>
          <a:lstStyle/>
          <a:p>
            <a:pPr eaLnBrk="1" hangingPunct="1"/>
            <a:r>
              <a:rPr lang="cs-CZ" altLang="cs-CZ" i="1"/>
              <a:t>Procedural isomorfismus</a:t>
            </a:r>
          </a:p>
        </p:txBody>
      </p:sp>
      <p:sp>
        <p:nvSpPr>
          <p:cNvPr id="89091" name="Rectangle 3"/>
          <p:cNvSpPr>
            <a:spLocks noGrp="1" noChangeArrowheads="1"/>
          </p:cNvSpPr>
          <p:nvPr>
            <p:ph type="body" idx="1"/>
          </p:nvPr>
        </p:nvSpPr>
        <p:spPr>
          <a:xfrm>
            <a:off x="457200" y="1557338"/>
            <a:ext cx="8229600" cy="4573587"/>
          </a:xfrm>
        </p:spPr>
        <p:txBody>
          <a:bodyPr/>
          <a:lstStyle/>
          <a:p>
            <a:pPr eaLnBrk="1" hangingPunct="1"/>
            <a:r>
              <a:rPr lang="en-US" altLang="cs-CZ" dirty="0"/>
              <a:t>Strict criterion:</a:t>
            </a:r>
          </a:p>
          <a:p>
            <a:pPr eaLnBrk="1" hangingPunct="1"/>
            <a:r>
              <a:rPr lang="en-US" altLang="cs-CZ" dirty="0"/>
              <a:t>We exclude </a:t>
            </a:r>
            <a:r>
              <a:rPr lang="cs-CZ" altLang="cs-CZ" dirty="0">
                <a:sym typeface="Symbol" panose="05050102010706020507" pitchFamily="18" charset="2"/>
              </a:rPr>
              <a:t>-</a:t>
            </a:r>
            <a:r>
              <a:rPr lang="en-US" altLang="cs-CZ" dirty="0">
                <a:sym typeface="Symbol" panose="05050102010706020507" pitchFamily="18" charset="2"/>
              </a:rPr>
              <a:t>conversion</a:t>
            </a:r>
            <a:r>
              <a:rPr lang="cs-CZ" altLang="cs-CZ" dirty="0">
                <a:sym typeface="Symbol" panose="05050102010706020507" pitchFamily="18" charset="2"/>
              </a:rPr>
              <a:t> a</a:t>
            </a:r>
            <a:r>
              <a:rPr lang="en-US" altLang="cs-CZ" dirty="0" err="1">
                <a:sym typeface="Symbol" panose="05050102010706020507" pitchFamily="18" charset="2"/>
              </a:rPr>
              <a:t>nd</a:t>
            </a:r>
            <a:r>
              <a:rPr lang="en-US" altLang="cs-CZ" dirty="0">
                <a:sym typeface="Symbol" panose="05050102010706020507" pitchFamily="18" charset="2"/>
              </a:rPr>
              <a:t> unrestricted</a:t>
            </a:r>
            <a:br>
              <a:rPr lang="en-US" altLang="cs-CZ" dirty="0">
                <a:sym typeface="Symbol" panose="05050102010706020507" pitchFamily="18" charset="2"/>
              </a:rPr>
            </a:br>
            <a:r>
              <a:rPr lang="cs-CZ" altLang="cs-CZ" dirty="0">
                <a:sym typeface="Symbol" panose="05050102010706020507" pitchFamily="18" charset="2"/>
              </a:rPr>
              <a:t>-</a:t>
            </a:r>
            <a:r>
              <a:rPr lang="en-US" altLang="cs-CZ" dirty="0">
                <a:sym typeface="Symbol" panose="05050102010706020507" pitchFamily="18" charset="2"/>
              </a:rPr>
              <a:t>conversion ‘by name’</a:t>
            </a:r>
            <a:endParaRPr lang="cs-CZ" altLang="cs-CZ" dirty="0">
              <a:sym typeface="Symbol" panose="05050102010706020507" pitchFamily="18" charset="2"/>
            </a:endParaRPr>
          </a:p>
          <a:p>
            <a:pPr lvl="1" eaLnBrk="1" hangingPunct="1">
              <a:spcBef>
                <a:spcPct val="60000"/>
              </a:spcBef>
            </a:pPr>
            <a:r>
              <a:rPr lang="en-US" altLang="cs-CZ" b="1" dirty="0">
                <a:solidFill>
                  <a:srgbClr val="990000"/>
                </a:solidFill>
              </a:rPr>
              <a:t>In the logic of </a:t>
            </a:r>
            <a:r>
              <a:rPr lang="en-US" altLang="cs-CZ" b="1" i="1" dirty="0">
                <a:solidFill>
                  <a:srgbClr val="990000"/>
                </a:solidFill>
              </a:rPr>
              <a:t>partial functions </a:t>
            </a:r>
            <a:r>
              <a:rPr lang="en-US" altLang="cs-CZ" b="1" dirty="0">
                <a:solidFill>
                  <a:srgbClr val="990000"/>
                </a:solidFill>
              </a:rPr>
              <a:t>such as TIL these conversions are not equivalent transformations</a:t>
            </a:r>
            <a:endParaRPr lang="cs-CZ" altLang="cs-CZ" b="1" dirty="0">
              <a:solidFill>
                <a:srgbClr val="990000"/>
              </a:solidFill>
            </a:endParaRPr>
          </a:p>
          <a:p>
            <a:pPr lvl="1" eaLnBrk="1" hangingPunct="1"/>
            <a:r>
              <a:rPr lang="en-US" altLang="cs-CZ" b="1" dirty="0">
                <a:solidFill>
                  <a:srgbClr val="990000"/>
                </a:solidFill>
              </a:rPr>
              <a:t>Different constituents</a:t>
            </a:r>
            <a:endParaRPr lang="cs-CZ" altLang="cs-CZ" b="1" dirty="0">
              <a:solidFill>
                <a:srgbClr val="990000"/>
              </a:solidFill>
            </a:endParaRPr>
          </a:p>
          <a:p>
            <a:pPr lvl="1" eaLnBrk="1" hangingPunct="1"/>
            <a:r>
              <a:rPr lang="en-US" altLang="cs-CZ" b="1" dirty="0">
                <a:solidFill>
                  <a:srgbClr val="990000"/>
                </a:solidFill>
              </a:rPr>
              <a:t>Loss of analytic information</a:t>
            </a:r>
            <a:endParaRPr lang="cs-CZ" altLang="cs-CZ" b="1" dirty="0">
              <a:solidFill>
                <a:srgbClr val="990000"/>
              </a:solidFill>
            </a:endParaRPr>
          </a:p>
          <a:p>
            <a:pPr eaLnBrk="1" hangingPunct="1"/>
            <a:endParaRPr lang="cs-CZ" altLang="cs-CZ" b="1"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9091">
                                            <p:txEl>
                                              <p:pRg st="2" end="2"/>
                                            </p:txEl>
                                          </p:spTgt>
                                        </p:tgtEl>
                                        <p:attrNameLst>
                                          <p:attrName>style.visibility</p:attrName>
                                        </p:attrNameLst>
                                      </p:cBhvr>
                                      <p:to>
                                        <p:strVal val="visible"/>
                                      </p:to>
                                    </p:set>
                                    <p:anim calcmode="lin" valueType="num">
                                      <p:cBhvr additive="base">
                                        <p:cTn id="7" dur="500" fill="hold"/>
                                        <p:tgtEl>
                                          <p:spTgt spid="8909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9091">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9091">
                                            <p:txEl>
                                              <p:pRg st="3" end="3"/>
                                            </p:txEl>
                                          </p:spTgt>
                                        </p:tgtEl>
                                        <p:attrNameLst>
                                          <p:attrName>style.visibility</p:attrName>
                                        </p:attrNameLst>
                                      </p:cBhvr>
                                      <p:to>
                                        <p:strVal val="visible"/>
                                      </p:to>
                                    </p:set>
                                    <p:anim calcmode="lin" valueType="num">
                                      <p:cBhvr additive="base">
                                        <p:cTn id="11" dur="500" fill="hold"/>
                                        <p:tgtEl>
                                          <p:spTgt spid="89091">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9091">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9091">
                                            <p:txEl>
                                              <p:pRg st="4" end="4"/>
                                            </p:txEl>
                                          </p:spTgt>
                                        </p:tgtEl>
                                        <p:attrNameLst>
                                          <p:attrName>style.visibility</p:attrName>
                                        </p:attrNameLst>
                                      </p:cBhvr>
                                      <p:to>
                                        <p:strVal val="visible"/>
                                      </p:to>
                                    </p:set>
                                    <p:anim calcmode="lin" valueType="num">
                                      <p:cBhvr additive="base">
                                        <p:cTn id="15" dur="500" fill="hold"/>
                                        <p:tgtEl>
                                          <p:spTgt spid="89091">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909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7813"/>
            <a:ext cx="8229600" cy="847725"/>
          </a:xfrm>
        </p:spPr>
        <p:txBody>
          <a:bodyPr/>
          <a:lstStyle/>
          <a:p>
            <a:pPr eaLnBrk="1" hangingPunct="1"/>
            <a:r>
              <a:rPr lang="cs-CZ" altLang="cs-CZ" i="1"/>
              <a:t>Probl</a:t>
            </a:r>
            <a:r>
              <a:rPr lang="en-US" altLang="cs-CZ" i="1"/>
              <a:t>ems with</a:t>
            </a:r>
            <a:r>
              <a:rPr lang="cs-CZ" altLang="cs-CZ" i="1"/>
              <a:t> </a:t>
            </a:r>
            <a:r>
              <a:rPr lang="en-GB" altLang="cs-CZ">
                <a:sym typeface="Symbol" panose="05050102010706020507" pitchFamily="18" charset="2"/>
              </a:rPr>
              <a:t></a:t>
            </a:r>
            <a:r>
              <a:rPr lang="cs-CZ" altLang="cs-CZ">
                <a:sym typeface="Symbol" panose="05050102010706020507" pitchFamily="18" charset="2"/>
              </a:rPr>
              <a:t>- (/)</a:t>
            </a:r>
            <a:r>
              <a:rPr lang="en-GB" altLang="cs-CZ"/>
              <a:t>-</a:t>
            </a:r>
            <a:r>
              <a:rPr lang="en-GB" altLang="cs-CZ" i="1"/>
              <a:t>redu</a:t>
            </a:r>
            <a:r>
              <a:rPr lang="en-US" altLang="cs-CZ" i="1"/>
              <a:t>ction</a:t>
            </a:r>
            <a:endParaRPr lang="cs-CZ" altLang="cs-CZ" i="1"/>
          </a:p>
        </p:txBody>
      </p:sp>
      <p:sp>
        <p:nvSpPr>
          <p:cNvPr id="90115" name="Rectangle 3"/>
          <p:cNvSpPr>
            <a:spLocks noGrp="1" noChangeArrowheads="1"/>
          </p:cNvSpPr>
          <p:nvPr>
            <p:ph type="body" idx="1"/>
          </p:nvPr>
        </p:nvSpPr>
        <p:spPr>
          <a:xfrm>
            <a:off x="457200" y="1268413"/>
            <a:ext cx="8229600" cy="4862512"/>
          </a:xfrm>
        </p:spPr>
        <p:txBody>
          <a:bodyPr/>
          <a:lstStyle/>
          <a:p>
            <a:pPr eaLnBrk="1" hangingPunct="1">
              <a:lnSpc>
                <a:spcPct val="80000"/>
              </a:lnSpc>
              <a:defRPr/>
            </a:pPr>
            <a:r>
              <a:rPr lang="en-US" altLang="cs-CZ" sz="2100" b="1" dirty="0">
                <a:solidFill>
                  <a:srgbClr val="990000"/>
                </a:solidFill>
                <a:effectLst>
                  <a:outerShdw blurRad="38100" dist="38100" dir="2700000" algn="tl">
                    <a:srgbClr val="C0C0C0"/>
                  </a:outerShdw>
                </a:effectLst>
              </a:rPr>
              <a:t>non</a:t>
            </a:r>
            <a:r>
              <a:rPr lang="cs-CZ" altLang="cs-CZ" sz="2100" b="1" dirty="0">
                <a:solidFill>
                  <a:srgbClr val="990000"/>
                </a:solidFill>
                <a:effectLst>
                  <a:outerShdw blurRad="38100" dist="38100" dir="2700000" algn="tl">
                    <a:srgbClr val="C0C0C0"/>
                  </a:outerShdw>
                </a:effectLst>
              </a:rPr>
              <a:t>-e</a:t>
            </a:r>
            <a:r>
              <a:rPr lang="en-US" altLang="cs-CZ" sz="2100" b="1" dirty="0">
                <a:solidFill>
                  <a:srgbClr val="990000"/>
                </a:solidFill>
                <a:effectLst>
                  <a:outerShdw blurRad="38100" dist="38100" dir="2700000" algn="tl">
                    <a:srgbClr val="C0C0C0"/>
                  </a:outerShdw>
                </a:effectLst>
              </a:rPr>
              <a:t>qui</a:t>
            </a:r>
            <a:r>
              <a:rPr lang="cs-CZ" altLang="cs-CZ" sz="2100" b="1" dirty="0">
                <a:solidFill>
                  <a:srgbClr val="990000"/>
                </a:solidFill>
                <a:effectLst>
                  <a:outerShdw blurRad="38100" dist="38100" dir="2700000" algn="tl">
                    <a:srgbClr val="C0C0C0"/>
                  </a:outerShdw>
                </a:effectLst>
              </a:rPr>
              <a:t>valence</a:t>
            </a:r>
            <a:r>
              <a:rPr lang="cs-CZ" altLang="cs-CZ" sz="2100" dirty="0"/>
              <a:t> </a:t>
            </a:r>
            <a:r>
              <a:rPr lang="en-US" altLang="cs-CZ" sz="2100" dirty="0"/>
              <a:t>arises when drawing an extensional occurrence of a constituent into </a:t>
            </a:r>
            <a:r>
              <a:rPr lang="cs-CZ" altLang="cs-CZ" sz="2100" dirty="0"/>
              <a:t>(hyper/) </a:t>
            </a:r>
            <a:r>
              <a:rPr lang="cs-CZ" altLang="cs-CZ" sz="2100" dirty="0" err="1"/>
              <a:t>intension</a:t>
            </a:r>
            <a:r>
              <a:rPr lang="en-US" altLang="cs-CZ" sz="2100" dirty="0"/>
              <a:t>al</a:t>
            </a:r>
            <a:r>
              <a:rPr lang="cs-CZ" altLang="cs-CZ" sz="2100" dirty="0"/>
              <a:t> </a:t>
            </a:r>
            <a:r>
              <a:rPr lang="en-US" altLang="cs-CZ" sz="2100" dirty="0"/>
              <a:t>c</a:t>
            </a:r>
            <a:r>
              <a:rPr lang="cs-CZ" altLang="cs-CZ" sz="2100" dirty="0" err="1"/>
              <a:t>ontext</a:t>
            </a:r>
            <a:endParaRPr lang="cs-CZ" altLang="cs-CZ" sz="2100" dirty="0"/>
          </a:p>
          <a:p>
            <a:pPr eaLnBrk="1" hangingPunct="1">
              <a:lnSpc>
                <a:spcPct val="80000"/>
              </a:lnSpc>
              <a:defRPr/>
            </a:pPr>
            <a:r>
              <a:rPr lang="en-US" altLang="cs-CZ" sz="2100" i="1" dirty="0"/>
              <a:t>Example</a:t>
            </a:r>
            <a:r>
              <a:rPr lang="cs-CZ" altLang="cs-CZ" sz="2100" dirty="0"/>
              <a:t>:</a:t>
            </a:r>
            <a:r>
              <a:rPr lang="en-GB" altLang="cs-CZ" sz="2100" dirty="0"/>
              <a:t> </a:t>
            </a:r>
            <a:endParaRPr lang="cs-CZ" altLang="cs-CZ" sz="2100" dirty="0"/>
          </a:p>
          <a:p>
            <a:pPr algn="ctr" eaLnBrk="1" hangingPunct="1">
              <a:lnSpc>
                <a:spcPct val="80000"/>
              </a:lnSpc>
              <a:buFont typeface="Wingdings" panose="05000000000000000000" pitchFamily="2" charset="2"/>
              <a:buNone/>
              <a:defRPr/>
            </a:pPr>
            <a:r>
              <a:rPr lang="en-GB" altLang="cs-CZ" sz="2100" dirty="0">
                <a:solidFill>
                  <a:schemeClr val="tx2"/>
                </a:solidFill>
                <a:effectLst>
                  <a:outerShdw blurRad="38100" dist="38100" dir="2700000" algn="tl">
                    <a:srgbClr val="C0C0C0"/>
                  </a:outerShdw>
                </a:effectLst>
              </a:rPr>
              <a:t>[</a:t>
            </a:r>
            <a:r>
              <a:rPr lang="en-GB" altLang="cs-CZ" sz="2100" dirty="0">
                <a:solidFill>
                  <a:schemeClr val="tx2"/>
                </a:solidFill>
                <a:effectLst>
                  <a:outerShdw blurRad="38100" dist="38100" dir="2700000" algn="tl">
                    <a:srgbClr val="C0C0C0"/>
                  </a:outerShdw>
                </a:effectLst>
                <a:sym typeface="Symbol" panose="05050102010706020507" pitchFamily="18" charset="2"/>
              </a:rPr>
              <a:t></a:t>
            </a:r>
            <a:r>
              <a:rPr lang="en-GB" altLang="cs-CZ" sz="2100" i="1" dirty="0">
                <a:solidFill>
                  <a:schemeClr val="tx2"/>
                </a:solidFill>
                <a:effectLst>
                  <a:outerShdw blurRad="38100" dist="38100" dir="2700000" algn="tl">
                    <a:srgbClr val="C0C0C0"/>
                  </a:outerShdw>
                </a:effectLst>
              </a:rPr>
              <a:t>x</a:t>
            </a:r>
            <a:r>
              <a:rPr lang="en-GB" altLang="cs-CZ" sz="2100" dirty="0">
                <a:solidFill>
                  <a:schemeClr val="tx2"/>
                </a:solidFill>
                <a:effectLst>
                  <a:outerShdw blurRad="38100" dist="38100" dir="2700000" algn="tl">
                    <a:srgbClr val="C0C0C0"/>
                  </a:outerShdw>
                </a:effectLst>
              </a:rPr>
              <a:t> [</a:t>
            </a:r>
            <a:r>
              <a:rPr lang="en-GB" altLang="cs-CZ" sz="2100" dirty="0">
                <a:solidFill>
                  <a:schemeClr val="tx2"/>
                </a:solidFill>
                <a:effectLst>
                  <a:outerShdw blurRad="38100" dist="38100" dir="2700000" algn="tl">
                    <a:srgbClr val="C0C0C0"/>
                  </a:outerShdw>
                </a:effectLst>
                <a:sym typeface="Symbol" panose="05050102010706020507" pitchFamily="18" charset="2"/>
              </a:rPr>
              <a:t></a:t>
            </a:r>
            <a:r>
              <a:rPr lang="en-GB" altLang="cs-CZ" sz="2100" i="1" dirty="0">
                <a:solidFill>
                  <a:schemeClr val="tx2"/>
                </a:solidFill>
                <a:effectLst>
                  <a:outerShdw blurRad="38100" dist="38100" dir="2700000" algn="tl">
                    <a:srgbClr val="C0C0C0"/>
                  </a:outerShdw>
                </a:effectLst>
              </a:rPr>
              <a:t>y</a:t>
            </a:r>
            <a:r>
              <a:rPr lang="en-GB" altLang="cs-CZ" sz="2100" dirty="0">
                <a:solidFill>
                  <a:schemeClr val="tx2"/>
                </a:solidFill>
                <a:effectLst>
                  <a:outerShdw blurRad="38100" dist="38100" dir="2700000" algn="tl">
                    <a:srgbClr val="C0C0C0"/>
                  </a:outerShdw>
                </a:effectLst>
              </a:rPr>
              <a:t> [</a:t>
            </a:r>
            <a:r>
              <a:rPr lang="en-GB" altLang="cs-CZ" sz="2100" baseline="30000" dirty="0">
                <a:solidFill>
                  <a:schemeClr val="tx2"/>
                </a:solidFill>
                <a:effectLst>
                  <a:outerShdw blurRad="38100" dist="38100" dir="2700000" algn="tl">
                    <a:srgbClr val="C0C0C0"/>
                  </a:outerShdw>
                </a:effectLst>
              </a:rPr>
              <a:t>0</a:t>
            </a:r>
            <a:r>
              <a:rPr lang="en-GB" altLang="cs-CZ" sz="2100" dirty="0">
                <a:solidFill>
                  <a:schemeClr val="tx2"/>
                </a:solidFill>
                <a:effectLst>
                  <a:outerShdw blurRad="38100" dist="38100" dir="2700000" algn="tl">
                    <a:srgbClr val="C0C0C0"/>
                  </a:outerShdw>
                </a:effectLst>
              </a:rPr>
              <a:t>+ </a:t>
            </a:r>
            <a:r>
              <a:rPr lang="en-GB" altLang="cs-CZ" sz="2100" i="1" dirty="0">
                <a:solidFill>
                  <a:schemeClr val="tx2"/>
                </a:solidFill>
                <a:effectLst>
                  <a:outerShdw blurRad="38100" dist="38100" dir="2700000" algn="tl">
                    <a:srgbClr val="C0C0C0"/>
                  </a:outerShdw>
                </a:effectLst>
              </a:rPr>
              <a:t>x y</a:t>
            </a:r>
            <a:r>
              <a:rPr lang="en-GB" altLang="cs-CZ" sz="2100" dirty="0">
                <a:solidFill>
                  <a:schemeClr val="tx2"/>
                </a:solidFill>
                <a:effectLst>
                  <a:outerShdw blurRad="38100" dist="38100" dir="2700000" algn="tl">
                    <a:srgbClr val="C0C0C0"/>
                  </a:outerShdw>
                </a:effectLst>
              </a:rPr>
              <a:t>]] </a:t>
            </a:r>
            <a:r>
              <a:rPr lang="en-GB" altLang="cs-CZ" sz="2100" dirty="0">
                <a:solidFill>
                  <a:srgbClr val="993300"/>
                </a:solidFill>
                <a:effectLst>
                  <a:outerShdw blurRad="38100" dist="38100" dir="2700000" algn="tl">
                    <a:srgbClr val="C0C0C0"/>
                  </a:outerShdw>
                </a:effectLst>
              </a:rPr>
              <a:t>[</a:t>
            </a:r>
            <a:r>
              <a:rPr lang="en-GB" altLang="cs-CZ" sz="2100" baseline="30000" dirty="0">
                <a:solidFill>
                  <a:srgbClr val="993300"/>
                </a:solidFill>
                <a:effectLst>
                  <a:outerShdw blurRad="38100" dist="38100" dir="2700000" algn="tl">
                    <a:srgbClr val="C0C0C0"/>
                  </a:outerShdw>
                </a:effectLst>
              </a:rPr>
              <a:t>0</a:t>
            </a:r>
            <a:r>
              <a:rPr lang="cs-CZ" altLang="cs-CZ" sz="2100" i="1" dirty="0">
                <a:solidFill>
                  <a:srgbClr val="993300"/>
                </a:solidFill>
                <a:effectLst>
                  <a:outerShdw blurRad="38100" dist="38100" dir="2700000" algn="tl">
                    <a:srgbClr val="C0C0C0"/>
                  </a:outerShdw>
                </a:effectLst>
              </a:rPr>
              <a:t>Cotg</a:t>
            </a:r>
            <a:r>
              <a:rPr lang="en-GB" altLang="cs-CZ" sz="2100" dirty="0">
                <a:solidFill>
                  <a:srgbClr val="993300"/>
                </a:solidFill>
                <a:effectLst>
                  <a:outerShdw blurRad="38100" dist="38100" dir="2700000" algn="tl">
                    <a:srgbClr val="C0C0C0"/>
                  </a:outerShdw>
                </a:effectLst>
              </a:rPr>
              <a:t> </a:t>
            </a:r>
            <a:r>
              <a:rPr lang="en-GB" altLang="cs-CZ" sz="2100" baseline="30000" dirty="0">
                <a:solidFill>
                  <a:srgbClr val="993300"/>
                </a:solidFill>
                <a:effectLst>
                  <a:outerShdw blurRad="38100" dist="38100" dir="2700000" algn="tl">
                    <a:srgbClr val="C0C0C0"/>
                  </a:outerShdw>
                </a:effectLst>
              </a:rPr>
              <a:t>0</a:t>
            </a:r>
            <a:r>
              <a:rPr lang="en-GB" altLang="cs-CZ" sz="2100" dirty="0">
                <a:solidFill>
                  <a:srgbClr val="993300"/>
                </a:solidFill>
                <a:effectLst>
                  <a:outerShdw blurRad="38100" dist="38100" dir="2700000" algn="tl">
                    <a:srgbClr val="C0C0C0"/>
                  </a:outerShdw>
                </a:effectLst>
                <a:sym typeface="Symbol" panose="05050102010706020507" pitchFamily="18" charset="2"/>
              </a:rPr>
              <a:t></a:t>
            </a:r>
            <a:r>
              <a:rPr lang="en-GB" altLang="cs-CZ" sz="2100" dirty="0">
                <a:solidFill>
                  <a:srgbClr val="993300"/>
                </a:solidFill>
                <a:effectLst>
                  <a:outerShdw blurRad="38100" dist="38100" dir="2700000" algn="tl">
                    <a:srgbClr val="C0C0C0"/>
                  </a:outerShdw>
                </a:effectLst>
              </a:rPr>
              <a:t>]</a:t>
            </a:r>
            <a:r>
              <a:rPr lang="en-GB" altLang="cs-CZ" sz="2100" dirty="0">
                <a:solidFill>
                  <a:schemeClr val="tx2"/>
                </a:solidFill>
                <a:effectLst>
                  <a:outerShdw blurRad="38100" dist="38100" dir="2700000" algn="tl">
                    <a:srgbClr val="C0C0C0"/>
                  </a:outerShdw>
                </a:effectLst>
              </a:rPr>
              <a:t>]</a:t>
            </a:r>
            <a:endParaRPr lang="cs-CZ" altLang="cs-CZ" sz="2100" dirty="0">
              <a:solidFill>
                <a:schemeClr val="tx2"/>
              </a:solidFill>
              <a:effectLst>
                <a:outerShdw blurRad="38100" dist="38100" dir="2700000" algn="tl">
                  <a:srgbClr val="C0C0C0"/>
                </a:outerShdw>
              </a:effectLst>
            </a:endParaRPr>
          </a:p>
          <a:p>
            <a:pPr eaLnBrk="1" hangingPunct="1">
              <a:lnSpc>
                <a:spcPct val="80000"/>
              </a:lnSpc>
              <a:buFont typeface="Wingdings" panose="05000000000000000000" pitchFamily="2" charset="2"/>
              <a:buNone/>
              <a:defRPr/>
            </a:pPr>
            <a:r>
              <a:rPr lang="cs-CZ" altLang="cs-CZ" sz="2100" dirty="0"/>
              <a:t>	</a:t>
            </a:r>
            <a:r>
              <a:rPr lang="en-US" altLang="cs-CZ" sz="2100" dirty="0"/>
              <a:t>is an</a:t>
            </a:r>
            <a:r>
              <a:rPr lang="cs-CZ" altLang="cs-CZ" sz="2100" dirty="0"/>
              <a:t> </a:t>
            </a:r>
            <a:r>
              <a:rPr lang="en-US" altLang="cs-CZ" sz="2100" b="1" i="1" dirty="0"/>
              <a:t>improper </a:t>
            </a:r>
            <a:r>
              <a:rPr lang="en-US" altLang="cs-CZ" sz="2100" dirty="0"/>
              <a:t>construction;</a:t>
            </a:r>
            <a:r>
              <a:rPr lang="en-GB" altLang="cs-CZ" sz="2100" dirty="0"/>
              <a:t> it does not construct anything, because there is no value of the cotangent function at </a:t>
            </a:r>
            <a:r>
              <a:rPr lang="en-GB" altLang="cs-CZ" sz="2100" dirty="0">
                <a:sym typeface="Symbol" panose="05050102010706020507" pitchFamily="18" charset="2"/>
              </a:rPr>
              <a:t></a:t>
            </a:r>
          </a:p>
          <a:p>
            <a:pPr eaLnBrk="1" hangingPunct="1">
              <a:lnSpc>
                <a:spcPct val="80000"/>
              </a:lnSpc>
              <a:buFont typeface="Wingdings" panose="05000000000000000000" pitchFamily="2" charset="2"/>
              <a:buNone/>
              <a:defRPr/>
            </a:pPr>
            <a:r>
              <a:rPr lang="en-GB" altLang="cs-CZ" sz="2100" dirty="0"/>
              <a:t> 	</a:t>
            </a:r>
            <a:r>
              <a:rPr lang="en-US" altLang="cs-CZ" sz="2100" dirty="0"/>
              <a:t>but</a:t>
            </a:r>
            <a:r>
              <a:rPr lang="cs-CZ" altLang="cs-CZ" sz="2100" dirty="0"/>
              <a:t> </a:t>
            </a:r>
            <a:r>
              <a:rPr lang="en-US" altLang="cs-CZ" sz="2100" dirty="0"/>
              <a:t>its </a:t>
            </a:r>
            <a:r>
              <a:rPr lang="en-GB" altLang="cs-CZ" sz="2100" dirty="0">
                <a:sym typeface="Symbol" panose="05050102010706020507" pitchFamily="18" charset="2"/>
              </a:rPr>
              <a:t></a:t>
            </a:r>
            <a:r>
              <a:rPr lang="en-GB" altLang="cs-CZ" sz="2100" dirty="0"/>
              <a:t>-</a:t>
            </a:r>
            <a:r>
              <a:rPr lang="en-GB" altLang="cs-CZ" sz="2100" dirty="0" err="1"/>
              <a:t>redu</a:t>
            </a:r>
            <a:r>
              <a:rPr lang="en-US" altLang="cs-CZ" sz="2100" dirty="0" err="1"/>
              <a:t>ced</a:t>
            </a:r>
            <a:r>
              <a:rPr lang="en-GB" altLang="cs-CZ" sz="2100" dirty="0"/>
              <a:t> </a:t>
            </a:r>
            <a:r>
              <a:rPr lang="en-US" altLang="cs-CZ" sz="2100" dirty="0"/>
              <a:t>C</a:t>
            </a:r>
            <a:r>
              <a:rPr lang="cs-CZ" altLang="cs-CZ" sz="2100" dirty="0" err="1"/>
              <a:t>ompo</a:t>
            </a:r>
            <a:r>
              <a:rPr lang="en-US" altLang="cs-CZ" sz="2100" dirty="0" err="1"/>
              <a:t>sition</a:t>
            </a:r>
            <a:r>
              <a:rPr lang="en-GB" altLang="cs-CZ" sz="2100" dirty="0"/>
              <a:t> </a:t>
            </a:r>
            <a:endParaRPr lang="cs-CZ" altLang="cs-CZ" sz="2100" dirty="0"/>
          </a:p>
          <a:p>
            <a:pPr algn="ctr" eaLnBrk="1" hangingPunct="1">
              <a:lnSpc>
                <a:spcPct val="80000"/>
              </a:lnSpc>
              <a:buFont typeface="Wingdings" panose="05000000000000000000" pitchFamily="2" charset="2"/>
              <a:buNone/>
              <a:defRPr/>
            </a:pPr>
            <a:r>
              <a:rPr lang="en-GB" altLang="cs-CZ" sz="2100" dirty="0">
                <a:solidFill>
                  <a:schemeClr val="tx2"/>
                </a:solidFill>
                <a:effectLst>
                  <a:outerShdw blurRad="38100" dist="38100" dir="2700000" algn="tl">
                    <a:srgbClr val="C0C0C0"/>
                  </a:outerShdw>
                </a:effectLst>
              </a:rPr>
              <a:t>[</a:t>
            </a:r>
            <a:r>
              <a:rPr lang="en-GB" altLang="cs-CZ" sz="2100" dirty="0">
                <a:solidFill>
                  <a:schemeClr val="tx2"/>
                </a:solidFill>
                <a:effectLst>
                  <a:outerShdw blurRad="38100" dist="38100" dir="2700000" algn="tl">
                    <a:srgbClr val="C0C0C0"/>
                  </a:outerShdw>
                </a:effectLst>
                <a:sym typeface="Symbol" panose="05050102010706020507" pitchFamily="18" charset="2"/>
              </a:rPr>
              <a:t></a:t>
            </a:r>
            <a:r>
              <a:rPr lang="en-GB" altLang="cs-CZ" sz="2100" i="1" dirty="0">
                <a:solidFill>
                  <a:schemeClr val="tx2"/>
                </a:solidFill>
                <a:effectLst>
                  <a:outerShdw blurRad="38100" dist="38100" dir="2700000" algn="tl">
                    <a:srgbClr val="C0C0C0"/>
                  </a:outerShdw>
                </a:effectLst>
              </a:rPr>
              <a:t>y</a:t>
            </a:r>
            <a:r>
              <a:rPr lang="en-GB" altLang="cs-CZ" sz="2100" dirty="0">
                <a:solidFill>
                  <a:schemeClr val="tx2"/>
                </a:solidFill>
                <a:effectLst>
                  <a:outerShdw blurRad="38100" dist="38100" dir="2700000" algn="tl">
                    <a:srgbClr val="C0C0C0"/>
                  </a:outerShdw>
                </a:effectLst>
              </a:rPr>
              <a:t> [</a:t>
            </a:r>
            <a:r>
              <a:rPr lang="en-GB" altLang="cs-CZ" sz="2100" baseline="30000" dirty="0">
                <a:solidFill>
                  <a:schemeClr val="tx2"/>
                </a:solidFill>
                <a:effectLst>
                  <a:outerShdw blurRad="38100" dist="38100" dir="2700000" algn="tl">
                    <a:srgbClr val="C0C0C0"/>
                  </a:outerShdw>
                </a:effectLst>
              </a:rPr>
              <a:t>0</a:t>
            </a:r>
            <a:r>
              <a:rPr lang="en-GB" altLang="cs-CZ" sz="2100" dirty="0">
                <a:solidFill>
                  <a:schemeClr val="tx2"/>
                </a:solidFill>
                <a:effectLst>
                  <a:outerShdw blurRad="38100" dist="38100" dir="2700000" algn="tl">
                    <a:srgbClr val="C0C0C0"/>
                  </a:outerShdw>
                </a:effectLst>
              </a:rPr>
              <a:t>+ </a:t>
            </a:r>
            <a:r>
              <a:rPr lang="en-GB" altLang="cs-CZ" sz="2100" dirty="0">
                <a:solidFill>
                  <a:srgbClr val="993300"/>
                </a:solidFill>
                <a:effectLst>
                  <a:outerShdw blurRad="38100" dist="38100" dir="2700000" algn="tl">
                    <a:srgbClr val="C0C0C0"/>
                  </a:outerShdw>
                </a:effectLst>
              </a:rPr>
              <a:t>[</a:t>
            </a:r>
            <a:r>
              <a:rPr lang="en-GB" altLang="cs-CZ" sz="2100" baseline="30000" dirty="0">
                <a:solidFill>
                  <a:srgbClr val="993300"/>
                </a:solidFill>
                <a:effectLst>
                  <a:outerShdw blurRad="38100" dist="38100" dir="2700000" algn="tl">
                    <a:srgbClr val="C0C0C0"/>
                  </a:outerShdw>
                </a:effectLst>
              </a:rPr>
              <a:t>0</a:t>
            </a:r>
            <a:r>
              <a:rPr lang="cs-CZ" altLang="cs-CZ" sz="2100" i="1" dirty="0">
                <a:solidFill>
                  <a:srgbClr val="993300"/>
                </a:solidFill>
                <a:effectLst>
                  <a:outerShdw blurRad="38100" dist="38100" dir="2700000" algn="tl">
                    <a:srgbClr val="C0C0C0"/>
                  </a:outerShdw>
                </a:effectLst>
              </a:rPr>
              <a:t>Cotg</a:t>
            </a:r>
            <a:r>
              <a:rPr lang="en-GB" altLang="cs-CZ" sz="2100" dirty="0">
                <a:solidFill>
                  <a:srgbClr val="993300"/>
                </a:solidFill>
                <a:effectLst>
                  <a:outerShdw blurRad="38100" dist="38100" dir="2700000" algn="tl">
                    <a:srgbClr val="C0C0C0"/>
                  </a:outerShdw>
                </a:effectLst>
              </a:rPr>
              <a:t> </a:t>
            </a:r>
            <a:r>
              <a:rPr lang="en-GB" altLang="cs-CZ" sz="2100" baseline="30000" dirty="0">
                <a:solidFill>
                  <a:srgbClr val="993300"/>
                </a:solidFill>
                <a:effectLst>
                  <a:outerShdw blurRad="38100" dist="38100" dir="2700000" algn="tl">
                    <a:srgbClr val="C0C0C0"/>
                  </a:outerShdw>
                </a:effectLst>
              </a:rPr>
              <a:t>0</a:t>
            </a:r>
            <a:r>
              <a:rPr lang="en-GB" altLang="cs-CZ" sz="2100" dirty="0">
                <a:solidFill>
                  <a:srgbClr val="993300"/>
                </a:solidFill>
                <a:effectLst>
                  <a:outerShdw blurRad="38100" dist="38100" dir="2700000" algn="tl">
                    <a:srgbClr val="C0C0C0"/>
                  </a:outerShdw>
                </a:effectLst>
                <a:sym typeface="Symbol" panose="05050102010706020507" pitchFamily="18" charset="2"/>
              </a:rPr>
              <a:t></a:t>
            </a:r>
            <a:r>
              <a:rPr lang="en-GB" altLang="cs-CZ" sz="2100" dirty="0">
                <a:solidFill>
                  <a:srgbClr val="993300"/>
                </a:solidFill>
                <a:effectLst>
                  <a:outerShdw blurRad="38100" dist="38100" dir="2700000" algn="tl">
                    <a:srgbClr val="C0C0C0"/>
                  </a:outerShdw>
                </a:effectLst>
              </a:rPr>
              <a:t>]</a:t>
            </a:r>
            <a:r>
              <a:rPr lang="en-GB" altLang="cs-CZ" sz="2100" i="1" dirty="0">
                <a:solidFill>
                  <a:schemeClr val="tx2"/>
                </a:solidFill>
                <a:effectLst>
                  <a:outerShdw blurRad="38100" dist="38100" dir="2700000" algn="tl">
                    <a:srgbClr val="C0C0C0"/>
                  </a:outerShdw>
                </a:effectLst>
              </a:rPr>
              <a:t> y</a:t>
            </a:r>
            <a:r>
              <a:rPr lang="en-GB" altLang="cs-CZ" sz="2100" dirty="0">
                <a:solidFill>
                  <a:schemeClr val="tx2"/>
                </a:solidFill>
                <a:effectLst>
                  <a:outerShdw blurRad="38100" dist="38100" dir="2700000" algn="tl">
                    <a:srgbClr val="C0C0C0"/>
                  </a:outerShdw>
                </a:effectLst>
              </a:rPr>
              <a:t>]]</a:t>
            </a:r>
            <a:r>
              <a:rPr lang="en-GB" altLang="cs-CZ" sz="2100" dirty="0"/>
              <a:t> </a:t>
            </a:r>
            <a:endParaRPr lang="cs-CZ" altLang="cs-CZ" sz="2100" dirty="0"/>
          </a:p>
          <a:p>
            <a:pPr eaLnBrk="1" hangingPunct="1">
              <a:lnSpc>
                <a:spcPct val="80000"/>
              </a:lnSpc>
              <a:buFont typeface="Wingdings" panose="05000000000000000000" pitchFamily="2" charset="2"/>
              <a:buNone/>
              <a:defRPr/>
            </a:pPr>
            <a:r>
              <a:rPr lang="cs-CZ" altLang="cs-CZ" sz="2100" dirty="0"/>
              <a:t>	</a:t>
            </a:r>
            <a:r>
              <a:rPr lang="en-US" altLang="cs-CZ" sz="2100" b="1" i="1" dirty="0"/>
              <a:t>constructs</a:t>
            </a:r>
            <a:r>
              <a:rPr lang="cs-CZ" altLang="cs-CZ" sz="2100" dirty="0"/>
              <a:t> </a:t>
            </a:r>
            <a:r>
              <a:rPr lang="en-US" altLang="cs-CZ" sz="2100" dirty="0"/>
              <a:t>a </a:t>
            </a:r>
            <a:r>
              <a:rPr lang="en-GB" altLang="cs-CZ" sz="2100" dirty="0" err="1"/>
              <a:t>degener</a:t>
            </a:r>
            <a:r>
              <a:rPr lang="en-US" altLang="cs-CZ" sz="2100" dirty="0" err="1"/>
              <a:t>ated</a:t>
            </a:r>
            <a:r>
              <a:rPr lang="en-GB" altLang="cs-CZ" sz="2100" dirty="0"/>
              <a:t> fun</a:t>
            </a:r>
            <a:r>
              <a:rPr lang="en-US" altLang="cs-CZ" sz="2100" dirty="0" err="1"/>
              <a:t>ction</a:t>
            </a:r>
            <a:endParaRPr lang="cs-CZ" altLang="cs-CZ" sz="2100" dirty="0"/>
          </a:p>
          <a:p>
            <a:pPr eaLnBrk="1" hangingPunct="1">
              <a:lnSpc>
                <a:spcPct val="80000"/>
              </a:lnSpc>
              <a:defRPr/>
            </a:pPr>
            <a:r>
              <a:rPr lang="en-US" altLang="cs-CZ" sz="2100" dirty="0"/>
              <a:t>The improper construction </a:t>
            </a:r>
            <a:r>
              <a:rPr lang="en-GB" altLang="cs-CZ" sz="2100" dirty="0">
                <a:solidFill>
                  <a:schemeClr val="tx2"/>
                </a:solidFill>
                <a:effectLst>
                  <a:outerShdw blurRad="38100" dist="38100" dir="2700000" algn="tl">
                    <a:srgbClr val="C0C0C0"/>
                  </a:outerShdw>
                </a:effectLst>
              </a:rPr>
              <a:t>[</a:t>
            </a:r>
            <a:r>
              <a:rPr lang="en-GB" altLang="cs-CZ" sz="2100" baseline="30000" dirty="0">
                <a:solidFill>
                  <a:schemeClr val="tx2"/>
                </a:solidFill>
                <a:effectLst>
                  <a:outerShdw blurRad="38100" dist="38100" dir="2700000" algn="tl">
                    <a:srgbClr val="C0C0C0"/>
                  </a:outerShdw>
                </a:effectLst>
              </a:rPr>
              <a:t>0</a:t>
            </a:r>
            <a:r>
              <a:rPr lang="cs-CZ" altLang="cs-CZ" sz="2100" i="1" dirty="0">
                <a:solidFill>
                  <a:schemeClr val="tx2"/>
                </a:solidFill>
                <a:effectLst>
                  <a:outerShdw blurRad="38100" dist="38100" dir="2700000" algn="tl">
                    <a:srgbClr val="C0C0C0"/>
                  </a:outerShdw>
                </a:effectLst>
              </a:rPr>
              <a:t>Cotg</a:t>
            </a:r>
            <a:r>
              <a:rPr lang="en-GB" altLang="cs-CZ" sz="2100" dirty="0">
                <a:solidFill>
                  <a:schemeClr val="tx2"/>
                </a:solidFill>
                <a:effectLst>
                  <a:outerShdw blurRad="38100" dist="38100" dir="2700000" algn="tl">
                    <a:srgbClr val="C0C0C0"/>
                  </a:outerShdw>
                </a:effectLst>
              </a:rPr>
              <a:t> </a:t>
            </a:r>
            <a:r>
              <a:rPr lang="en-GB" altLang="cs-CZ" sz="2100" baseline="30000" dirty="0">
                <a:solidFill>
                  <a:schemeClr val="tx2"/>
                </a:solidFill>
                <a:effectLst>
                  <a:outerShdw blurRad="38100" dist="38100" dir="2700000" algn="tl">
                    <a:srgbClr val="C0C0C0"/>
                  </a:outerShdw>
                </a:effectLst>
              </a:rPr>
              <a:t>0</a:t>
            </a:r>
            <a:r>
              <a:rPr lang="en-GB" altLang="cs-CZ" sz="2100" dirty="0">
                <a:solidFill>
                  <a:schemeClr val="tx2"/>
                </a:solidFill>
                <a:effectLst>
                  <a:outerShdw blurRad="38100" dist="38100" dir="2700000" algn="tl">
                    <a:srgbClr val="C0C0C0"/>
                  </a:outerShdw>
                </a:effectLst>
                <a:sym typeface="Symbol" panose="05050102010706020507" pitchFamily="18" charset="2"/>
              </a:rPr>
              <a:t></a:t>
            </a:r>
            <a:r>
              <a:rPr lang="en-GB" altLang="cs-CZ" sz="2100" dirty="0">
                <a:solidFill>
                  <a:schemeClr val="tx2"/>
                </a:solidFill>
                <a:effectLst>
                  <a:outerShdw blurRad="38100" dist="38100" dir="2700000" algn="tl">
                    <a:srgbClr val="C0C0C0"/>
                  </a:outerShdw>
                </a:effectLst>
              </a:rPr>
              <a:t>]</a:t>
            </a:r>
            <a:r>
              <a:rPr lang="en-GB" altLang="cs-CZ" sz="2100" dirty="0"/>
              <a:t> </a:t>
            </a:r>
            <a:r>
              <a:rPr lang="en-US" altLang="cs-CZ" sz="2100" dirty="0"/>
              <a:t>has been drawn into the </a:t>
            </a:r>
            <a:r>
              <a:rPr lang="en-US" altLang="cs-CZ" sz="2100" dirty="0" err="1"/>
              <a:t>intensional</a:t>
            </a:r>
            <a:r>
              <a:rPr lang="en-US" altLang="cs-CZ" sz="2100" dirty="0"/>
              <a:t> context of the Closure</a:t>
            </a:r>
            <a:r>
              <a:rPr lang="en-GB" altLang="cs-CZ" sz="2100" dirty="0"/>
              <a:t> </a:t>
            </a:r>
            <a:r>
              <a:rPr lang="en-GB" altLang="cs-CZ" sz="2100" dirty="0">
                <a:solidFill>
                  <a:schemeClr val="tx2"/>
                </a:solidFill>
                <a:effectLst>
                  <a:outerShdw blurRad="38100" dist="38100" dir="2700000" algn="tl">
                    <a:srgbClr val="C0C0C0"/>
                  </a:outerShdw>
                </a:effectLst>
              </a:rPr>
              <a:t>[</a:t>
            </a:r>
            <a:r>
              <a:rPr lang="en-GB" altLang="cs-CZ" sz="2100" dirty="0">
                <a:solidFill>
                  <a:schemeClr val="tx2"/>
                </a:solidFill>
                <a:effectLst>
                  <a:outerShdw blurRad="38100" dist="38100" dir="2700000" algn="tl">
                    <a:srgbClr val="C0C0C0"/>
                  </a:outerShdw>
                </a:effectLst>
                <a:sym typeface="Symbol" panose="05050102010706020507" pitchFamily="18" charset="2"/>
              </a:rPr>
              <a:t></a:t>
            </a:r>
            <a:r>
              <a:rPr lang="en-GB" altLang="cs-CZ" sz="2100" i="1" dirty="0">
                <a:solidFill>
                  <a:schemeClr val="tx2"/>
                </a:solidFill>
                <a:effectLst>
                  <a:outerShdw blurRad="38100" dist="38100" dir="2700000" algn="tl">
                    <a:srgbClr val="C0C0C0"/>
                  </a:outerShdw>
                </a:effectLst>
              </a:rPr>
              <a:t>y</a:t>
            </a:r>
            <a:r>
              <a:rPr lang="en-GB" altLang="cs-CZ" sz="2100" dirty="0">
                <a:solidFill>
                  <a:schemeClr val="tx2"/>
                </a:solidFill>
                <a:effectLst>
                  <a:outerShdw blurRad="38100" dist="38100" dir="2700000" algn="tl">
                    <a:srgbClr val="C0C0C0"/>
                  </a:outerShdw>
                </a:effectLst>
              </a:rPr>
              <a:t> [</a:t>
            </a:r>
            <a:r>
              <a:rPr lang="en-GB" altLang="cs-CZ" sz="2100" baseline="30000" dirty="0">
                <a:solidFill>
                  <a:schemeClr val="tx2"/>
                </a:solidFill>
                <a:effectLst>
                  <a:outerShdw blurRad="38100" dist="38100" dir="2700000" algn="tl">
                    <a:srgbClr val="C0C0C0"/>
                  </a:outerShdw>
                </a:effectLst>
              </a:rPr>
              <a:t>0</a:t>
            </a:r>
            <a:r>
              <a:rPr lang="en-GB" altLang="cs-CZ" sz="2100" dirty="0">
                <a:solidFill>
                  <a:schemeClr val="tx2"/>
                </a:solidFill>
                <a:effectLst>
                  <a:outerShdw blurRad="38100" dist="38100" dir="2700000" algn="tl">
                    <a:srgbClr val="C0C0C0"/>
                  </a:outerShdw>
                </a:effectLst>
              </a:rPr>
              <a:t>+ </a:t>
            </a:r>
            <a:r>
              <a:rPr lang="en-GB" altLang="cs-CZ" sz="2100" i="1" dirty="0">
                <a:solidFill>
                  <a:schemeClr val="tx2"/>
                </a:solidFill>
                <a:effectLst>
                  <a:outerShdw blurRad="38100" dist="38100" dir="2700000" algn="tl">
                    <a:srgbClr val="C0C0C0"/>
                  </a:outerShdw>
                </a:effectLst>
              </a:rPr>
              <a:t>x y</a:t>
            </a:r>
            <a:r>
              <a:rPr lang="en-GB" altLang="cs-CZ" sz="2100" dirty="0">
                <a:solidFill>
                  <a:schemeClr val="tx2"/>
                </a:solidFill>
                <a:effectLst>
                  <a:outerShdw blurRad="38100" dist="38100" dir="2700000" algn="tl">
                    <a:srgbClr val="C0C0C0"/>
                  </a:outerShdw>
                </a:effectLst>
              </a:rPr>
              <a:t>]]</a:t>
            </a:r>
            <a:r>
              <a:rPr lang="en-GB" altLang="cs-CZ" sz="2100" dirty="0"/>
              <a:t>.</a:t>
            </a:r>
            <a:r>
              <a:rPr lang="cs-CZ" altLang="cs-CZ" sz="2100" dirty="0"/>
              <a:t> </a:t>
            </a:r>
            <a:endParaRPr lang="en-US" altLang="cs-CZ" sz="2100" dirty="0"/>
          </a:p>
          <a:p>
            <a:pPr eaLnBrk="1" hangingPunct="1">
              <a:lnSpc>
                <a:spcPct val="80000"/>
              </a:lnSpc>
              <a:defRPr/>
            </a:pPr>
            <a:r>
              <a:rPr lang="en-US" altLang="cs-CZ" sz="2100" i="1" dirty="0"/>
              <a:t>De re </a:t>
            </a:r>
            <a:r>
              <a:rPr lang="en-US" altLang="cs-CZ" sz="2100" dirty="0"/>
              <a:t>attitudes:</a:t>
            </a:r>
            <a:endParaRPr lang="en-US" altLang="cs-CZ" sz="2100" i="1" dirty="0"/>
          </a:p>
          <a:p>
            <a:pPr eaLnBrk="1" hangingPunct="1">
              <a:lnSpc>
                <a:spcPct val="80000"/>
              </a:lnSpc>
              <a:buFont typeface="Wingdings" panose="05000000000000000000" pitchFamily="2" charset="2"/>
              <a:buNone/>
              <a:defRPr/>
            </a:pPr>
            <a:r>
              <a:rPr lang="en-US" altLang="cs-CZ" sz="2100" i="1" dirty="0"/>
              <a:t>	</a:t>
            </a:r>
            <a:r>
              <a:rPr lang="en-US" altLang="cs-CZ" sz="2100" i="1" dirty="0" err="1"/>
              <a:t>Tilman</a:t>
            </a:r>
            <a:r>
              <a:rPr lang="en-US" altLang="cs-CZ" sz="2100" i="1" dirty="0"/>
              <a:t> believes </a:t>
            </a:r>
            <a:r>
              <a:rPr lang="en-US" altLang="cs-CZ" sz="2100" b="1" i="1" dirty="0"/>
              <a:t>of</a:t>
            </a:r>
            <a:r>
              <a:rPr lang="en-US" altLang="cs-CZ" sz="2100" i="1" dirty="0"/>
              <a:t> the Pope that </a:t>
            </a:r>
            <a:r>
              <a:rPr lang="en-US" altLang="cs-CZ" sz="2100" b="1" i="1" dirty="0"/>
              <a:t>he</a:t>
            </a:r>
            <a:r>
              <a:rPr lang="en-US" altLang="cs-CZ" sz="2100" i="1" dirty="0"/>
              <a:t> is wise</a:t>
            </a:r>
          </a:p>
          <a:p>
            <a:pPr eaLnBrk="1" hangingPunct="1">
              <a:lnSpc>
                <a:spcPct val="80000"/>
              </a:lnSpc>
              <a:buFont typeface="Wingdings" panose="05000000000000000000" pitchFamily="2" charset="2"/>
              <a:buNone/>
              <a:defRPr/>
            </a:pPr>
            <a:r>
              <a:rPr lang="en-US" altLang="cs-CZ" sz="2100" dirty="0">
                <a:sym typeface="Symbol" panose="05050102010706020507" pitchFamily="18" charset="2"/>
              </a:rPr>
              <a:t>	</a:t>
            </a:r>
            <a:r>
              <a:rPr lang="en-US" altLang="cs-CZ" sz="2100" i="1" dirty="0" err="1">
                <a:sym typeface="Symbol" panose="05050102010706020507" pitchFamily="18" charset="2"/>
              </a:rPr>
              <a:t>w</a:t>
            </a:r>
            <a:r>
              <a:rPr lang="en-US" altLang="cs-CZ" sz="2100" dirty="0" err="1">
                <a:sym typeface="Symbol" panose="05050102010706020507" pitchFamily="18" charset="2"/>
              </a:rPr>
              <a:t></a:t>
            </a:r>
            <a:r>
              <a:rPr lang="en-US" altLang="cs-CZ" sz="2100" i="1" dirty="0" err="1">
                <a:sym typeface="Symbol" panose="05050102010706020507" pitchFamily="18" charset="2"/>
              </a:rPr>
              <a:t>t</a:t>
            </a:r>
            <a:r>
              <a:rPr lang="en-US" altLang="cs-CZ" sz="2100" i="1" dirty="0">
                <a:sym typeface="Symbol" panose="05050102010706020507" pitchFamily="18" charset="2"/>
              </a:rPr>
              <a:t> </a:t>
            </a:r>
            <a:r>
              <a:rPr lang="en-US" altLang="cs-CZ" sz="2100" dirty="0">
                <a:sym typeface="Symbol" panose="05050102010706020507" pitchFamily="18" charset="2"/>
              </a:rPr>
              <a:t>[</a:t>
            </a:r>
            <a:r>
              <a:rPr lang="en-US" altLang="cs-CZ" sz="2100" i="1" dirty="0">
                <a:sym typeface="Symbol" panose="05050102010706020507" pitchFamily="18" charset="2"/>
              </a:rPr>
              <a:t>he</a:t>
            </a:r>
            <a:r>
              <a:rPr lang="en-US" altLang="cs-CZ" sz="2100" dirty="0">
                <a:sym typeface="Symbol" panose="05050102010706020507" pitchFamily="18" charset="2"/>
              </a:rPr>
              <a:t> [</a:t>
            </a:r>
            <a:r>
              <a:rPr lang="en-US" altLang="cs-CZ" sz="2100" baseline="30000" dirty="0">
                <a:sym typeface="Symbol" panose="05050102010706020507" pitchFamily="18" charset="2"/>
              </a:rPr>
              <a:t>0</a:t>
            </a:r>
            <a:r>
              <a:rPr lang="en-US" altLang="cs-CZ" sz="2100" i="1" dirty="0">
                <a:sym typeface="Symbol" panose="05050102010706020507" pitchFamily="18" charset="2"/>
              </a:rPr>
              <a:t>Believe</a:t>
            </a:r>
            <a:r>
              <a:rPr lang="en-US" altLang="cs-CZ" sz="2100" i="1" baseline="-25000" dirty="0">
                <a:sym typeface="Symbol" panose="05050102010706020507" pitchFamily="18" charset="2"/>
              </a:rPr>
              <a:t>wt </a:t>
            </a:r>
            <a:r>
              <a:rPr lang="en-US" altLang="cs-CZ" sz="2100" baseline="30000" dirty="0">
                <a:sym typeface="Symbol" panose="05050102010706020507" pitchFamily="18" charset="2"/>
              </a:rPr>
              <a:t>0</a:t>
            </a:r>
            <a:r>
              <a:rPr lang="en-US" altLang="cs-CZ" sz="2100" i="1" dirty="0">
                <a:sym typeface="Symbol" panose="05050102010706020507" pitchFamily="18" charset="2"/>
              </a:rPr>
              <a:t>Tilman</a:t>
            </a:r>
            <a:r>
              <a:rPr lang="en-US" altLang="cs-CZ" sz="2100" i="1" dirty="0"/>
              <a:t> </a:t>
            </a:r>
            <a:r>
              <a:rPr lang="en-US" altLang="cs-CZ" sz="2100" dirty="0">
                <a:sym typeface="Symbol" panose="05050102010706020507" pitchFamily="18" charset="2"/>
              </a:rPr>
              <a:t></a:t>
            </a:r>
            <a:r>
              <a:rPr lang="en-US" altLang="cs-CZ" sz="2100" i="1" dirty="0">
                <a:sym typeface="Symbol" panose="05050102010706020507" pitchFamily="18" charset="2"/>
              </a:rPr>
              <a:t>w</a:t>
            </a:r>
            <a:r>
              <a:rPr lang="en-US" altLang="cs-CZ" sz="2100" dirty="0">
                <a:sym typeface="Symbol" panose="05050102010706020507" pitchFamily="18" charset="2"/>
              </a:rPr>
              <a:t>*</a:t>
            </a:r>
            <a:r>
              <a:rPr lang="en-US" altLang="cs-CZ" sz="2100" i="1" dirty="0">
                <a:sym typeface="Symbol" panose="05050102010706020507" pitchFamily="18" charset="2"/>
              </a:rPr>
              <a:t>t</a:t>
            </a:r>
            <a:r>
              <a:rPr lang="en-US" altLang="cs-CZ" sz="2100" dirty="0">
                <a:sym typeface="Symbol" panose="05050102010706020507" pitchFamily="18" charset="2"/>
              </a:rPr>
              <a:t>*</a:t>
            </a:r>
            <a:r>
              <a:rPr lang="en-US" altLang="cs-CZ" sz="2100" i="1" dirty="0">
                <a:sym typeface="Symbol" panose="05050102010706020507" pitchFamily="18" charset="2"/>
              </a:rPr>
              <a:t> </a:t>
            </a:r>
            <a:r>
              <a:rPr lang="en-US" altLang="cs-CZ" sz="2100" dirty="0">
                <a:sym typeface="Symbol" panose="05050102010706020507" pitchFamily="18" charset="2"/>
              </a:rPr>
              <a:t>[</a:t>
            </a:r>
            <a:r>
              <a:rPr lang="en-US" altLang="cs-CZ" sz="2100" baseline="30000" dirty="0">
                <a:sym typeface="Symbol" panose="05050102010706020507" pitchFamily="18" charset="2"/>
              </a:rPr>
              <a:t>0</a:t>
            </a:r>
            <a:r>
              <a:rPr lang="en-US" altLang="cs-CZ" sz="2100" i="1" dirty="0">
                <a:sym typeface="Symbol" panose="05050102010706020507" pitchFamily="18" charset="2"/>
              </a:rPr>
              <a:t>Wise</a:t>
            </a:r>
            <a:r>
              <a:rPr lang="en-US" altLang="cs-CZ" sz="2100" i="1" baseline="-25000" dirty="0">
                <a:sym typeface="Symbol" panose="05050102010706020507" pitchFamily="18" charset="2"/>
              </a:rPr>
              <a:t>w*t* </a:t>
            </a:r>
            <a:r>
              <a:rPr lang="en-US" altLang="cs-CZ" sz="2100" i="1" dirty="0">
                <a:sym typeface="Symbol" panose="05050102010706020507" pitchFamily="18" charset="2"/>
              </a:rPr>
              <a:t>he</a:t>
            </a:r>
            <a:r>
              <a:rPr lang="en-US" altLang="cs-CZ" sz="2100" dirty="0">
                <a:sym typeface="Symbol" panose="05050102010706020507" pitchFamily="18" charset="2"/>
              </a:rPr>
              <a:t>]] </a:t>
            </a:r>
            <a:r>
              <a:rPr lang="en-US" altLang="cs-CZ" sz="2100" baseline="30000" dirty="0">
                <a:solidFill>
                  <a:srgbClr val="993300"/>
                </a:solidFill>
                <a:effectLst>
                  <a:outerShdw blurRad="38100" dist="38100" dir="2700000" algn="tl">
                    <a:srgbClr val="C0C0C0"/>
                  </a:outerShdw>
                </a:effectLst>
                <a:sym typeface="Symbol" panose="05050102010706020507" pitchFamily="18" charset="2"/>
              </a:rPr>
              <a:t>0</a:t>
            </a:r>
            <a:r>
              <a:rPr lang="en-US" altLang="cs-CZ" sz="2100" i="1" dirty="0">
                <a:solidFill>
                  <a:srgbClr val="993300"/>
                </a:solidFill>
                <a:effectLst>
                  <a:outerShdw blurRad="38100" dist="38100" dir="2700000" algn="tl">
                    <a:srgbClr val="C0C0C0"/>
                  </a:outerShdw>
                </a:effectLst>
                <a:sym typeface="Symbol" panose="05050102010706020507" pitchFamily="18" charset="2"/>
              </a:rPr>
              <a:t>Pope</a:t>
            </a:r>
            <a:r>
              <a:rPr lang="en-US" altLang="cs-CZ" sz="2100" i="1" baseline="-25000" dirty="0">
                <a:solidFill>
                  <a:srgbClr val="993300"/>
                </a:solidFill>
                <a:effectLst>
                  <a:outerShdw blurRad="38100" dist="38100" dir="2700000" algn="tl">
                    <a:srgbClr val="C0C0C0"/>
                  </a:outerShdw>
                </a:effectLst>
                <a:sym typeface="Symbol" panose="05050102010706020507" pitchFamily="18" charset="2"/>
              </a:rPr>
              <a:t>wt</a:t>
            </a:r>
            <a:r>
              <a:rPr lang="en-US" altLang="cs-CZ" sz="2100" dirty="0">
                <a:sym typeface="Symbol" panose="05050102010706020507" pitchFamily="18" charset="2"/>
              </a:rPr>
              <a:t>] </a:t>
            </a:r>
            <a:r>
              <a:rPr lang="en-US" altLang="cs-CZ" sz="2100" dirty="0">
                <a:sym typeface="Wingdings" panose="05000000000000000000" pitchFamily="2" charset="2"/>
              </a:rPr>
              <a:t></a:t>
            </a:r>
          </a:p>
          <a:p>
            <a:pPr eaLnBrk="1" hangingPunct="1">
              <a:lnSpc>
                <a:spcPct val="80000"/>
              </a:lnSpc>
              <a:buFont typeface="Wingdings" panose="05000000000000000000" pitchFamily="2" charset="2"/>
              <a:buNone/>
              <a:defRPr/>
            </a:pPr>
            <a:r>
              <a:rPr lang="en-US" altLang="cs-CZ" sz="2100" dirty="0">
                <a:sym typeface="Symbol" panose="05050102010706020507" pitchFamily="18" charset="2"/>
              </a:rPr>
              <a:t>	</a:t>
            </a:r>
            <a:r>
              <a:rPr lang="en-US" altLang="cs-CZ" sz="2100" i="1" dirty="0" err="1">
                <a:sym typeface="Symbol" panose="05050102010706020507" pitchFamily="18" charset="2"/>
              </a:rPr>
              <a:t>w</a:t>
            </a:r>
            <a:r>
              <a:rPr lang="en-US" altLang="cs-CZ" sz="2100" dirty="0" err="1">
                <a:sym typeface="Symbol" panose="05050102010706020507" pitchFamily="18" charset="2"/>
              </a:rPr>
              <a:t></a:t>
            </a:r>
            <a:r>
              <a:rPr lang="en-US" altLang="cs-CZ" sz="2100" i="1" dirty="0" err="1">
                <a:sym typeface="Symbol" panose="05050102010706020507" pitchFamily="18" charset="2"/>
              </a:rPr>
              <a:t>t</a:t>
            </a:r>
            <a:r>
              <a:rPr lang="en-US" altLang="cs-CZ" sz="2100" i="1" dirty="0">
                <a:sym typeface="Symbol" panose="05050102010706020507" pitchFamily="18" charset="2"/>
              </a:rPr>
              <a:t> </a:t>
            </a:r>
            <a:r>
              <a:rPr lang="en-US" altLang="cs-CZ" sz="2100" dirty="0">
                <a:sym typeface="Symbol" panose="05050102010706020507" pitchFamily="18" charset="2"/>
              </a:rPr>
              <a:t>[</a:t>
            </a:r>
            <a:r>
              <a:rPr lang="en-US" altLang="cs-CZ" sz="2100" baseline="30000" dirty="0">
                <a:sym typeface="Symbol" panose="05050102010706020507" pitchFamily="18" charset="2"/>
              </a:rPr>
              <a:t>0</a:t>
            </a:r>
            <a:r>
              <a:rPr lang="en-US" altLang="cs-CZ" sz="2100" i="1" dirty="0">
                <a:sym typeface="Symbol" panose="05050102010706020507" pitchFamily="18" charset="2"/>
              </a:rPr>
              <a:t>Believe</a:t>
            </a:r>
            <a:r>
              <a:rPr lang="en-US" altLang="cs-CZ" sz="2100" i="1" baseline="-25000" dirty="0">
                <a:sym typeface="Symbol" panose="05050102010706020507" pitchFamily="18" charset="2"/>
              </a:rPr>
              <a:t>wt </a:t>
            </a:r>
            <a:r>
              <a:rPr lang="en-US" altLang="cs-CZ" sz="2100" baseline="30000" dirty="0">
                <a:sym typeface="Symbol" panose="05050102010706020507" pitchFamily="18" charset="2"/>
              </a:rPr>
              <a:t>0</a:t>
            </a:r>
            <a:r>
              <a:rPr lang="en-US" altLang="cs-CZ" sz="2100" i="1" dirty="0">
                <a:sym typeface="Symbol" panose="05050102010706020507" pitchFamily="18" charset="2"/>
              </a:rPr>
              <a:t>Tilman</a:t>
            </a:r>
            <a:r>
              <a:rPr lang="en-US" altLang="cs-CZ" sz="2100" i="1" dirty="0"/>
              <a:t> </a:t>
            </a:r>
            <a:r>
              <a:rPr lang="en-US" altLang="cs-CZ" sz="2100" dirty="0">
                <a:sym typeface="Symbol" panose="05050102010706020507" pitchFamily="18" charset="2"/>
              </a:rPr>
              <a:t></a:t>
            </a:r>
            <a:r>
              <a:rPr lang="en-US" altLang="cs-CZ" sz="2100" i="1" dirty="0">
                <a:sym typeface="Symbol" panose="05050102010706020507" pitchFamily="18" charset="2"/>
              </a:rPr>
              <a:t>w</a:t>
            </a:r>
            <a:r>
              <a:rPr lang="en-US" altLang="cs-CZ" sz="2100" dirty="0">
                <a:sym typeface="Symbol" panose="05050102010706020507" pitchFamily="18" charset="2"/>
              </a:rPr>
              <a:t>*</a:t>
            </a:r>
            <a:r>
              <a:rPr lang="en-US" altLang="cs-CZ" sz="2100" i="1" dirty="0">
                <a:sym typeface="Symbol" panose="05050102010706020507" pitchFamily="18" charset="2"/>
              </a:rPr>
              <a:t>t</a:t>
            </a:r>
            <a:r>
              <a:rPr lang="en-US" altLang="cs-CZ" sz="2100" dirty="0">
                <a:sym typeface="Symbol" panose="05050102010706020507" pitchFamily="18" charset="2"/>
              </a:rPr>
              <a:t>*</a:t>
            </a:r>
            <a:r>
              <a:rPr lang="en-US" altLang="cs-CZ" sz="2100" i="1" dirty="0">
                <a:sym typeface="Symbol" panose="05050102010706020507" pitchFamily="18" charset="2"/>
              </a:rPr>
              <a:t> </a:t>
            </a:r>
            <a:r>
              <a:rPr lang="en-US" altLang="cs-CZ" sz="2100" dirty="0">
                <a:sym typeface="Symbol" panose="05050102010706020507" pitchFamily="18" charset="2"/>
              </a:rPr>
              <a:t>[</a:t>
            </a:r>
            <a:r>
              <a:rPr lang="en-US" altLang="cs-CZ" sz="2100" baseline="30000" dirty="0">
                <a:sym typeface="Symbol" panose="05050102010706020507" pitchFamily="18" charset="2"/>
              </a:rPr>
              <a:t>0</a:t>
            </a:r>
            <a:r>
              <a:rPr lang="en-US" altLang="cs-CZ" sz="2100" i="1" dirty="0">
                <a:sym typeface="Symbol" panose="05050102010706020507" pitchFamily="18" charset="2"/>
              </a:rPr>
              <a:t>Wise</a:t>
            </a:r>
            <a:r>
              <a:rPr lang="en-US" altLang="cs-CZ" sz="2100" i="1" baseline="-25000" dirty="0">
                <a:sym typeface="Symbol" panose="05050102010706020507" pitchFamily="18" charset="2"/>
              </a:rPr>
              <a:t>w*t* </a:t>
            </a:r>
            <a:r>
              <a:rPr lang="en-US" altLang="cs-CZ" sz="2100" baseline="30000" dirty="0">
                <a:solidFill>
                  <a:srgbClr val="993300"/>
                </a:solidFill>
                <a:effectLst>
                  <a:outerShdw blurRad="38100" dist="38100" dir="2700000" algn="tl">
                    <a:srgbClr val="C0C0C0"/>
                  </a:outerShdw>
                </a:effectLst>
                <a:sym typeface="Symbol" panose="05050102010706020507" pitchFamily="18" charset="2"/>
              </a:rPr>
              <a:t>0</a:t>
            </a:r>
            <a:r>
              <a:rPr lang="en-US" altLang="cs-CZ" sz="2100" i="1" dirty="0">
                <a:solidFill>
                  <a:srgbClr val="993300"/>
                </a:solidFill>
                <a:effectLst>
                  <a:outerShdw blurRad="38100" dist="38100" dir="2700000" algn="tl">
                    <a:srgbClr val="C0C0C0"/>
                  </a:outerShdw>
                </a:effectLst>
                <a:sym typeface="Symbol" panose="05050102010706020507" pitchFamily="18" charset="2"/>
              </a:rPr>
              <a:t>Pope</a:t>
            </a:r>
            <a:r>
              <a:rPr lang="en-US" altLang="cs-CZ" sz="2100" i="1" baseline="-25000" dirty="0">
                <a:solidFill>
                  <a:srgbClr val="993300"/>
                </a:solidFill>
                <a:effectLst>
                  <a:outerShdw blurRad="38100" dist="38100" dir="2700000" algn="tl">
                    <a:srgbClr val="C0C0C0"/>
                  </a:outerShdw>
                </a:effectLst>
                <a:sym typeface="Symbol" panose="05050102010706020507" pitchFamily="18" charset="2"/>
              </a:rPr>
              <a:t>wt</a:t>
            </a:r>
            <a:r>
              <a:rPr lang="en-US" altLang="cs-CZ" sz="2100" dirty="0">
                <a:sym typeface="Symbol" panose="05050102010706020507" pitchFamily="18" charset="2"/>
              </a:rPr>
              <a:t>]] </a:t>
            </a:r>
            <a:endParaRPr lang="cs-CZ" altLang="cs-CZ" sz="2100" dirty="0">
              <a:sym typeface="Symbol" panose="05050102010706020507" pitchFamily="18" charset="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77813"/>
            <a:ext cx="8229600" cy="847725"/>
          </a:xfrm>
        </p:spPr>
        <p:txBody>
          <a:bodyPr/>
          <a:lstStyle/>
          <a:p>
            <a:pPr eaLnBrk="1" hangingPunct="1"/>
            <a:r>
              <a:rPr lang="cs-CZ" altLang="cs-CZ" dirty="0"/>
              <a:t>Procedur</a:t>
            </a:r>
            <a:r>
              <a:rPr lang="en-US" altLang="cs-CZ" dirty="0"/>
              <a:t>al isomorphism</a:t>
            </a:r>
            <a:endParaRPr lang="cs-CZ" altLang="cs-CZ" dirty="0"/>
          </a:p>
        </p:txBody>
      </p:sp>
      <p:sp>
        <p:nvSpPr>
          <p:cNvPr id="91139" name="Rectangle 3"/>
          <p:cNvSpPr>
            <a:spLocks noGrp="1" noChangeArrowheads="1"/>
          </p:cNvSpPr>
          <p:nvPr>
            <p:ph type="body" idx="1"/>
          </p:nvPr>
        </p:nvSpPr>
        <p:spPr>
          <a:xfrm>
            <a:off x="395288" y="1268413"/>
            <a:ext cx="8291512" cy="4862512"/>
          </a:xfrm>
        </p:spPr>
        <p:txBody>
          <a:bodyPr>
            <a:normAutofit lnSpcReduction="10000"/>
          </a:bodyPr>
          <a:lstStyle/>
          <a:p>
            <a:pPr eaLnBrk="1" hangingPunct="1">
              <a:lnSpc>
                <a:spcPct val="90000"/>
              </a:lnSpc>
              <a:defRPr/>
            </a:pPr>
            <a:r>
              <a:rPr lang="cs-CZ" altLang="cs-CZ" dirty="0">
                <a:solidFill>
                  <a:schemeClr val="tx2"/>
                </a:solidFill>
                <a:effectLst>
                  <a:outerShdw blurRad="38100" dist="38100" dir="2700000" algn="tl">
                    <a:srgbClr val="C0C0C0"/>
                  </a:outerShdw>
                </a:effectLst>
                <a:sym typeface="Symbol" panose="05050102010706020507" pitchFamily="18" charset="2"/>
              </a:rPr>
              <a:t>-</a:t>
            </a:r>
            <a:r>
              <a:rPr lang="en-US" altLang="cs-CZ" dirty="0">
                <a:solidFill>
                  <a:schemeClr val="tx2"/>
                </a:solidFill>
                <a:effectLst>
                  <a:outerShdw blurRad="38100" dist="38100" dir="2700000" algn="tl">
                    <a:srgbClr val="C0C0C0"/>
                  </a:outerShdw>
                </a:effectLst>
                <a:sym typeface="Symbol" panose="05050102010706020507" pitchFamily="18" charset="2"/>
              </a:rPr>
              <a:t>c</a:t>
            </a:r>
            <a:r>
              <a:rPr lang="cs-CZ" altLang="cs-CZ" dirty="0" err="1">
                <a:solidFill>
                  <a:schemeClr val="tx2"/>
                </a:solidFill>
                <a:effectLst>
                  <a:outerShdw blurRad="38100" dist="38100" dir="2700000" algn="tl">
                    <a:srgbClr val="C0C0C0"/>
                  </a:outerShdw>
                </a:effectLst>
                <a:sym typeface="Symbol" panose="05050102010706020507" pitchFamily="18" charset="2"/>
              </a:rPr>
              <a:t>onver</a:t>
            </a:r>
            <a:r>
              <a:rPr lang="en-US" altLang="cs-CZ" dirty="0" err="1">
                <a:solidFill>
                  <a:schemeClr val="tx2"/>
                </a:solidFill>
                <a:effectLst>
                  <a:outerShdw blurRad="38100" dist="38100" dir="2700000" algn="tl">
                    <a:srgbClr val="C0C0C0"/>
                  </a:outerShdw>
                </a:effectLst>
                <a:sym typeface="Symbol" panose="05050102010706020507" pitchFamily="18" charset="2"/>
              </a:rPr>
              <a:t>sion</a:t>
            </a:r>
            <a:endParaRPr lang="cs-CZ" altLang="cs-CZ" dirty="0">
              <a:solidFill>
                <a:schemeClr val="tx2"/>
              </a:solidFill>
              <a:effectLst>
                <a:outerShdw blurRad="38100" dist="38100" dir="2700000" algn="tl">
                  <a:srgbClr val="C0C0C0"/>
                </a:outerShdw>
              </a:effectLst>
              <a:sym typeface="Symbol" panose="05050102010706020507" pitchFamily="18" charset="2"/>
            </a:endParaRPr>
          </a:p>
          <a:p>
            <a:pPr eaLnBrk="1" hangingPunct="1">
              <a:lnSpc>
                <a:spcPct val="90000"/>
              </a:lnSpc>
              <a:buFont typeface="Wingdings" panose="05000000000000000000" pitchFamily="2" charset="2"/>
              <a:buNone/>
              <a:defRPr/>
            </a:pPr>
            <a:r>
              <a:rPr lang="en-US" altLang="cs-CZ" dirty="0">
                <a:sym typeface="Symbol" panose="05050102010706020507" pitchFamily="18" charset="2"/>
              </a:rPr>
              <a:t>The set of positive numbers</a:t>
            </a:r>
            <a:r>
              <a:rPr lang="cs-CZ" altLang="cs-CZ" dirty="0">
                <a:sym typeface="Symbol" panose="05050102010706020507" pitchFamily="18" charset="2"/>
              </a:rPr>
              <a:t>:</a:t>
            </a:r>
          </a:p>
          <a:p>
            <a:pPr lvl="1" eaLnBrk="1" hangingPunct="1">
              <a:lnSpc>
                <a:spcPct val="90000"/>
              </a:lnSpc>
              <a:defRPr/>
            </a:pPr>
            <a:r>
              <a:rPr lang="cs-CZ" altLang="cs-CZ" dirty="0">
                <a:sym typeface="Symbol" panose="05050102010706020507" pitchFamily="18" charset="2"/>
              </a:rPr>
              <a:t></a:t>
            </a:r>
            <a:r>
              <a:rPr lang="cs-CZ" altLang="cs-CZ" i="1" dirty="0">
                <a:sym typeface="Symbol" panose="05050102010706020507" pitchFamily="18" charset="2"/>
              </a:rPr>
              <a:t>x</a:t>
            </a:r>
            <a:r>
              <a:rPr lang="en-US" altLang="cs-CZ" dirty="0">
                <a:sym typeface="Symbol" panose="05050102010706020507" pitchFamily="18" charset="2"/>
              </a:rPr>
              <a:t> [</a:t>
            </a:r>
            <a:r>
              <a:rPr lang="en-US" altLang="cs-CZ" baseline="30000" dirty="0">
                <a:sym typeface="Symbol" panose="05050102010706020507" pitchFamily="18" charset="2"/>
              </a:rPr>
              <a:t>0</a:t>
            </a:r>
            <a:r>
              <a:rPr lang="en-US" altLang="cs-CZ" dirty="0">
                <a:sym typeface="Symbol" panose="05050102010706020507" pitchFamily="18" charset="2"/>
              </a:rPr>
              <a:t>&gt; </a:t>
            </a:r>
            <a:r>
              <a:rPr lang="en-US" altLang="cs-CZ" i="1" dirty="0">
                <a:sym typeface="Symbol" panose="05050102010706020507" pitchFamily="18" charset="2"/>
              </a:rPr>
              <a:t>x </a:t>
            </a:r>
            <a:r>
              <a:rPr lang="en-US" altLang="cs-CZ" baseline="30000" dirty="0">
                <a:sym typeface="Symbol" panose="05050102010706020507" pitchFamily="18" charset="2"/>
              </a:rPr>
              <a:t>0</a:t>
            </a:r>
            <a:r>
              <a:rPr lang="en-US" altLang="cs-CZ" dirty="0">
                <a:sym typeface="Symbol" panose="05050102010706020507" pitchFamily="18" charset="2"/>
              </a:rPr>
              <a:t>0], </a:t>
            </a:r>
            <a:r>
              <a:rPr lang="cs-CZ" altLang="cs-CZ" dirty="0">
                <a:sym typeface="Symbol" panose="05050102010706020507" pitchFamily="18" charset="2"/>
              </a:rPr>
              <a:t></a:t>
            </a:r>
            <a:r>
              <a:rPr lang="en-US" altLang="cs-CZ" i="1" dirty="0">
                <a:sym typeface="Symbol" panose="05050102010706020507" pitchFamily="18" charset="2"/>
              </a:rPr>
              <a:t>y</a:t>
            </a:r>
            <a:r>
              <a:rPr lang="en-US" altLang="cs-CZ" dirty="0">
                <a:sym typeface="Symbol" panose="05050102010706020507" pitchFamily="18" charset="2"/>
              </a:rPr>
              <a:t> [</a:t>
            </a:r>
            <a:r>
              <a:rPr lang="en-US" altLang="cs-CZ" baseline="30000" dirty="0">
                <a:sym typeface="Symbol" panose="05050102010706020507" pitchFamily="18" charset="2"/>
              </a:rPr>
              <a:t>0</a:t>
            </a:r>
            <a:r>
              <a:rPr lang="en-US" altLang="cs-CZ" dirty="0">
                <a:sym typeface="Symbol" panose="05050102010706020507" pitchFamily="18" charset="2"/>
              </a:rPr>
              <a:t>&gt; </a:t>
            </a:r>
            <a:r>
              <a:rPr lang="en-US" altLang="cs-CZ" i="1" dirty="0">
                <a:sym typeface="Symbol" panose="05050102010706020507" pitchFamily="18" charset="2"/>
              </a:rPr>
              <a:t>y </a:t>
            </a:r>
            <a:r>
              <a:rPr lang="en-US" altLang="cs-CZ" baseline="30000" dirty="0">
                <a:sym typeface="Symbol" panose="05050102010706020507" pitchFamily="18" charset="2"/>
              </a:rPr>
              <a:t>0</a:t>
            </a:r>
            <a:r>
              <a:rPr lang="en-US" altLang="cs-CZ" dirty="0">
                <a:sym typeface="Symbol" panose="05050102010706020507" pitchFamily="18" charset="2"/>
              </a:rPr>
              <a:t>0], </a:t>
            </a:r>
            <a:r>
              <a:rPr lang="cs-CZ" altLang="cs-CZ" dirty="0">
                <a:sym typeface="Symbol" panose="05050102010706020507" pitchFamily="18" charset="2"/>
              </a:rPr>
              <a:t></a:t>
            </a:r>
            <a:r>
              <a:rPr lang="en-US" altLang="cs-CZ" i="1" dirty="0">
                <a:sym typeface="Symbol" panose="05050102010706020507" pitchFamily="18" charset="2"/>
              </a:rPr>
              <a:t>z</a:t>
            </a:r>
            <a:r>
              <a:rPr lang="en-US" altLang="cs-CZ" dirty="0">
                <a:sym typeface="Symbol" panose="05050102010706020507" pitchFamily="18" charset="2"/>
              </a:rPr>
              <a:t> [</a:t>
            </a:r>
            <a:r>
              <a:rPr lang="en-US" altLang="cs-CZ" baseline="30000" dirty="0">
                <a:sym typeface="Symbol" panose="05050102010706020507" pitchFamily="18" charset="2"/>
              </a:rPr>
              <a:t>0</a:t>
            </a:r>
            <a:r>
              <a:rPr lang="en-US" altLang="cs-CZ" dirty="0">
                <a:sym typeface="Symbol" panose="05050102010706020507" pitchFamily="18" charset="2"/>
              </a:rPr>
              <a:t>&gt; </a:t>
            </a:r>
            <a:r>
              <a:rPr lang="en-US" altLang="cs-CZ" i="1" dirty="0">
                <a:sym typeface="Symbol" panose="05050102010706020507" pitchFamily="18" charset="2"/>
              </a:rPr>
              <a:t>z </a:t>
            </a:r>
            <a:r>
              <a:rPr lang="en-US" altLang="cs-CZ" baseline="30000" dirty="0">
                <a:sym typeface="Symbol" panose="05050102010706020507" pitchFamily="18" charset="2"/>
              </a:rPr>
              <a:t>0</a:t>
            </a:r>
            <a:r>
              <a:rPr lang="en-US" altLang="cs-CZ" dirty="0">
                <a:sym typeface="Symbol" panose="05050102010706020507" pitchFamily="18" charset="2"/>
              </a:rPr>
              <a:t>0],… which if them? </a:t>
            </a:r>
            <a:r>
              <a:rPr lang="en-US" altLang="cs-CZ" b="1" dirty="0">
                <a:sym typeface="Symbol" panose="05050102010706020507" pitchFamily="18" charset="2"/>
              </a:rPr>
              <a:t>Any of them</a:t>
            </a:r>
            <a:r>
              <a:rPr lang="en-US" altLang="cs-CZ" dirty="0">
                <a:sym typeface="Symbol" panose="05050102010706020507" pitchFamily="18" charset="2"/>
              </a:rPr>
              <a:t> </a:t>
            </a:r>
          </a:p>
          <a:p>
            <a:pPr eaLnBrk="1" hangingPunct="1">
              <a:lnSpc>
                <a:spcPct val="90000"/>
              </a:lnSpc>
              <a:defRPr/>
            </a:pPr>
            <a:r>
              <a:rPr lang="en-US" altLang="cs-CZ" dirty="0">
                <a:solidFill>
                  <a:schemeClr val="tx2"/>
                </a:solidFill>
                <a:effectLst>
                  <a:outerShdw blurRad="38100" dist="38100" dir="2700000" algn="tl">
                    <a:srgbClr val="C0C0C0"/>
                  </a:outerShdw>
                </a:effectLst>
                <a:sym typeface="Symbol" panose="05050102010706020507" pitchFamily="18" charset="2"/>
              </a:rPr>
              <a:t>restricted </a:t>
            </a:r>
            <a:r>
              <a:rPr lang="cs-CZ" altLang="cs-CZ" dirty="0">
                <a:solidFill>
                  <a:schemeClr val="tx2"/>
                </a:solidFill>
                <a:effectLst>
                  <a:outerShdw blurRad="38100" dist="38100" dir="2700000" algn="tl">
                    <a:srgbClr val="C0C0C0"/>
                  </a:outerShdw>
                </a:effectLst>
                <a:sym typeface="Symbol" panose="05050102010706020507" pitchFamily="18" charset="2"/>
              </a:rPr>
              <a:t>-</a:t>
            </a:r>
            <a:r>
              <a:rPr lang="en-US" altLang="cs-CZ" dirty="0">
                <a:solidFill>
                  <a:schemeClr val="tx2"/>
                </a:solidFill>
                <a:effectLst>
                  <a:outerShdw blurRad="38100" dist="38100" dir="2700000" algn="tl">
                    <a:srgbClr val="C0C0C0"/>
                  </a:outerShdw>
                </a:effectLst>
                <a:sym typeface="Symbol" panose="05050102010706020507" pitchFamily="18" charset="2"/>
              </a:rPr>
              <a:t>c</a:t>
            </a:r>
            <a:r>
              <a:rPr lang="cs-CZ" altLang="cs-CZ" dirty="0" err="1">
                <a:solidFill>
                  <a:schemeClr val="tx2"/>
                </a:solidFill>
                <a:effectLst>
                  <a:outerShdw blurRad="38100" dist="38100" dir="2700000" algn="tl">
                    <a:srgbClr val="C0C0C0"/>
                  </a:outerShdw>
                </a:effectLst>
                <a:sym typeface="Symbol" panose="05050102010706020507" pitchFamily="18" charset="2"/>
              </a:rPr>
              <a:t>onver</a:t>
            </a:r>
            <a:r>
              <a:rPr lang="en-US" altLang="cs-CZ" dirty="0" err="1">
                <a:solidFill>
                  <a:schemeClr val="tx2"/>
                </a:solidFill>
                <a:effectLst>
                  <a:outerShdw blurRad="38100" dist="38100" dir="2700000" algn="tl">
                    <a:srgbClr val="C0C0C0"/>
                  </a:outerShdw>
                </a:effectLst>
                <a:sym typeface="Symbol" panose="05050102010706020507" pitchFamily="18" charset="2"/>
              </a:rPr>
              <a:t>sion</a:t>
            </a:r>
            <a:r>
              <a:rPr lang="cs-CZ" altLang="cs-CZ" dirty="0">
                <a:sym typeface="Symbol" panose="05050102010706020507" pitchFamily="18" charset="2"/>
              </a:rPr>
              <a:t> </a:t>
            </a:r>
            <a:r>
              <a:rPr lang="en-US" altLang="cs-CZ" dirty="0">
                <a:sym typeface="Symbol" panose="05050102010706020507" pitchFamily="18" charset="2"/>
              </a:rPr>
              <a:t>by name</a:t>
            </a:r>
            <a:r>
              <a:rPr lang="cs-CZ" altLang="cs-CZ" dirty="0">
                <a:sym typeface="Symbol" panose="05050102010706020507" pitchFamily="18" charset="2"/>
              </a:rPr>
              <a:t>:</a:t>
            </a:r>
          </a:p>
          <a:p>
            <a:pPr eaLnBrk="1" hangingPunct="1">
              <a:lnSpc>
                <a:spcPct val="90000"/>
              </a:lnSpc>
              <a:buFont typeface="Wingdings" panose="05000000000000000000" pitchFamily="2" charset="2"/>
              <a:buNone/>
              <a:defRPr/>
            </a:pPr>
            <a:r>
              <a:rPr lang="en-US" altLang="cs-CZ" dirty="0">
                <a:sym typeface="Symbol" panose="05050102010706020507" pitchFamily="18" charset="2"/>
              </a:rPr>
              <a:t>The Mayor of Ostrava is rich</a:t>
            </a:r>
            <a:r>
              <a:rPr lang="cs-CZ" altLang="cs-CZ" dirty="0">
                <a:sym typeface="Symbol" panose="05050102010706020507" pitchFamily="18" charset="2"/>
              </a:rPr>
              <a:t>:</a:t>
            </a:r>
          </a:p>
          <a:p>
            <a:pPr lvl="1" eaLnBrk="1" hangingPunct="1">
              <a:lnSpc>
                <a:spcPct val="90000"/>
              </a:lnSpc>
              <a:defRPr/>
            </a:pPr>
            <a:r>
              <a:rPr lang="cs-CZ" altLang="cs-CZ" dirty="0">
                <a:sym typeface="Symbol" panose="05050102010706020507" pitchFamily="18" charset="2"/>
              </a:rPr>
              <a:t></a:t>
            </a:r>
            <a:r>
              <a:rPr lang="cs-CZ" altLang="cs-CZ" i="1" dirty="0" err="1">
                <a:sym typeface="Symbol" panose="05050102010706020507" pitchFamily="18" charset="2"/>
              </a:rPr>
              <a:t>w</a:t>
            </a:r>
            <a:r>
              <a:rPr lang="cs-CZ" altLang="cs-CZ" dirty="0" err="1">
                <a:sym typeface="Symbol" panose="05050102010706020507" pitchFamily="18" charset="2"/>
              </a:rPr>
              <a:t></a:t>
            </a:r>
            <a:r>
              <a:rPr lang="cs-CZ" altLang="cs-CZ" i="1" dirty="0" err="1">
                <a:sym typeface="Symbol" panose="05050102010706020507" pitchFamily="18" charset="2"/>
              </a:rPr>
              <a:t>t</a:t>
            </a:r>
            <a:r>
              <a:rPr lang="cs-CZ" altLang="cs-CZ" i="1" dirty="0">
                <a:sym typeface="Symbol" panose="05050102010706020507" pitchFamily="18" charset="2"/>
              </a:rPr>
              <a:t> </a:t>
            </a:r>
            <a:r>
              <a:rPr lang="en-US" altLang="cs-CZ" dirty="0">
                <a:sym typeface="Symbol" panose="05050102010706020507" pitchFamily="18" charset="2"/>
              </a:rPr>
              <a:t>[</a:t>
            </a:r>
            <a:r>
              <a:rPr lang="en-US" altLang="cs-CZ" baseline="30000" dirty="0">
                <a:sym typeface="Symbol" panose="05050102010706020507" pitchFamily="18" charset="2"/>
              </a:rPr>
              <a:t>0</a:t>
            </a:r>
            <a:r>
              <a:rPr lang="en-US" altLang="cs-CZ" i="1" dirty="0">
                <a:sym typeface="Symbol" panose="05050102010706020507" pitchFamily="18" charset="2"/>
              </a:rPr>
              <a:t>Rich</a:t>
            </a:r>
            <a:r>
              <a:rPr lang="en-US" altLang="cs-CZ" i="1" baseline="-25000" dirty="0">
                <a:sym typeface="Symbol" panose="05050102010706020507" pitchFamily="18" charset="2"/>
              </a:rPr>
              <a:t>wt </a:t>
            </a:r>
            <a:r>
              <a:rPr lang="cs-CZ" altLang="cs-CZ" dirty="0">
                <a:sym typeface="Symbol" panose="05050102010706020507" pitchFamily="18" charset="2"/>
              </a:rPr>
              <a:t></a:t>
            </a:r>
            <a:r>
              <a:rPr lang="cs-CZ" altLang="cs-CZ" i="1" dirty="0">
                <a:sym typeface="Symbol" panose="05050102010706020507" pitchFamily="18" charset="2"/>
              </a:rPr>
              <a:t>w</a:t>
            </a:r>
            <a:r>
              <a:rPr lang="en-US" altLang="cs-CZ" i="1" dirty="0">
                <a:sym typeface="Symbol" panose="05050102010706020507" pitchFamily="18" charset="2"/>
              </a:rPr>
              <a:t>’</a:t>
            </a:r>
            <a:r>
              <a:rPr lang="cs-CZ" altLang="cs-CZ" dirty="0">
                <a:sym typeface="Symbol" panose="05050102010706020507" pitchFamily="18" charset="2"/>
              </a:rPr>
              <a:t></a:t>
            </a:r>
            <a:r>
              <a:rPr lang="cs-CZ" altLang="cs-CZ" i="1" dirty="0">
                <a:sym typeface="Symbol" panose="05050102010706020507" pitchFamily="18" charset="2"/>
              </a:rPr>
              <a:t>t</a:t>
            </a:r>
            <a:r>
              <a:rPr lang="en-US" altLang="cs-CZ" i="1" dirty="0">
                <a:sym typeface="Symbol" panose="05050102010706020507" pitchFamily="18" charset="2"/>
              </a:rPr>
              <a:t>’</a:t>
            </a:r>
            <a:r>
              <a:rPr lang="cs-CZ" altLang="cs-CZ" i="1" dirty="0">
                <a:sym typeface="Symbol" panose="05050102010706020507" pitchFamily="18" charset="2"/>
              </a:rPr>
              <a:t> </a:t>
            </a:r>
            <a:r>
              <a:rPr lang="en-US" altLang="cs-CZ" dirty="0">
                <a:sym typeface="Symbol" panose="05050102010706020507" pitchFamily="18" charset="2"/>
              </a:rPr>
              <a:t>[</a:t>
            </a:r>
            <a:r>
              <a:rPr lang="en-US" altLang="cs-CZ" baseline="30000" dirty="0">
                <a:sym typeface="Symbol" panose="05050102010706020507" pitchFamily="18" charset="2"/>
              </a:rPr>
              <a:t>0</a:t>
            </a:r>
            <a:r>
              <a:rPr lang="en-US" altLang="cs-CZ" i="1" dirty="0">
                <a:sym typeface="Symbol" panose="05050102010706020507" pitchFamily="18" charset="2"/>
              </a:rPr>
              <a:t>Mayor_of</a:t>
            </a:r>
            <a:r>
              <a:rPr lang="en-US" altLang="cs-CZ" i="1" baseline="-25000" dirty="0">
                <a:sym typeface="Symbol" panose="05050102010706020507" pitchFamily="18" charset="2"/>
              </a:rPr>
              <a:t>w’t’ </a:t>
            </a:r>
            <a:r>
              <a:rPr lang="en-US" altLang="cs-CZ" baseline="30000" dirty="0">
                <a:sym typeface="Symbol" panose="05050102010706020507" pitchFamily="18" charset="2"/>
              </a:rPr>
              <a:t>0</a:t>
            </a:r>
            <a:r>
              <a:rPr lang="en-US" altLang="cs-CZ" i="1" dirty="0">
                <a:sym typeface="Symbol" panose="05050102010706020507" pitchFamily="18" charset="2"/>
              </a:rPr>
              <a:t>Ostrava</a:t>
            </a:r>
            <a:r>
              <a:rPr lang="en-US" altLang="cs-CZ" dirty="0">
                <a:sym typeface="Symbol" panose="05050102010706020507" pitchFamily="18" charset="2"/>
              </a:rPr>
              <a:t>]</a:t>
            </a:r>
            <a:r>
              <a:rPr lang="en-US" altLang="cs-CZ" b="1" i="1" baseline="-25000" dirty="0" err="1">
                <a:solidFill>
                  <a:srgbClr val="990000"/>
                </a:solidFill>
                <a:sym typeface="Symbol" panose="05050102010706020507" pitchFamily="18" charset="2"/>
              </a:rPr>
              <a:t>wt</a:t>
            </a:r>
            <a:r>
              <a:rPr lang="en-US" altLang="cs-CZ" dirty="0">
                <a:sym typeface="Symbol" panose="05050102010706020507" pitchFamily="18" charset="2"/>
              </a:rPr>
              <a:t>] </a:t>
            </a:r>
            <a:r>
              <a:rPr lang="en-US" altLang="cs-CZ" dirty="0">
                <a:solidFill>
                  <a:srgbClr val="990000"/>
                </a:solidFill>
                <a:sym typeface="Symbol" panose="05050102010706020507" pitchFamily="18" charset="2"/>
              </a:rPr>
              <a:t>=</a:t>
            </a:r>
            <a:r>
              <a:rPr lang="en-US" altLang="cs-CZ" b="1" baseline="-25000" dirty="0">
                <a:solidFill>
                  <a:srgbClr val="990000"/>
                </a:solidFill>
                <a:sym typeface="Symbol" panose="05050102010706020507" pitchFamily="18" charset="2"/>
              </a:rPr>
              <a:t>r</a:t>
            </a:r>
          </a:p>
          <a:p>
            <a:pPr lvl="1" eaLnBrk="1" hangingPunct="1">
              <a:lnSpc>
                <a:spcPct val="90000"/>
              </a:lnSpc>
              <a:defRPr/>
            </a:pPr>
            <a:r>
              <a:rPr lang="cs-CZ" altLang="cs-CZ" dirty="0">
                <a:sym typeface="Symbol" panose="05050102010706020507" pitchFamily="18" charset="2"/>
              </a:rPr>
              <a:t></a:t>
            </a:r>
            <a:r>
              <a:rPr lang="cs-CZ" altLang="cs-CZ" i="1" dirty="0" err="1">
                <a:sym typeface="Symbol" panose="05050102010706020507" pitchFamily="18" charset="2"/>
              </a:rPr>
              <a:t>w</a:t>
            </a:r>
            <a:r>
              <a:rPr lang="cs-CZ" altLang="cs-CZ" dirty="0" err="1">
                <a:sym typeface="Symbol" panose="05050102010706020507" pitchFamily="18" charset="2"/>
              </a:rPr>
              <a:t></a:t>
            </a:r>
            <a:r>
              <a:rPr lang="cs-CZ" altLang="cs-CZ" i="1" dirty="0" err="1">
                <a:sym typeface="Symbol" panose="05050102010706020507" pitchFamily="18" charset="2"/>
              </a:rPr>
              <a:t>t</a:t>
            </a:r>
            <a:r>
              <a:rPr lang="cs-CZ" altLang="cs-CZ" i="1" dirty="0">
                <a:sym typeface="Symbol" panose="05050102010706020507" pitchFamily="18" charset="2"/>
              </a:rPr>
              <a:t> </a:t>
            </a:r>
            <a:r>
              <a:rPr lang="en-US" altLang="cs-CZ" dirty="0">
                <a:sym typeface="Symbol" panose="05050102010706020507" pitchFamily="18" charset="2"/>
              </a:rPr>
              <a:t>[</a:t>
            </a:r>
            <a:r>
              <a:rPr lang="en-US" altLang="cs-CZ" baseline="30000" dirty="0">
                <a:sym typeface="Symbol" panose="05050102010706020507" pitchFamily="18" charset="2"/>
              </a:rPr>
              <a:t>0</a:t>
            </a:r>
            <a:r>
              <a:rPr lang="en-US" altLang="cs-CZ" i="1" dirty="0">
                <a:sym typeface="Symbol" panose="05050102010706020507" pitchFamily="18" charset="2"/>
              </a:rPr>
              <a:t>Rich</a:t>
            </a:r>
            <a:r>
              <a:rPr lang="en-US" altLang="cs-CZ" i="1" baseline="-25000" dirty="0">
                <a:sym typeface="Symbol" panose="05050102010706020507" pitchFamily="18" charset="2"/>
              </a:rPr>
              <a:t>wt </a:t>
            </a:r>
            <a:r>
              <a:rPr lang="en-US" altLang="cs-CZ" dirty="0">
                <a:sym typeface="Symbol" panose="05050102010706020507" pitchFamily="18" charset="2"/>
              </a:rPr>
              <a:t>[</a:t>
            </a:r>
            <a:r>
              <a:rPr lang="en-US" altLang="cs-CZ" baseline="30000" dirty="0">
                <a:sym typeface="Symbol" panose="05050102010706020507" pitchFamily="18" charset="2"/>
              </a:rPr>
              <a:t>0</a:t>
            </a:r>
            <a:r>
              <a:rPr lang="en-US" altLang="cs-CZ" i="1" dirty="0">
                <a:sym typeface="Symbol" panose="05050102010706020507" pitchFamily="18" charset="2"/>
              </a:rPr>
              <a:t>Mayor_of</a:t>
            </a:r>
            <a:r>
              <a:rPr lang="en-US" altLang="cs-CZ" i="1" baseline="-25000" dirty="0">
                <a:sym typeface="Symbol" panose="05050102010706020507" pitchFamily="18" charset="2"/>
              </a:rPr>
              <a:t>wt </a:t>
            </a:r>
            <a:r>
              <a:rPr lang="en-US" altLang="cs-CZ" baseline="30000" dirty="0">
                <a:sym typeface="Symbol" panose="05050102010706020507" pitchFamily="18" charset="2"/>
              </a:rPr>
              <a:t>0</a:t>
            </a:r>
            <a:r>
              <a:rPr lang="en-US" altLang="cs-CZ" i="1" dirty="0">
                <a:sym typeface="Symbol" panose="05050102010706020507" pitchFamily="18" charset="2"/>
              </a:rPr>
              <a:t>Ostrava</a:t>
            </a:r>
            <a:r>
              <a:rPr lang="en-US" altLang="cs-CZ" dirty="0">
                <a:sym typeface="Symbol" panose="05050102010706020507" pitchFamily="18" charset="2"/>
              </a:rPr>
              <a:t>]]</a:t>
            </a:r>
          </a:p>
          <a:p>
            <a:pPr eaLnBrk="1" hangingPunct="1">
              <a:lnSpc>
                <a:spcPct val="90000"/>
              </a:lnSpc>
              <a:defRPr/>
            </a:pPr>
            <a:r>
              <a:rPr lang="en-US" altLang="cs-CZ" dirty="0">
                <a:sym typeface="Symbol" panose="05050102010706020507" pitchFamily="18" charset="2"/>
              </a:rPr>
              <a:t>We don’t use</a:t>
            </a:r>
            <a:r>
              <a:rPr lang="cs-CZ" altLang="cs-CZ" dirty="0">
                <a:sym typeface="Symbol" panose="05050102010706020507" pitchFamily="18" charset="2"/>
              </a:rPr>
              <a:t> </a:t>
            </a:r>
            <a:r>
              <a:rPr lang="cs-CZ" altLang="cs-CZ" i="1" dirty="0">
                <a:sym typeface="Symbol" panose="05050102010706020507" pitchFamily="18" charset="2"/>
              </a:rPr>
              <a:t>-</a:t>
            </a:r>
            <a:r>
              <a:rPr lang="en-US" altLang="cs-CZ" i="1" dirty="0">
                <a:sym typeface="Symbol" panose="05050102010706020507" pitchFamily="18" charset="2"/>
              </a:rPr>
              <a:t>bound</a:t>
            </a:r>
            <a:r>
              <a:rPr lang="cs-CZ" altLang="cs-CZ" i="1" dirty="0">
                <a:sym typeface="Symbol" panose="05050102010706020507" pitchFamily="18" charset="2"/>
              </a:rPr>
              <a:t> </a:t>
            </a:r>
            <a:r>
              <a:rPr lang="en-US" altLang="cs-CZ" i="1" dirty="0">
                <a:sym typeface="Symbol" panose="05050102010706020507" pitchFamily="18" charset="2"/>
              </a:rPr>
              <a:t>variables </a:t>
            </a:r>
            <a:r>
              <a:rPr lang="en-US" altLang="cs-CZ" dirty="0">
                <a:sym typeface="Symbol" panose="05050102010706020507" pitchFamily="18" charset="2"/>
              </a:rPr>
              <a:t>in a natural language</a:t>
            </a:r>
            <a:endParaRPr lang="cs-CZ" altLang="cs-CZ" i="1" dirty="0">
              <a:sym typeface="Symbol" panose="05050102010706020507" pitchFamily="18" charset="2"/>
            </a:endParaRPr>
          </a:p>
          <a:p>
            <a:pPr eaLnBrk="1" hangingPunct="1">
              <a:lnSpc>
                <a:spcPct val="90000"/>
              </a:lnSpc>
              <a:defRPr/>
            </a:pPr>
            <a:r>
              <a:rPr lang="cs-CZ" altLang="cs-CZ" dirty="0">
                <a:solidFill>
                  <a:schemeClr val="tx2"/>
                </a:solidFill>
                <a:effectLst>
                  <a:outerShdw blurRad="38100" dist="38100" dir="2700000" algn="tl">
                    <a:srgbClr val="C0C0C0"/>
                  </a:outerShdw>
                </a:effectLst>
                <a:sym typeface="Symbol" panose="05050102010706020507" pitchFamily="18" charset="2"/>
              </a:rPr>
              <a:t>-</a:t>
            </a:r>
            <a:r>
              <a:rPr lang="en-US" altLang="cs-CZ" dirty="0">
                <a:solidFill>
                  <a:schemeClr val="tx2"/>
                </a:solidFill>
                <a:effectLst>
                  <a:outerShdw blurRad="38100" dist="38100" dir="2700000" algn="tl">
                    <a:srgbClr val="C0C0C0"/>
                  </a:outerShdw>
                </a:effectLst>
                <a:sym typeface="Symbol" panose="05050102010706020507" pitchFamily="18" charset="2"/>
              </a:rPr>
              <a:t>c</a:t>
            </a:r>
            <a:r>
              <a:rPr lang="cs-CZ" altLang="cs-CZ" dirty="0" err="1">
                <a:solidFill>
                  <a:schemeClr val="tx2"/>
                </a:solidFill>
                <a:effectLst>
                  <a:outerShdw blurRad="38100" dist="38100" dir="2700000" algn="tl">
                    <a:srgbClr val="C0C0C0"/>
                  </a:outerShdw>
                </a:effectLst>
                <a:sym typeface="Symbol" panose="05050102010706020507" pitchFamily="18" charset="2"/>
              </a:rPr>
              <a:t>onver</a:t>
            </a:r>
            <a:r>
              <a:rPr lang="en-US" altLang="cs-CZ" dirty="0" err="1">
                <a:solidFill>
                  <a:schemeClr val="tx2"/>
                </a:solidFill>
                <a:effectLst>
                  <a:outerShdw blurRad="38100" dist="38100" dir="2700000" algn="tl">
                    <a:srgbClr val="C0C0C0"/>
                  </a:outerShdw>
                </a:effectLst>
                <a:sym typeface="Symbol" panose="05050102010706020507" pitchFamily="18" charset="2"/>
              </a:rPr>
              <a:t>sion</a:t>
            </a:r>
            <a:r>
              <a:rPr lang="cs-CZ" altLang="cs-CZ" dirty="0">
                <a:sym typeface="Symbol" panose="05050102010706020507" pitchFamily="18" charset="2"/>
              </a:rPr>
              <a:t> </a:t>
            </a:r>
            <a:r>
              <a:rPr lang="en-US" altLang="cs-CZ" dirty="0">
                <a:sym typeface="Symbol" panose="05050102010706020507" pitchFamily="18" charset="2"/>
              </a:rPr>
              <a:t>by value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cs-CZ" altLang="cs-CZ" dirty="0"/>
              <a:t>Procedur</a:t>
            </a:r>
            <a:r>
              <a:rPr lang="en-US" altLang="cs-CZ" dirty="0"/>
              <a:t>al isomorphism</a:t>
            </a:r>
            <a:endParaRPr lang="cs-CZ" altLang="cs-CZ" dirty="0"/>
          </a:p>
        </p:txBody>
      </p:sp>
      <p:sp>
        <p:nvSpPr>
          <p:cNvPr id="32771" name="Rectangle 3"/>
          <p:cNvSpPr>
            <a:spLocks noGrp="1" noChangeArrowheads="1"/>
          </p:cNvSpPr>
          <p:nvPr>
            <p:ph type="body" idx="1"/>
          </p:nvPr>
        </p:nvSpPr>
        <p:spPr/>
        <p:txBody>
          <a:bodyPr>
            <a:normAutofit fontScale="92500" lnSpcReduction="20000"/>
          </a:bodyPr>
          <a:lstStyle/>
          <a:p>
            <a:pPr eaLnBrk="1" hangingPunct="1">
              <a:lnSpc>
                <a:spcPct val="90000"/>
              </a:lnSpc>
            </a:pPr>
            <a:r>
              <a:rPr lang="en-US" altLang="cs-CZ" dirty="0"/>
              <a:t>Obviously it is wise to define several criteria of procedural isomorphism</a:t>
            </a:r>
            <a:r>
              <a:rPr lang="cs-CZ" altLang="cs-CZ" dirty="0"/>
              <a:t> (</a:t>
            </a:r>
            <a:r>
              <a:rPr lang="en-US" altLang="cs-CZ" dirty="0"/>
              <a:t>hence of synonymy</a:t>
            </a:r>
            <a:r>
              <a:rPr lang="cs-CZ" altLang="cs-CZ" dirty="0"/>
              <a:t>) </a:t>
            </a:r>
            <a:r>
              <a:rPr lang="en-US" altLang="cs-CZ" dirty="0"/>
              <a:t>depending on the discourse under scrutiny</a:t>
            </a:r>
            <a:endParaRPr lang="cs-CZ" altLang="cs-CZ" dirty="0"/>
          </a:p>
          <a:p>
            <a:pPr eaLnBrk="1" hangingPunct="1">
              <a:lnSpc>
                <a:spcPct val="90000"/>
              </a:lnSpc>
            </a:pPr>
            <a:r>
              <a:rPr lang="en-US" altLang="cs-CZ" dirty="0"/>
              <a:t>Natural language</a:t>
            </a:r>
            <a:r>
              <a:rPr lang="cs-CZ" altLang="cs-CZ" dirty="0"/>
              <a:t> </a:t>
            </a:r>
            <a:r>
              <a:rPr lang="en-US" altLang="cs-CZ" dirty="0">
                <a:sym typeface="Wingdings" panose="05000000000000000000" pitchFamily="2" charset="2"/>
              </a:rPr>
              <a:t></a:t>
            </a:r>
            <a:r>
              <a:rPr lang="cs-CZ" altLang="cs-CZ" dirty="0"/>
              <a:t> </a:t>
            </a:r>
            <a:r>
              <a:rPr lang="en-US" altLang="cs-CZ" dirty="0"/>
              <a:t>we don’t use</a:t>
            </a:r>
            <a:r>
              <a:rPr lang="cs-CZ" altLang="cs-CZ" dirty="0"/>
              <a:t> </a:t>
            </a:r>
            <a:r>
              <a:rPr lang="cs-CZ" altLang="cs-CZ" dirty="0">
                <a:sym typeface="Symbol" panose="05050102010706020507" pitchFamily="18" charset="2"/>
              </a:rPr>
              <a:t>-</a:t>
            </a:r>
            <a:r>
              <a:rPr lang="en-US" altLang="cs-CZ" dirty="0">
                <a:sym typeface="Symbol" panose="05050102010706020507" pitchFamily="18" charset="2"/>
              </a:rPr>
              <a:t>bound variables</a:t>
            </a:r>
            <a:endParaRPr lang="cs-CZ" altLang="cs-CZ" dirty="0">
              <a:sym typeface="Symbol" panose="05050102010706020507" pitchFamily="18" charset="2"/>
            </a:endParaRPr>
          </a:p>
          <a:p>
            <a:pPr lvl="1" eaLnBrk="1" hangingPunct="1">
              <a:lnSpc>
                <a:spcPct val="90000"/>
              </a:lnSpc>
            </a:pPr>
            <a:r>
              <a:rPr lang="cs-CZ" altLang="cs-CZ" dirty="0">
                <a:sym typeface="Symbol" panose="05050102010706020507" pitchFamily="18" charset="2"/>
              </a:rPr>
              <a:t>-</a:t>
            </a:r>
            <a:r>
              <a:rPr lang="en-US" altLang="cs-CZ" dirty="0">
                <a:sym typeface="Symbol" panose="05050102010706020507" pitchFamily="18" charset="2"/>
              </a:rPr>
              <a:t>conversion, -conversion by value, restricted -conversion by name</a:t>
            </a:r>
            <a:r>
              <a:rPr lang="cs-CZ" altLang="cs-CZ" dirty="0">
                <a:sym typeface="Symbol" panose="05050102010706020507" pitchFamily="18" charset="2"/>
              </a:rPr>
              <a:t> + </a:t>
            </a:r>
            <a:r>
              <a:rPr lang="en-US" altLang="cs-CZ" dirty="0">
                <a:sym typeface="Symbol" panose="05050102010706020507" pitchFamily="18" charset="2"/>
              </a:rPr>
              <a:t>meaning postulates for syntactically simple terms</a:t>
            </a:r>
            <a:r>
              <a:rPr lang="cs-CZ" altLang="cs-CZ" dirty="0">
                <a:sym typeface="Symbol" panose="05050102010706020507" pitchFamily="18" charset="2"/>
              </a:rPr>
              <a:t> (</a:t>
            </a:r>
            <a:r>
              <a:rPr lang="cs-CZ" altLang="cs-CZ" dirty="0" err="1">
                <a:sym typeface="Symbol" panose="05050102010706020507" pitchFamily="18" charset="2"/>
              </a:rPr>
              <a:t>Church</a:t>
            </a:r>
            <a:r>
              <a:rPr lang="en-US" altLang="cs-CZ" dirty="0">
                <a:sym typeface="Symbol" panose="05050102010706020507" pitchFamily="18" charset="2"/>
              </a:rPr>
              <a:t>’s</a:t>
            </a:r>
            <a:r>
              <a:rPr lang="cs-CZ" altLang="cs-CZ" dirty="0">
                <a:sym typeface="Symbol" panose="05050102010706020507" pitchFamily="18" charset="2"/>
              </a:rPr>
              <a:t> A0)</a:t>
            </a:r>
          </a:p>
          <a:p>
            <a:pPr eaLnBrk="1" hangingPunct="1">
              <a:lnSpc>
                <a:spcPct val="90000"/>
              </a:lnSpc>
            </a:pPr>
            <a:r>
              <a:rPr lang="en-US" altLang="cs-CZ" dirty="0">
                <a:sym typeface="Symbol" panose="05050102010706020507" pitchFamily="18" charset="2"/>
              </a:rPr>
              <a:t>In the language of mathematics and in a programming language variables can play a significant role</a:t>
            </a:r>
          </a:p>
          <a:p>
            <a:pPr lvl="1" eaLnBrk="1" hangingPunct="1">
              <a:lnSpc>
                <a:spcPct val="90000"/>
              </a:lnSpc>
            </a:pPr>
            <a:r>
              <a:rPr lang="en-US" altLang="cs-CZ" dirty="0">
                <a:sym typeface="Symbol" panose="05050102010706020507" pitchFamily="18" charset="2"/>
              </a:rPr>
              <a:t>The most restrictive criterion</a:t>
            </a:r>
            <a:r>
              <a:rPr lang="cs-CZ" altLang="cs-CZ" dirty="0">
                <a:sym typeface="Symbol" panose="05050102010706020507" pitchFamily="18" charset="2"/>
              </a:rPr>
              <a:t>: </a:t>
            </a:r>
            <a:r>
              <a:rPr lang="en-US" altLang="cs-CZ" dirty="0">
                <a:sym typeface="Symbol" panose="05050102010706020507" pitchFamily="18" charset="2"/>
              </a:rPr>
              <a:t>only</a:t>
            </a:r>
            <a:r>
              <a:rPr lang="cs-CZ" altLang="cs-CZ" dirty="0">
                <a:sym typeface="Symbol" panose="05050102010706020507" pitchFamily="18" charset="2"/>
              </a:rPr>
              <a:t> </a:t>
            </a:r>
            <a:r>
              <a:rPr lang="en-US" altLang="cs-CZ" dirty="0">
                <a:sym typeface="Symbol" panose="05050102010706020507" pitchFamily="18" charset="2"/>
              </a:rPr>
              <a:t>meaning postulates for syntactically simple terms</a:t>
            </a:r>
            <a:r>
              <a:rPr lang="cs-CZ" altLang="cs-CZ" dirty="0">
                <a:sym typeface="Symbol" panose="05050102010706020507" pitchFamily="18" charset="2"/>
              </a:rPr>
              <a:t> (</a:t>
            </a:r>
            <a:r>
              <a:rPr lang="cs-CZ" altLang="cs-CZ" dirty="0" err="1">
                <a:sym typeface="Symbol" panose="05050102010706020507" pitchFamily="18" charset="2"/>
              </a:rPr>
              <a:t>Church</a:t>
            </a:r>
            <a:r>
              <a:rPr lang="en-US" altLang="cs-CZ" dirty="0">
                <a:sym typeface="Symbol" panose="05050102010706020507" pitchFamily="18" charset="2"/>
              </a:rPr>
              <a:t>’s</a:t>
            </a:r>
            <a:r>
              <a:rPr lang="cs-CZ" altLang="cs-CZ" dirty="0">
                <a:sym typeface="Symbol" panose="05050102010706020507" pitchFamily="18" charset="2"/>
              </a:rPr>
              <a:t> A0)</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7813"/>
            <a:ext cx="8229600" cy="919162"/>
          </a:xfrm>
        </p:spPr>
        <p:txBody>
          <a:bodyPr/>
          <a:lstStyle/>
          <a:p>
            <a:pPr eaLnBrk="1" hangingPunct="1"/>
            <a:r>
              <a:rPr lang="cs-CZ" altLang="cs-CZ" dirty="0" err="1"/>
              <a:t>Existen</a:t>
            </a:r>
            <a:r>
              <a:rPr lang="en-US" altLang="cs-CZ" dirty="0" err="1"/>
              <a:t>tial</a:t>
            </a:r>
            <a:r>
              <a:rPr lang="en-US" altLang="cs-CZ" dirty="0"/>
              <a:t> quantification</a:t>
            </a:r>
            <a:endParaRPr lang="cs-CZ" altLang="cs-CZ" dirty="0"/>
          </a:p>
        </p:txBody>
      </p:sp>
      <p:sp>
        <p:nvSpPr>
          <p:cNvPr id="33795" name="Rectangle 3"/>
          <p:cNvSpPr>
            <a:spLocks noGrp="1" noChangeArrowheads="1"/>
          </p:cNvSpPr>
          <p:nvPr>
            <p:ph type="body" idx="1"/>
          </p:nvPr>
        </p:nvSpPr>
        <p:spPr>
          <a:xfrm>
            <a:off x="395288" y="1412875"/>
            <a:ext cx="8291512" cy="4718050"/>
          </a:xfrm>
        </p:spPr>
        <p:txBody>
          <a:bodyPr/>
          <a:lstStyle/>
          <a:p>
            <a:pPr eaLnBrk="1" hangingPunct="1">
              <a:lnSpc>
                <a:spcPct val="90000"/>
              </a:lnSpc>
            </a:pPr>
            <a:r>
              <a:rPr lang="cs-CZ" altLang="cs-CZ" i="1" dirty="0" err="1"/>
              <a:t>Extension</a:t>
            </a:r>
            <a:r>
              <a:rPr lang="en-US" altLang="cs-CZ" i="1" dirty="0"/>
              <a:t>al c</a:t>
            </a:r>
            <a:r>
              <a:rPr lang="cs-CZ" altLang="cs-CZ" i="1" dirty="0" err="1"/>
              <a:t>ontext</a:t>
            </a:r>
            <a:r>
              <a:rPr lang="cs-CZ" altLang="cs-CZ" dirty="0"/>
              <a:t> – </a:t>
            </a:r>
            <a:r>
              <a:rPr lang="en-US" altLang="cs-CZ" dirty="0"/>
              <a:t>only in this case partiality plays a crucial role</a:t>
            </a:r>
            <a:r>
              <a:rPr lang="cs-CZ" altLang="cs-CZ" dirty="0"/>
              <a:t>: </a:t>
            </a:r>
            <a:r>
              <a:rPr lang="en-US" altLang="cs-CZ" dirty="0"/>
              <a:t>the application of a function</a:t>
            </a:r>
            <a:r>
              <a:rPr lang="cs-CZ" altLang="cs-CZ" dirty="0"/>
              <a:t> </a:t>
            </a:r>
            <a:r>
              <a:rPr lang="cs-CZ" altLang="cs-CZ" i="1" dirty="0"/>
              <a:t>f</a:t>
            </a:r>
            <a:r>
              <a:rPr lang="en-US" altLang="cs-CZ" dirty="0">
                <a:sym typeface="Symbol" panose="05050102010706020507" pitchFamily="18" charset="2"/>
              </a:rPr>
              <a:t></a:t>
            </a:r>
            <a:r>
              <a:rPr lang="en-US" altLang="cs-CZ" dirty="0"/>
              <a:t>(</a:t>
            </a:r>
            <a:r>
              <a:rPr lang="en-US" altLang="cs-CZ" dirty="0">
                <a:sym typeface="Symbol" panose="05050102010706020507" pitchFamily="18" charset="2"/>
              </a:rPr>
              <a:t></a:t>
            </a:r>
            <a:r>
              <a:rPr lang="en-US" altLang="cs-CZ" dirty="0"/>
              <a:t>)</a:t>
            </a:r>
            <a:r>
              <a:rPr lang="cs-CZ" altLang="cs-CZ" i="1" dirty="0"/>
              <a:t> </a:t>
            </a:r>
            <a:r>
              <a:rPr lang="en-US" altLang="cs-CZ" dirty="0"/>
              <a:t>to the</a:t>
            </a:r>
            <a:r>
              <a:rPr lang="cs-CZ" altLang="cs-CZ" dirty="0"/>
              <a:t> argument </a:t>
            </a:r>
            <a:r>
              <a:rPr lang="cs-CZ" altLang="cs-CZ" i="1" dirty="0"/>
              <a:t>a </a:t>
            </a:r>
            <a:r>
              <a:rPr lang="en-US" altLang="cs-CZ" dirty="0">
                <a:sym typeface="Symbol" panose="05050102010706020507" pitchFamily="18" charset="2"/>
              </a:rPr>
              <a:t></a:t>
            </a:r>
            <a:r>
              <a:rPr lang="cs-CZ" altLang="cs-CZ" dirty="0">
                <a:sym typeface="Symbol" panose="05050102010706020507" pitchFamily="18" charset="2"/>
              </a:rPr>
              <a:t> </a:t>
            </a:r>
            <a:r>
              <a:rPr lang="en-US" altLang="cs-CZ" dirty="0">
                <a:sym typeface="Symbol" panose="05050102010706020507" pitchFamily="18" charset="2"/>
              </a:rPr>
              <a:t></a:t>
            </a:r>
            <a:r>
              <a:rPr lang="cs-CZ" altLang="cs-CZ" dirty="0"/>
              <a:t> </a:t>
            </a:r>
            <a:r>
              <a:rPr lang="en-US" altLang="cs-CZ" dirty="0"/>
              <a:t>can fail if</a:t>
            </a:r>
            <a:r>
              <a:rPr lang="cs-CZ" altLang="cs-CZ" dirty="0"/>
              <a:t> </a:t>
            </a:r>
            <a:r>
              <a:rPr lang="cs-CZ" altLang="cs-CZ" i="1" dirty="0"/>
              <a:t>f </a:t>
            </a:r>
            <a:r>
              <a:rPr lang="en-US" altLang="cs-CZ" dirty="0"/>
              <a:t>is not defined at</a:t>
            </a:r>
            <a:r>
              <a:rPr lang="cs-CZ" altLang="cs-CZ" dirty="0"/>
              <a:t> </a:t>
            </a:r>
            <a:r>
              <a:rPr lang="cs-CZ" altLang="cs-CZ" i="1" dirty="0"/>
              <a:t>a </a:t>
            </a:r>
            <a:r>
              <a:rPr lang="en-US" altLang="cs-CZ" dirty="0"/>
              <a:t>(</a:t>
            </a:r>
            <a:r>
              <a:rPr lang="en-US" altLang="cs-CZ" i="1" dirty="0"/>
              <a:t>x </a:t>
            </a:r>
            <a:r>
              <a:rPr lang="en-US" altLang="cs-CZ" dirty="0">
                <a:sym typeface="Symbol" panose="05050102010706020507" pitchFamily="18" charset="2"/>
              </a:rPr>
              <a:t> )</a:t>
            </a:r>
            <a:r>
              <a:rPr lang="cs-CZ" altLang="cs-CZ" dirty="0"/>
              <a:t>: </a:t>
            </a:r>
          </a:p>
          <a:p>
            <a:pPr lvl="1" eaLnBrk="1" hangingPunct="1">
              <a:lnSpc>
                <a:spcPct val="90000"/>
              </a:lnSpc>
            </a:pPr>
            <a:r>
              <a:rPr lang="en-US" altLang="cs-CZ" dirty="0">
                <a:solidFill>
                  <a:schemeClr val="tx2"/>
                </a:solidFill>
              </a:rPr>
              <a:t>[</a:t>
            </a:r>
            <a:r>
              <a:rPr lang="en-US" altLang="cs-CZ" baseline="30000" dirty="0">
                <a:solidFill>
                  <a:schemeClr val="tx2"/>
                </a:solidFill>
              </a:rPr>
              <a:t>0</a:t>
            </a:r>
            <a:r>
              <a:rPr lang="en-US" altLang="cs-CZ" i="1" dirty="0">
                <a:solidFill>
                  <a:schemeClr val="tx2"/>
                </a:solidFill>
              </a:rPr>
              <a:t>Proper</a:t>
            </a:r>
            <a:r>
              <a:rPr lang="en-US" altLang="cs-CZ" dirty="0">
                <a:solidFill>
                  <a:schemeClr val="tx2"/>
                </a:solidFill>
              </a:rPr>
              <a:t> [</a:t>
            </a:r>
            <a:r>
              <a:rPr lang="en-US" altLang="cs-CZ" i="1" dirty="0">
                <a:solidFill>
                  <a:schemeClr val="tx2"/>
                </a:solidFill>
              </a:rPr>
              <a:t>f a</a:t>
            </a:r>
            <a:r>
              <a:rPr lang="en-US" altLang="cs-CZ" dirty="0">
                <a:solidFill>
                  <a:schemeClr val="tx2"/>
                </a:solidFill>
              </a:rPr>
              <a:t>]] |</a:t>
            </a:r>
            <a:r>
              <a:rPr lang="en-US" altLang="cs-CZ" dirty="0">
                <a:solidFill>
                  <a:schemeClr val="tx2"/>
                </a:solidFill>
                <a:sym typeface="Symbol" panose="05050102010706020507" pitchFamily="18" charset="2"/>
              </a:rPr>
              <a:t></a:t>
            </a:r>
            <a:r>
              <a:rPr lang="en-US" altLang="cs-CZ" dirty="0">
                <a:solidFill>
                  <a:schemeClr val="tx2"/>
                </a:solidFill>
              </a:rPr>
              <a:t> </a:t>
            </a:r>
            <a:r>
              <a:rPr lang="en-US" altLang="cs-CZ" dirty="0">
                <a:solidFill>
                  <a:schemeClr val="tx2"/>
                </a:solidFill>
                <a:sym typeface="Symbol" panose="05050102010706020507" pitchFamily="18" charset="2"/>
              </a:rPr>
              <a:t>[</a:t>
            </a:r>
            <a:r>
              <a:rPr lang="en-US" altLang="cs-CZ" i="1" dirty="0">
                <a:solidFill>
                  <a:schemeClr val="tx2"/>
                </a:solidFill>
                <a:sym typeface="Symbol" panose="05050102010706020507" pitchFamily="18" charset="2"/>
              </a:rPr>
              <a:t>Empty </a:t>
            </a:r>
            <a:r>
              <a:rPr lang="en-US" altLang="cs-CZ" dirty="0">
                <a:solidFill>
                  <a:schemeClr val="tx2"/>
                </a:solidFill>
                <a:sym typeface="Symbol" panose="05050102010706020507" pitchFamily="18" charset="2"/>
              </a:rPr>
              <a:t></a:t>
            </a:r>
            <a:r>
              <a:rPr lang="en-US" altLang="cs-CZ" i="1" dirty="0">
                <a:solidFill>
                  <a:schemeClr val="tx2"/>
                </a:solidFill>
                <a:sym typeface="Symbol" panose="05050102010706020507" pitchFamily="18" charset="2"/>
              </a:rPr>
              <a:t>x </a:t>
            </a:r>
            <a:r>
              <a:rPr lang="en-US" altLang="cs-CZ" dirty="0">
                <a:solidFill>
                  <a:schemeClr val="tx2"/>
                </a:solidFill>
              </a:rPr>
              <a:t>[</a:t>
            </a:r>
            <a:r>
              <a:rPr lang="en-US" altLang="cs-CZ" i="1" dirty="0">
                <a:solidFill>
                  <a:schemeClr val="tx2"/>
                </a:solidFill>
              </a:rPr>
              <a:t>f x</a:t>
            </a:r>
            <a:r>
              <a:rPr lang="en-US" altLang="cs-CZ" dirty="0">
                <a:solidFill>
                  <a:schemeClr val="tx2"/>
                </a:solidFill>
              </a:rPr>
              <a:t>]] |</a:t>
            </a:r>
            <a:r>
              <a:rPr lang="en-US" altLang="cs-CZ" dirty="0">
                <a:solidFill>
                  <a:schemeClr val="tx2"/>
                </a:solidFill>
                <a:sym typeface="Symbol" panose="05050102010706020507" pitchFamily="18" charset="2"/>
              </a:rPr>
              <a:t></a:t>
            </a:r>
            <a:r>
              <a:rPr lang="en-US" altLang="cs-CZ" dirty="0">
                <a:solidFill>
                  <a:schemeClr val="tx2"/>
                </a:solidFill>
              </a:rPr>
              <a:t> [</a:t>
            </a:r>
            <a:r>
              <a:rPr lang="en-US" altLang="cs-CZ" baseline="30000" dirty="0">
                <a:solidFill>
                  <a:schemeClr val="tx2"/>
                </a:solidFill>
              </a:rPr>
              <a:t>0</a:t>
            </a:r>
            <a:r>
              <a:rPr lang="en-US" altLang="cs-CZ" dirty="0">
                <a:solidFill>
                  <a:schemeClr val="tx2"/>
                </a:solidFill>
                <a:sym typeface="Symbol" panose="05050102010706020507" pitchFamily="18" charset="2"/>
              </a:rPr>
              <a:t> </a:t>
            </a:r>
            <a:r>
              <a:rPr lang="en-US" altLang="cs-CZ" i="1" dirty="0">
                <a:solidFill>
                  <a:schemeClr val="tx2"/>
                </a:solidFill>
                <a:sym typeface="Symbol" panose="05050102010706020507" pitchFamily="18" charset="2"/>
              </a:rPr>
              <a:t>x </a:t>
            </a:r>
            <a:r>
              <a:rPr lang="en-US" altLang="cs-CZ" dirty="0">
                <a:solidFill>
                  <a:schemeClr val="tx2"/>
                </a:solidFill>
              </a:rPr>
              <a:t>[</a:t>
            </a:r>
            <a:r>
              <a:rPr lang="en-US" altLang="cs-CZ" i="1" dirty="0">
                <a:solidFill>
                  <a:schemeClr val="tx2"/>
                </a:solidFill>
              </a:rPr>
              <a:t>f x</a:t>
            </a:r>
            <a:r>
              <a:rPr lang="en-US" altLang="cs-CZ" dirty="0">
                <a:solidFill>
                  <a:schemeClr val="tx2"/>
                </a:solidFill>
              </a:rPr>
              <a:t>]]</a:t>
            </a:r>
          </a:p>
          <a:p>
            <a:pPr eaLnBrk="1" hangingPunct="1">
              <a:lnSpc>
                <a:spcPct val="90000"/>
              </a:lnSpc>
            </a:pPr>
            <a:r>
              <a:rPr lang="en-US" altLang="cs-CZ" i="1" dirty="0"/>
              <a:t>In</a:t>
            </a:r>
            <a:r>
              <a:rPr lang="cs-CZ" altLang="cs-CZ" i="1" dirty="0" err="1"/>
              <a:t>tension</a:t>
            </a:r>
            <a:r>
              <a:rPr lang="en-US" altLang="cs-CZ" i="1" dirty="0"/>
              <a:t>al c</a:t>
            </a:r>
            <a:r>
              <a:rPr lang="cs-CZ" altLang="cs-CZ" i="1" dirty="0" err="1"/>
              <a:t>ontext</a:t>
            </a:r>
            <a:r>
              <a:rPr lang="cs-CZ" altLang="cs-CZ" dirty="0"/>
              <a:t> – </a:t>
            </a:r>
            <a:r>
              <a:rPr lang="en-US" altLang="cs-CZ" dirty="0"/>
              <a:t>we can derive that there is a</a:t>
            </a:r>
            <a:r>
              <a:rPr lang="cs-CZ" altLang="cs-CZ" dirty="0"/>
              <a:t> </a:t>
            </a:r>
            <a:r>
              <a:rPr lang="cs-CZ" altLang="cs-CZ" i="1" dirty="0" err="1"/>
              <a:t>fun</a:t>
            </a:r>
            <a:r>
              <a:rPr lang="en-US" altLang="cs-CZ" i="1" dirty="0" err="1"/>
              <a:t>ction</a:t>
            </a:r>
            <a:r>
              <a:rPr lang="cs-CZ" altLang="cs-CZ" i="1" dirty="0"/>
              <a:t> f</a:t>
            </a:r>
            <a:r>
              <a:rPr lang="en-US" altLang="cs-CZ" dirty="0"/>
              <a:t> (an object of predication) but </a:t>
            </a:r>
            <a:r>
              <a:rPr lang="en-US" altLang="cs-CZ" i="1" dirty="0"/>
              <a:t>not </a:t>
            </a:r>
            <a:r>
              <a:rPr lang="en-US" altLang="cs-CZ" dirty="0"/>
              <a:t>that there is a value of </a:t>
            </a:r>
            <a:r>
              <a:rPr lang="en-US" altLang="cs-CZ" i="1" dirty="0"/>
              <a:t>f</a:t>
            </a:r>
            <a:endParaRPr lang="cs-CZ" altLang="cs-CZ" dirty="0"/>
          </a:p>
          <a:p>
            <a:pPr lvl="1" eaLnBrk="1" hangingPunct="1">
              <a:lnSpc>
                <a:spcPct val="90000"/>
              </a:lnSpc>
            </a:pPr>
            <a:r>
              <a:rPr lang="cs-CZ" altLang="cs-CZ" dirty="0"/>
              <a:t>Tom </a:t>
            </a:r>
            <a:r>
              <a:rPr lang="en-US" altLang="cs-CZ" dirty="0"/>
              <a:t>is seeking a unicorn |</a:t>
            </a:r>
            <a:r>
              <a:rPr lang="en-US" altLang="cs-CZ" dirty="0">
                <a:sym typeface="Symbol" panose="05050102010706020507" pitchFamily="18" charset="2"/>
              </a:rPr>
              <a:t> unicorns exist</a:t>
            </a:r>
            <a:endParaRPr lang="cs-CZ" altLang="cs-CZ" dirty="0">
              <a:sym typeface="Symbol" panose="05050102010706020507" pitchFamily="18" charset="2"/>
            </a:endParaRPr>
          </a:p>
          <a:p>
            <a:pPr lvl="1" eaLnBrk="1" hangingPunct="1">
              <a:lnSpc>
                <a:spcPct val="90000"/>
              </a:lnSpc>
            </a:pPr>
            <a:r>
              <a:rPr lang="en-US" altLang="cs-CZ" dirty="0"/>
              <a:t>Not to turn logic to magic</a:t>
            </a:r>
            <a:r>
              <a:rPr lang="cs-CZ" altLang="cs-CZ" dirty="0"/>
              <a:t> </a:t>
            </a:r>
            <a:r>
              <a:rPr lang="cs-CZ" altLang="cs-CZ" dirty="0">
                <a:sym typeface="Wingdings" panose="05000000000000000000" pitchFamily="2" charset="2"/>
              </a:rPr>
              <a:t> </a:t>
            </a:r>
            <a:r>
              <a:rPr lang="cs-CZ" altLang="cs-CZ" dirty="0"/>
              <a:t> </a:t>
            </a:r>
            <a:endParaRPr lang="en-US" alt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7813"/>
            <a:ext cx="8229600" cy="919162"/>
          </a:xfrm>
        </p:spPr>
        <p:txBody>
          <a:bodyPr/>
          <a:lstStyle/>
          <a:p>
            <a:pPr eaLnBrk="1" hangingPunct="1"/>
            <a:r>
              <a:rPr lang="cs-CZ" altLang="cs-CZ" dirty="0" err="1"/>
              <a:t>Existen</a:t>
            </a:r>
            <a:r>
              <a:rPr lang="en-US" altLang="cs-CZ" dirty="0" err="1"/>
              <a:t>tial</a:t>
            </a:r>
            <a:r>
              <a:rPr lang="cs-CZ" altLang="cs-CZ" dirty="0"/>
              <a:t> </a:t>
            </a:r>
            <a:r>
              <a:rPr lang="cs-CZ" altLang="cs-CZ" dirty="0" err="1"/>
              <a:t>generaliza</a:t>
            </a:r>
            <a:r>
              <a:rPr lang="en-US" altLang="cs-CZ" dirty="0" err="1"/>
              <a:t>tion</a:t>
            </a:r>
            <a:endParaRPr lang="cs-CZ" altLang="cs-CZ" dirty="0"/>
          </a:p>
        </p:txBody>
      </p:sp>
      <p:sp>
        <p:nvSpPr>
          <p:cNvPr id="94211" name="Rectangle 3"/>
          <p:cNvSpPr>
            <a:spLocks noGrp="1" noChangeArrowheads="1"/>
          </p:cNvSpPr>
          <p:nvPr>
            <p:ph type="body" idx="1"/>
          </p:nvPr>
        </p:nvSpPr>
        <p:spPr>
          <a:xfrm>
            <a:off x="395288" y="1412875"/>
            <a:ext cx="8497192" cy="4718050"/>
          </a:xfrm>
        </p:spPr>
        <p:txBody>
          <a:bodyPr/>
          <a:lstStyle/>
          <a:p>
            <a:pPr eaLnBrk="1" hangingPunct="1">
              <a:defRPr/>
            </a:pPr>
            <a:r>
              <a:rPr lang="cs-CZ" altLang="cs-CZ" dirty="0"/>
              <a:t>Tom </a:t>
            </a:r>
            <a:r>
              <a:rPr lang="en-US" altLang="cs-CZ" dirty="0"/>
              <a:t>is seeking a </a:t>
            </a:r>
            <a:r>
              <a:rPr lang="en-US" altLang="cs-CZ" dirty="0">
                <a:sym typeface="Symbol" panose="05050102010706020507" pitchFamily="18" charset="2"/>
              </a:rPr>
              <a:t>unicorn</a:t>
            </a:r>
            <a:endParaRPr lang="cs-CZ" altLang="cs-CZ" dirty="0"/>
          </a:p>
          <a:p>
            <a:pPr eaLnBrk="1" hangingPunct="1">
              <a:spcBef>
                <a:spcPct val="0"/>
              </a:spcBef>
              <a:defRPr/>
            </a:pPr>
            <a:r>
              <a:rPr lang="cs-CZ" altLang="cs-CZ" dirty="0"/>
              <a:t>------------------------------------</a:t>
            </a:r>
          </a:p>
          <a:p>
            <a:pPr eaLnBrk="1" hangingPunct="1">
              <a:spcBef>
                <a:spcPct val="0"/>
              </a:spcBef>
              <a:defRPr/>
            </a:pPr>
            <a:r>
              <a:rPr lang="cs-CZ" altLang="cs-CZ" dirty="0"/>
              <a:t>Tom </a:t>
            </a:r>
            <a:r>
              <a:rPr lang="en-US" altLang="cs-CZ" dirty="0"/>
              <a:t>is seeking something</a:t>
            </a:r>
            <a:r>
              <a:rPr lang="cs-CZ" altLang="cs-CZ" dirty="0"/>
              <a:t> </a:t>
            </a:r>
            <a:br>
              <a:rPr lang="cs-CZ" altLang="cs-CZ" dirty="0"/>
            </a:br>
            <a:r>
              <a:rPr lang="cs-CZ" altLang="cs-CZ" dirty="0"/>
              <a:t>(</a:t>
            </a:r>
            <a:r>
              <a:rPr lang="en-US" altLang="cs-CZ" dirty="0"/>
              <a:t>there is something such that</a:t>
            </a:r>
            <a:r>
              <a:rPr lang="cs-CZ" altLang="cs-CZ" dirty="0"/>
              <a:t> Tom </a:t>
            </a:r>
            <a:r>
              <a:rPr lang="en-US" altLang="cs-CZ" dirty="0"/>
              <a:t>is seeking it</a:t>
            </a:r>
            <a:r>
              <a:rPr lang="cs-CZ" altLang="cs-CZ" dirty="0"/>
              <a:t>)</a:t>
            </a:r>
          </a:p>
          <a:p>
            <a:pPr eaLnBrk="1" hangingPunct="1">
              <a:defRPr/>
            </a:pPr>
            <a:r>
              <a:rPr lang="en-US" altLang="cs-CZ" dirty="0">
                <a:solidFill>
                  <a:schemeClr val="tx2"/>
                </a:solidFill>
                <a:sym typeface="Symbol" panose="05050102010706020507" pitchFamily="18" charset="2"/>
              </a:rPr>
              <a:t></a:t>
            </a:r>
            <a:r>
              <a:rPr lang="cs-CZ" altLang="cs-CZ" i="1" dirty="0">
                <a:solidFill>
                  <a:schemeClr val="tx2"/>
                </a:solidFill>
                <a:sym typeface="Symbol" panose="05050102010706020507" pitchFamily="18" charset="2"/>
              </a:rPr>
              <a:t>w</a:t>
            </a:r>
            <a:r>
              <a:rPr lang="en-US" altLang="cs-CZ" dirty="0">
                <a:solidFill>
                  <a:schemeClr val="tx2"/>
                </a:solidFill>
                <a:sym typeface="Symbol" panose="05050102010706020507" pitchFamily="18" charset="2"/>
              </a:rPr>
              <a:t></a:t>
            </a:r>
            <a:r>
              <a:rPr lang="cs-CZ" altLang="cs-CZ" i="1" dirty="0">
                <a:solidFill>
                  <a:schemeClr val="tx2"/>
                </a:solidFill>
                <a:sym typeface="Symbol" panose="05050102010706020507" pitchFamily="18" charset="2"/>
              </a:rPr>
              <a:t>t </a:t>
            </a:r>
            <a:r>
              <a:rPr lang="en-US" altLang="cs-CZ" dirty="0">
                <a:solidFill>
                  <a:schemeClr val="tx2"/>
                </a:solidFill>
                <a:sym typeface="Symbol" panose="05050102010706020507" pitchFamily="18" charset="2"/>
              </a:rPr>
              <a:t>[</a:t>
            </a:r>
            <a:r>
              <a:rPr lang="en-US" altLang="cs-CZ" baseline="30000" dirty="0">
                <a:solidFill>
                  <a:schemeClr val="tx2"/>
                </a:solidFill>
                <a:sym typeface="Symbol" panose="05050102010706020507" pitchFamily="18" charset="2"/>
              </a:rPr>
              <a:t>0</a:t>
            </a:r>
            <a:r>
              <a:rPr lang="en-US" altLang="cs-CZ" i="1" dirty="0">
                <a:solidFill>
                  <a:schemeClr val="tx2"/>
                </a:solidFill>
                <a:sym typeface="Symbol" panose="05050102010706020507" pitchFamily="18" charset="2"/>
              </a:rPr>
              <a:t>Seek</a:t>
            </a:r>
            <a:r>
              <a:rPr lang="en-US" altLang="cs-CZ" i="1" baseline="-25000" dirty="0">
                <a:solidFill>
                  <a:schemeClr val="tx2"/>
                </a:solidFill>
                <a:sym typeface="Symbol" panose="05050102010706020507" pitchFamily="18" charset="2"/>
              </a:rPr>
              <a:t>wt </a:t>
            </a:r>
            <a:r>
              <a:rPr lang="en-US" altLang="cs-CZ" baseline="30000" dirty="0">
                <a:solidFill>
                  <a:schemeClr val="tx2"/>
                </a:solidFill>
                <a:sym typeface="Symbol" panose="05050102010706020507" pitchFamily="18" charset="2"/>
              </a:rPr>
              <a:t>0</a:t>
            </a:r>
            <a:r>
              <a:rPr lang="en-US" altLang="cs-CZ" i="1" dirty="0">
                <a:solidFill>
                  <a:schemeClr val="tx2"/>
                </a:solidFill>
                <a:sym typeface="Symbol" panose="05050102010706020507" pitchFamily="18" charset="2"/>
              </a:rPr>
              <a:t>Tom </a:t>
            </a:r>
            <a:r>
              <a:rPr lang="en-US" altLang="cs-CZ" baseline="30000" dirty="0">
                <a:solidFill>
                  <a:schemeClr val="tx2"/>
                </a:solidFill>
                <a:sym typeface="Symbol" panose="05050102010706020507" pitchFamily="18" charset="2"/>
              </a:rPr>
              <a:t>0</a:t>
            </a:r>
            <a:r>
              <a:rPr lang="en-US" altLang="cs-CZ" i="1" dirty="0">
                <a:solidFill>
                  <a:schemeClr val="tx2"/>
                </a:solidFill>
                <a:sym typeface="Symbol" panose="05050102010706020507" pitchFamily="18" charset="2"/>
              </a:rPr>
              <a:t>Unicorn</a:t>
            </a:r>
            <a:r>
              <a:rPr lang="en-US" altLang="cs-CZ" dirty="0">
                <a:solidFill>
                  <a:schemeClr val="tx2"/>
                </a:solidFill>
                <a:sym typeface="Symbol" panose="05050102010706020507" pitchFamily="18" charset="2"/>
              </a:rPr>
              <a:t>]</a:t>
            </a:r>
          </a:p>
          <a:p>
            <a:pPr eaLnBrk="1" hangingPunct="1">
              <a:defRPr/>
            </a:pPr>
            <a:r>
              <a:rPr lang="en-US" altLang="cs-CZ" dirty="0">
                <a:solidFill>
                  <a:schemeClr val="tx2"/>
                </a:solidFill>
                <a:sym typeface="Symbol" panose="05050102010706020507" pitchFamily="18" charset="2"/>
              </a:rPr>
              <a:t></a:t>
            </a:r>
            <a:r>
              <a:rPr lang="cs-CZ" altLang="cs-CZ" i="1" dirty="0">
                <a:solidFill>
                  <a:schemeClr val="tx2"/>
                </a:solidFill>
                <a:sym typeface="Symbol" panose="05050102010706020507" pitchFamily="18" charset="2"/>
              </a:rPr>
              <a:t>w</a:t>
            </a:r>
            <a:r>
              <a:rPr lang="en-US" altLang="cs-CZ" dirty="0">
                <a:solidFill>
                  <a:schemeClr val="tx2"/>
                </a:solidFill>
                <a:sym typeface="Symbol" panose="05050102010706020507" pitchFamily="18" charset="2"/>
              </a:rPr>
              <a:t></a:t>
            </a:r>
            <a:r>
              <a:rPr lang="cs-CZ" altLang="cs-CZ" i="1" dirty="0">
                <a:solidFill>
                  <a:schemeClr val="tx2"/>
                </a:solidFill>
                <a:sym typeface="Symbol" panose="05050102010706020507" pitchFamily="18" charset="2"/>
              </a:rPr>
              <a:t>t</a:t>
            </a:r>
            <a:r>
              <a:rPr lang="en-US" altLang="cs-CZ" dirty="0">
                <a:solidFill>
                  <a:schemeClr val="tx2"/>
                </a:solidFill>
                <a:sym typeface="Symbol" panose="05050102010706020507" pitchFamily="18" charset="2"/>
              </a:rPr>
              <a:t> [</a:t>
            </a:r>
            <a:r>
              <a:rPr lang="en-US" altLang="cs-CZ" baseline="30000" dirty="0">
                <a:solidFill>
                  <a:schemeClr val="tx2"/>
                </a:solidFill>
                <a:sym typeface="Symbol" panose="05050102010706020507" pitchFamily="18" charset="2"/>
              </a:rPr>
              <a:t>0</a:t>
            </a:r>
            <a:r>
              <a:rPr lang="en-US" altLang="cs-CZ" dirty="0">
                <a:solidFill>
                  <a:schemeClr val="tx2"/>
                </a:solidFill>
                <a:sym typeface="Symbol" panose="05050102010706020507" pitchFamily="18" charset="2"/>
              </a:rPr>
              <a:t></a:t>
            </a:r>
            <a:r>
              <a:rPr lang="en-US" altLang="cs-CZ" i="1" dirty="0">
                <a:solidFill>
                  <a:schemeClr val="tx2"/>
                </a:solidFill>
                <a:sym typeface="Symbol" panose="05050102010706020507" pitchFamily="18" charset="2"/>
              </a:rPr>
              <a:t>p </a:t>
            </a:r>
            <a:r>
              <a:rPr lang="en-US" altLang="cs-CZ" dirty="0">
                <a:solidFill>
                  <a:schemeClr val="tx2"/>
                </a:solidFill>
                <a:sym typeface="Symbol" panose="05050102010706020507" pitchFamily="18" charset="2"/>
              </a:rPr>
              <a:t>[</a:t>
            </a:r>
            <a:r>
              <a:rPr lang="en-US" altLang="cs-CZ" baseline="30000" dirty="0">
                <a:solidFill>
                  <a:schemeClr val="tx2"/>
                </a:solidFill>
                <a:sym typeface="Symbol" panose="05050102010706020507" pitchFamily="18" charset="2"/>
              </a:rPr>
              <a:t>0</a:t>
            </a:r>
            <a:r>
              <a:rPr lang="en-US" altLang="cs-CZ" i="1" dirty="0">
                <a:solidFill>
                  <a:schemeClr val="tx2"/>
                </a:solidFill>
                <a:sym typeface="Symbol" panose="05050102010706020507" pitchFamily="18" charset="2"/>
              </a:rPr>
              <a:t>Seek</a:t>
            </a:r>
            <a:r>
              <a:rPr lang="en-US" altLang="cs-CZ" i="1" baseline="-25000" dirty="0">
                <a:solidFill>
                  <a:schemeClr val="tx2"/>
                </a:solidFill>
                <a:sym typeface="Symbol" panose="05050102010706020507" pitchFamily="18" charset="2"/>
              </a:rPr>
              <a:t>wt </a:t>
            </a:r>
            <a:r>
              <a:rPr lang="en-US" altLang="cs-CZ" baseline="30000" dirty="0">
                <a:solidFill>
                  <a:schemeClr val="tx2"/>
                </a:solidFill>
                <a:sym typeface="Symbol" panose="05050102010706020507" pitchFamily="18" charset="2"/>
              </a:rPr>
              <a:t>0</a:t>
            </a:r>
            <a:r>
              <a:rPr lang="en-US" altLang="cs-CZ" i="1" dirty="0">
                <a:solidFill>
                  <a:schemeClr val="tx2"/>
                </a:solidFill>
                <a:sym typeface="Symbol" panose="05050102010706020507" pitchFamily="18" charset="2"/>
              </a:rPr>
              <a:t>Tom p</a:t>
            </a:r>
            <a:r>
              <a:rPr lang="en-US" altLang="cs-CZ" dirty="0">
                <a:solidFill>
                  <a:schemeClr val="tx2"/>
                </a:solidFill>
                <a:sym typeface="Symbol" panose="05050102010706020507" pitchFamily="18" charset="2"/>
              </a:rPr>
              <a:t>]]</a:t>
            </a:r>
          </a:p>
          <a:p>
            <a:pPr lvl="1" eaLnBrk="1" hangingPunct="1">
              <a:defRPr/>
            </a:pPr>
            <a:r>
              <a:rPr lang="en-US" altLang="cs-CZ" i="1" dirty="0">
                <a:sym typeface="Symbol" panose="05050102010706020507" pitchFamily="18" charset="2"/>
              </a:rPr>
              <a:t>Seek</a:t>
            </a:r>
            <a:r>
              <a:rPr lang="en-US" altLang="cs-CZ" dirty="0">
                <a:sym typeface="Symbol" panose="05050102010706020507" pitchFamily="18" charset="2"/>
              </a:rPr>
              <a:t>/(()</a:t>
            </a:r>
            <a:r>
              <a:rPr lang="en-US" altLang="cs-CZ" baseline="-25000" dirty="0">
                <a:sym typeface="Symbol" panose="05050102010706020507" pitchFamily="18" charset="2"/>
              </a:rPr>
              <a:t></a:t>
            </a:r>
            <a:r>
              <a:rPr lang="en-US" altLang="cs-CZ" dirty="0">
                <a:sym typeface="Symbol" panose="05050102010706020507" pitchFamily="18" charset="2"/>
              </a:rPr>
              <a:t>)</a:t>
            </a:r>
            <a:r>
              <a:rPr lang="en-US" altLang="cs-CZ" baseline="-25000" dirty="0">
                <a:sym typeface="Symbol" panose="05050102010706020507" pitchFamily="18" charset="2"/>
              </a:rPr>
              <a:t> </a:t>
            </a:r>
            <a:r>
              <a:rPr lang="cs-CZ" altLang="cs-CZ" dirty="0">
                <a:sym typeface="Symbol" panose="05050102010706020507" pitchFamily="18" charset="2"/>
              </a:rPr>
              <a:t>: </a:t>
            </a:r>
            <a:r>
              <a:rPr lang="en-US" altLang="cs-CZ" dirty="0">
                <a:sym typeface="Symbol" panose="05050102010706020507" pitchFamily="18" charset="2"/>
              </a:rPr>
              <a:t>the relation-in-intension of an individual to a</a:t>
            </a:r>
            <a:r>
              <a:rPr lang="cs-CZ" altLang="cs-CZ" dirty="0">
                <a:sym typeface="Symbol" panose="05050102010706020507" pitchFamily="18" charset="2"/>
              </a:rPr>
              <a:t> </a:t>
            </a:r>
            <a:r>
              <a:rPr lang="en-US" altLang="cs-CZ" i="1" dirty="0">
                <a:solidFill>
                  <a:schemeClr val="tx2"/>
                </a:solidFill>
                <a:effectLst>
                  <a:outerShdw blurRad="38100" dist="38100" dir="2700000" algn="tl">
                    <a:srgbClr val="C0C0C0"/>
                  </a:outerShdw>
                </a:effectLst>
                <a:sym typeface="Symbol" panose="05050102010706020507" pitchFamily="18" charset="2"/>
              </a:rPr>
              <a:t>property</a:t>
            </a:r>
            <a:r>
              <a:rPr lang="en-US" altLang="cs-CZ" dirty="0">
                <a:sym typeface="Symbol" panose="05050102010706020507" pitchFamily="18" charset="2"/>
              </a:rPr>
              <a:t> the instances of which the individual wants to find, </a:t>
            </a:r>
            <a:r>
              <a:rPr lang="en-US" altLang="cs-CZ" i="1" dirty="0">
                <a:sym typeface="Symbol" panose="05050102010706020507" pitchFamily="18" charset="2"/>
              </a:rPr>
              <a:t>Unicorn</a:t>
            </a:r>
            <a:r>
              <a:rPr lang="cs-CZ" altLang="cs-CZ" dirty="0">
                <a:sym typeface="Symbol" panose="05050102010706020507" pitchFamily="18" charset="2"/>
              </a:rPr>
              <a:t>/</a:t>
            </a:r>
            <a:r>
              <a:rPr lang="en-US" altLang="cs-CZ" dirty="0">
                <a:sym typeface="Symbol" panose="05050102010706020507" pitchFamily="18" charset="2"/>
              </a:rPr>
              <a:t>()</a:t>
            </a:r>
            <a:r>
              <a:rPr lang="en-US" altLang="cs-CZ" baseline="-25000" dirty="0">
                <a:sym typeface="Symbol" panose="05050102010706020507" pitchFamily="18" charset="2"/>
              </a:rPr>
              <a:t></a:t>
            </a:r>
            <a:r>
              <a:rPr lang="cs-CZ" altLang="cs-CZ" dirty="0">
                <a:sym typeface="Symbol" panose="05050102010706020507" pitchFamily="18" charset="2"/>
              </a:rPr>
              <a:t>, </a:t>
            </a:r>
            <a:r>
              <a:rPr lang="cs-CZ" altLang="cs-CZ" i="1" dirty="0">
                <a:solidFill>
                  <a:schemeClr val="tx2"/>
                </a:solidFill>
                <a:effectLst>
                  <a:outerShdw blurRad="38100" dist="38100" dir="2700000" algn="tl">
                    <a:srgbClr val="C0C0C0"/>
                  </a:outerShdw>
                </a:effectLst>
                <a:sym typeface="Symbol" panose="05050102010706020507" pitchFamily="18" charset="2"/>
              </a:rPr>
              <a:t>p </a:t>
            </a:r>
            <a:r>
              <a:rPr lang="cs-CZ" altLang="cs-CZ" dirty="0">
                <a:solidFill>
                  <a:schemeClr val="tx2"/>
                </a:solidFill>
                <a:effectLst>
                  <a:outerShdw blurRad="38100" dist="38100" dir="2700000" algn="tl">
                    <a:srgbClr val="C0C0C0"/>
                  </a:outerShdw>
                </a:effectLst>
                <a:sym typeface="Symbol" panose="05050102010706020507" pitchFamily="18" charset="2"/>
              </a:rPr>
              <a:t></a:t>
            </a:r>
            <a:r>
              <a:rPr lang="cs-CZ" altLang="cs-CZ" i="1" baseline="-25000" dirty="0">
                <a:solidFill>
                  <a:schemeClr val="tx2"/>
                </a:solidFill>
                <a:effectLst>
                  <a:outerShdw blurRad="38100" dist="38100" dir="2700000" algn="tl">
                    <a:srgbClr val="C0C0C0"/>
                  </a:outerShdw>
                </a:effectLst>
                <a:sym typeface="Symbol" panose="05050102010706020507" pitchFamily="18" charset="2"/>
              </a:rPr>
              <a:t>v </a:t>
            </a:r>
            <a:r>
              <a:rPr lang="en-US" altLang="cs-CZ" dirty="0">
                <a:solidFill>
                  <a:schemeClr val="tx2"/>
                </a:solidFill>
                <a:effectLst>
                  <a:outerShdw blurRad="38100" dist="38100" dir="2700000" algn="tl">
                    <a:srgbClr val="C0C0C0"/>
                  </a:outerShdw>
                </a:effectLst>
                <a:sym typeface="Symbol" panose="05050102010706020507" pitchFamily="18" charset="2"/>
              </a:rPr>
              <a:t>()</a:t>
            </a:r>
            <a:r>
              <a:rPr lang="en-US" altLang="cs-CZ" baseline="-25000" dirty="0">
                <a:solidFill>
                  <a:schemeClr val="tx2"/>
                </a:solidFill>
                <a:effectLst>
                  <a:outerShdw blurRad="38100" dist="38100" dir="2700000" algn="tl">
                    <a:srgbClr val="C0C0C0"/>
                  </a:outerShdw>
                </a:effectLst>
                <a:sym typeface="Symbol" panose="05050102010706020507" pitchFamily="18" charset="2"/>
              </a:rPr>
              <a:t></a:t>
            </a:r>
            <a:endParaRPr lang="cs-CZ" altLang="cs-CZ" dirty="0">
              <a:solidFill>
                <a:schemeClr val="tx2"/>
              </a:solidFill>
              <a:effectLst>
                <a:outerShdw blurRad="38100" dist="38100" dir="2700000" algn="tl">
                  <a:srgbClr val="C0C0C0"/>
                </a:outerShdw>
              </a:effectLst>
              <a:sym typeface="Symbol" panose="05050102010706020507" pitchFamily="18" charset="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err="1"/>
              <a:t>Existen</a:t>
            </a:r>
            <a:r>
              <a:rPr lang="en-US" altLang="cs-CZ" dirty="0" err="1"/>
              <a:t>tial</a:t>
            </a:r>
            <a:r>
              <a:rPr lang="cs-CZ" altLang="cs-CZ" dirty="0"/>
              <a:t> </a:t>
            </a:r>
            <a:r>
              <a:rPr lang="cs-CZ" altLang="cs-CZ" dirty="0" err="1"/>
              <a:t>generaliza</a:t>
            </a:r>
            <a:r>
              <a:rPr lang="en-US" altLang="cs-CZ" dirty="0" err="1"/>
              <a:t>tion</a:t>
            </a:r>
            <a:endParaRPr lang="cs-CZ" dirty="0"/>
          </a:p>
        </p:txBody>
      </p:sp>
      <p:sp>
        <p:nvSpPr>
          <p:cNvPr id="3" name="Zástupný symbol pro obsah 2"/>
          <p:cNvSpPr>
            <a:spLocks noGrp="1"/>
          </p:cNvSpPr>
          <p:nvPr>
            <p:ph idx="1"/>
          </p:nvPr>
        </p:nvSpPr>
        <p:spPr>
          <a:xfrm>
            <a:off x="457200" y="1417638"/>
            <a:ext cx="8229600" cy="4713287"/>
          </a:xfrm>
        </p:spPr>
        <p:txBody>
          <a:bodyPr>
            <a:normAutofit/>
          </a:bodyPr>
          <a:lstStyle/>
          <a:p>
            <a:pPr marL="0" indent="0">
              <a:buNone/>
            </a:pPr>
            <a:r>
              <a:rPr lang="en-US" dirty="0"/>
              <a:t>Tom calculates </a:t>
            </a:r>
            <a:r>
              <a:rPr lang="en-US" dirty="0" err="1"/>
              <a:t>tg</a:t>
            </a:r>
            <a:r>
              <a:rPr lang="en-US" dirty="0"/>
              <a:t>(</a:t>
            </a:r>
            <a:r>
              <a:rPr lang="en-US" dirty="0">
                <a:sym typeface="Symbol" panose="05050102010706020507" pitchFamily="18" charset="2"/>
              </a:rPr>
              <a:t>/2)</a:t>
            </a:r>
          </a:p>
          <a:p>
            <a:pPr marL="0" indent="0">
              <a:buNone/>
            </a:pPr>
            <a:r>
              <a:rPr lang="en-US" dirty="0">
                <a:sym typeface="Symbol" panose="05050102010706020507" pitchFamily="18" charset="2"/>
              </a:rPr>
              <a:t>-----------------------------------</a:t>
            </a:r>
          </a:p>
          <a:p>
            <a:pPr marL="0" indent="0">
              <a:buNone/>
            </a:pPr>
            <a:r>
              <a:rPr lang="en-US" dirty="0">
                <a:sym typeface="Symbol" panose="05050102010706020507" pitchFamily="18" charset="2"/>
              </a:rPr>
              <a:t>Tom calculates something</a:t>
            </a:r>
          </a:p>
          <a:p>
            <a:pPr marL="327025" lvl="1" indent="0">
              <a:buNone/>
            </a:pPr>
            <a:r>
              <a:rPr lang="en-US" dirty="0">
                <a:sym typeface="Symbol" panose="05050102010706020507" pitchFamily="18" charset="2"/>
              </a:rPr>
              <a:t>(Tom calculates something but not a non-existing number)</a:t>
            </a:r>
          </a:p>
          <a:p>
            <a:pPr eaLnBrk="1" hangingPunct="1">
              <a:spcBef>
                <a:spcPts val="1800"/>
              </a:spcBef>
              <a:defRPr/>
            </a:pPr>
            <a:r>
              <a:rPr lang="en-US" altLang="cs-CZ" dirty="0">
                <a:solidFill>
                  <a:schemeClr val="tx2"/>
                </a:solidFill>
                <a:sym typeface="Symbol" panose="05050102010706020507" pitchFamily="18" charset="2"/>
              </a:rPr>
              <a:t></a:t>
            </a:r>
            <a:r>
              <a:rPr lang="cs-CZ" altLang="cs-CZ" i="1" dirty="0">
                <a:solidFill>
                  <a:schemeClr val="tx2"/>
                </a:solidFill>
                <a:sym typeface="Symbol" panose="05050102010706020507" pitchFamily="18" charset="2"/>
              </a:rPr>
              <a:t>w</a:t>
            </a:r>
            <a:r>
              <a:rPr lang="en-US" altLang="cs-CZ" dirty="0">
                <a:solidFill>
                  <a:schemeClr val="tx2"/>
                </a:solidFill>
                <a:sym typeface="Symbol" panose="05050102010706020507" pitchFamily="18" charset="2"/>
              </a:rPr>
              <a:t></a:t>
            </a:r>
            <a:r>
              <a:rPr lang="cs-CZ" altLang="cs-CZ" i="1" dirty="0">
                <a:solidFill>
                  <a:schemeClr val="tx2"/>
                </a:solidFill>
                <a:sym typeface="Symbol" panose="05050102010706020507" pitchFamily="18" charset="2"/>
              </a:rPr>
              <a:t>t </a:t>
            </a:r>
            <a:r>
              <a:rPr lang="en-US" altLang="cs-CZ" dirty="0">
                <a:solidFill>
                  <a:schemeClr val="tx2"/>
                </a:solidFill>
                <a:sym typeface="Symbol" panose="05050102010706020507" pitchFamily="18" charset="2"/>
              </a:rPr>
              <a:t>[</a:t>
            </a:r>
            <a:r>
              <a:rPr lang="en-US" altLang="cs-CZ" baseline="30000" dirty="0">
                <a:solidFill>
                  <a:schemeClr val="tx2"/>
                </a:solidFill>
                <a:sym typeface="Symbol" panose="05050102010706020507" pitchFamily="18" charset="2"/>
              </a:rPr>
              <a:t>0</a:t>
            </a:r>
            <a:r>
              <a:rPr lang="en-US" altLang="cs-CZ" i="1" dirty="0">
                <a:solidFill>
                  <a:schemeClr val="tx2"/>
                </a:solidFill>
                <a:sym typeface="Symbol" panose="05050102010706020507" pitchFamily="18" charset="2"/>
              </a:rPr>
              <a:t>Calculate</a:t>
            </a:r>
            <a:r>
              <a:rPr lang="en-US" altLang="cs-CZ" i="1" baseline="-25000" dirty="0">
                <a:solidFill>
                  <a:schemeClr val="tx2"/>
                </a:solidFill>
                <a:sym typeface="Symbol" panose="05050102010706020507" pitchFamily="18" charset="2"/>
              </a:rPr>
              <a:t>wt </a:t>
            </a:r>
            <a:r>
              <a:rPr lang="en-US" altLang="cs-CZ" baseline="30000" dirty="0">
                <a:solidFill>
                  <a:schemeClr val="tx2"/>
                </a:solidFill>
                <a:sym typeface="Symbol" panose="05050102010706020507" pitchFamily="18" charset="2"/>
              </a:rPr>
              <a:t>0</a:t>
            </a:r>
            <a:r>
              <a:rPr lang="en-US" altLang="cs-CZ" i="1" dirty="0">
                <a:solidFill>
                  <a:schemeClr val="tx2"/>
                </a:solidFill>
                <a:sym typeface="Symbol" panose="05050102010706020507" pitchFamily="18" charset="2"/>
              </a:rPr>
              <a:t>Tom </a:t>
            </a:r>
            <a:r>
              <a:rPr lang="en-US" altLang="cs-CZ" baseline="30000" dirty="0">
                <a:solidFill>
                  <a:schemeClr val="tx2"/>
                </a:solidFill>
                <a:sym typeface="Symbol" panose="05050102010706020507" pitchFamily="18" charset="2"/>
              </a:rPr>
              <a:t>0</a:t>
            </a:r>
            <a:r>
              <a:rPr lang="en-US" altLang="cs-CZ" dirty="0">
                <a:solidFill>
                  <a:schemeClr val="tx2"/>
                </a:solidFill>
                <a:sym typeface="Symbol" panose="05050102010706020507" pitchFamily="18" charset="2"/>
              </a:rPr>
              <a:t>[</a:t>
            </a:r>
            <a:r>
              <a:rPr lang="en-US" altLang="cs-CZ" baseline="30000" dirty="0">
                <a:solidFill>
                  <a:schemeClr val="tx2"/>
                </a:solidFill>
                <a:sym typeface="Symbol" panose="05050102010706020507" pitchFamily="18" charset="2"/>
              </a:rPr>
              <a:t>0</a:t>
            </a:r>
            <a:r>
              <a:rPr lang="en-US" altLang="cs-CZ" i="1" dirty="0">
                <a:solidFill>
                  <a:schemeClr val="tx2"/>
                </a:solidFill>
                <a:sym typeface="Symbol" panose="05050102010706020507" pitchFamily="18" charset="2"/>
              </a:rPr>
              <a:t>Tg </a:t>
            </a:r>
            <a:r>
              <a:rPr lang="en-US" altLang="cs-CZ" dirty="0">
                <a:solidFill>
                  <a:schemeClr val="tx2"/>
                </a:solidFill>
                <a:sym typeface="Symbol" panose="05050102010706020507" pitchFamily="18" charset="2"/>
              </a:rPr>
              <a:t>[</a:t>
            </a:r>
            <a:r>
              <a:rPr lang="en-US" altLang="cs-CZ" baseline="30000" dirty="0">
                <a:solidFill>
                  <a:schemeClr val="tx2"/>
                </a:solidFill>
                <a:sym typeface="Symbol" panose="05050102010706020507" pitchFamily="18" charset="2"/>
              </a:rPr>
              <a:t>0</a:t>
            </a:r>
            <a:r>
              <a:rPr lang="en-US" altLang="cs-CZ" dirty="0">
                <a:solidFill>
                  <a:schemeClr val="tx2"/>
                </a:solidFill>
                <a:sym typeface="Symbol" panose="05050102010706020507" pitchFamily="18" charset="2"/>
              </a:rPr>
              <a:t>/ </a:t>
            </a:r>
            <a:r>
              <a:rPr lang="en-US" altLang="cs-CZ" baseline="30000" dirty="0">
                <a:solidFill>
                  <a:schemeClr val="tx2"/>
                </a:solidFill>
                <a:sym typeface="Symbol" panose="05050102010706020507" pitchFamily="18" charset="2"/>
              </a:rPr>
              <a:t>0</a:t>
            </a:r>
            <a:r>
              <a:rPr lang="en-US" altLang="cs-CZ" dirty="0">
                <a:solidFill>
                  <a:schemeClr val="tx2"/>
                </a:solidFill>
                <a:sym typeface="Symbol" panose="05050102010706020507" pitchFamily="18" charset="2"/>
              </a:rPr>
              <a:t> </a:t>
            </a:r>
            <a:r>
              <a:rPr lang="en-US" altLang="cs-CZ" baseline="30000" dirty="0">
                <a:solidFill>
                  <a:schemeClr val="tx2"/>
                </a:solidFill>
                <a:sym typeface="Symbol" panose="05050102010706020507" pitchFamily="18" charset="2"/>
              </a:rPr>
              <a:t>0</a:t>
            </a:r>
            <a:r>
              <a:rPr lang="en-US" altLang="cs-CZ" dirty="0">
                <a:solidFill>
                  <a:schemeClr val="tx2"/>
                </a:solidFill>
                <a:sym typeface="Symbol" panose="05050102010706020507" pitchFamily="18" charset="2"/>
              </a:rPr>
              <a:t>2]]</a:t>
            </a:r>
          </a:p>
          <a:p>
            <a:pPr eaLnBrk="1" hangingPunct="1">
              <a:defRPr/>
            </a:pPr>
            <a:r>
              <a:rPr lang="en-US" altLang="cs-CZ" dirty="0">
                <a:solidFill>
                  <a:schemeClr val="tx2"/>
                </a:solidFill>
                <a:sym typeface="Symbol" panose="05050102010706020507" pitchFamily="18" charset="2"/>
              </a:rPr>
              <a:t></a:t>
            </a:r>
            <a:r>
              <a:rPr lang="cs-CZ" altLang="cs-CZ" i="1" dirty="0">
                <a:solidFill>
                  <a:schemeClr val="tx2"/>
                </a:solidFill>
                <a:sym typeface="Symbol" panose="05050102010706020507" pitchFamily="18" charset="2"/>
              </a:rPr>
              <a:t>w</a:t>
            </a:r>
            <a:r>
              <a:rPr lang="en-US" altLang="cs-CZ" dirty="0">
                <a:solidFill>
                  <a:schemeClr val="tx2"/>
                </a:solidFill>
                <a:sym typeface="Symbol" panose="05050102010706020507" pitchFamily="18" charset="2"/>
              </a:rPr>
              <a:t></a:t>
            </a:r>
            <a:r>
              <a:rPr lang="cs-CZ" altLang="cs-CZ" i="1" dirty="0">
                <a:solidFill>
                  <a:schemeClr val="tx2"/>
                </a:solidFill>
                <a:sym typeface="Symbol" panose="05050102010706020507" pitchFamily="18" charset="2"/>
              </a:rPr>
              <a:t>t</a:t>
            </a:r>
            <a:r>
              <a:rPr lang="en-US" altLang="cs-CZ" dirty="0">
                <a:solidFill>
                  <a:schemeClr val="tx2"/>
                </a:solidFill>
                <a:sym typeface="Symbol" panose="05050102010706020507" pitchFamily="18" charset="2"/>
              </a:rPr>
              <a:t> [</a:t>
            </a:r>
            <a:r>
              <a:rPr lang="en-US" altLang="cs-CZ" baseline="30000" dirty="0">
                <a:solidFill>
                  <a:schemeClr val="tx2"/>
                </a:solidFill>
                <a:sym typeface="Symbol" panose="05050102010706020507" pitchFamily="18" charset="2"/>
              </a:rPr>
              <a:t>0</a:t>
            </a:r>
            <a:r>
              <a:rPr lang="en-US" altLang="cs-CZ" dirty="0">
                <a:solidFill>
                  <a:schemeClr val="tx2"/>
                </a:solidFill>
                <a:sym typeface="Symbol" panose="05050102010706020507" pitchFamily="18" charset="2"/>
              </a:rPr>
              <a:t></a:t>
            </a:r>
            <a:r>
              <a:rPr lang="en-US" altLang="cs-CZ" i="1" dirty="0">
                <a:solidFill>
                  <a:schemeClr val="tx2"/>
                </a:solidFill>
                <a:sym typeface="Symbol" panose="05050102010706020507" pitchFamily="18" charset="2"/>
              </a:rPr>
              <a:t>c </a:t>
            </a:r>
            <a:r>
              <a:rPr lang="en-US" altLang="cs-CZ" dirty="0">
                <a:solidFill>
                  <a:schemeClr val="tx2"/>
                </a:solidFill>
                <a:sym typeface="Symbol" panose="05050102010706020507" pitchFamily="18" charset="2"/>
              </a:rPr>
              <a:t>[</a:t>
            </a:r>
            <a:r>
              <a:rPr lang="en-US" altLang="cs-CZ" baseline="30000" dirty="0">
                <a:solidFill>
                  <a:schemeClr val="tx2"/>
                </a:solidFill>
                <a:sym typeface="Symbol" panose="05050102010706020507" pitchFamily="18" charset="2"/>
              </a:rPr>
              <a:t>0</a:t>
            </a:r>
            <a:r>
              <a:rPr lang="en-US" altLang="cs-CZ" i="1" dirty="0">
                <a:solidFill>
                  <a:schemeClr val="tx2"/>
                </a:solidFill>
                <a:sym typeface="Symbol" panose="05050102010706020507" pitchFamily="18" charset="2"/>
              </a:rPr>
              <a:t>Calculate</a:t>
            </a:r>
            <a:r>
              <a:rPr lang="en-US" altLang="cs-CZ" i="1" baseline="-25000" dirty="0">
                <a:solidFill>
                  <a:schemeClr val="tx2"/>
                </a:solidFill>
                <a:sym typeface="Symbol" panose="05050102010706020507" pitchFamily="18" charset="2"/>
              </a:rPr>
              <a:t>wt </a:t>
            </a:r>
            <a:r>
              <a:rPr lang="en-US" altLang="cs-CZ" baseline="30000" dirty="0">
                <a:solidFill>
                  <a:schemeClr val="tx2"/>
                </a:solidFill>
                <a:sym typeface="Symbol" panose="05050102010706020507" pitchFamily="18" charset="2"/>
              </a:rPr>
              <a:t>0</a:t>
            </a:r>
            <a:r>
              <a:rPr lang="en-US" altLang="cs-CZ" i="1" dirty="0">
                <a:solidFill>
                  <a:schemeClr val="tx2"/>
                </a:solidFill>
                <a:sym typeface="Symbol" panose="05050102010706020507" pitchFamily="18" charset="2"/>
              </a:rPr>
              <a:t>Tom c</a:t>
            </a:r>
            <a:r>
              <a:rPr lang="en-US" altLang="cs-CZ" dirty="0">
                <a:solidFill>
                  <a:schemeClr val="tx2"/>
                </a:solidFill>
                <a:sym typeface="Symbol" panose="05050102010706020507" pitchFamily="18" charset="2"/>
              </a:rPr>
              <a:t>]]</a:t>
            </a:r>
          </a:p>
          <a:p>
            <a:pPr lvl="1" eaLnBrk="1" hangingPunct="1">
              <a:defRPr/>
            </a:pPr>
            <a:r>
              <a:rPr lang="en-US" altLang="cs-CZ" i="1" dirty="0">
                <a:sym typeface="Symbol" panose="05050102010706020507" pitchFamily="18" charset="2"/>
              </a:rPr>
              <a:t>Calculate</a:t>
            </a:r>
            <a:r>
              <a:rPr lang="en-US" altLang="cs-CZ" dirty="0">
                <a:sym typeface="Symbol" panose="05050102010706020507" pitchFamily="18" charset="2"/>
              </a:rPr>
              <a:t>/(</a:t>
            </a:r>
            <a:r>
              <a:rPr lang="en-US" altLang="cs-CZ" baseline="-25000" dirty="0">
                <a:sym typeface="Symbol" panose="05050102010706020507" pitchFamily="18" charset="2"/>
              </a:rPr>
              <a:t>1</a:t>
            </a:r>
            <a:r>
              <a:rPr lang="en-US" altLang="cs-CZ" dirty="0">
                <a:sym typeface="Symbol" panose="05050102010706020507" pitchFamily="18" charset="2"/>
              </a:rPr>
              <a:t>)</a:t>
            </a:r>
            <a:r>
              <a:rPr lang="en-US" altLang="cs-CZ" baseline="-25000" dirty="0">
                <a:sym typeface="Symbol" panose="05050102010706020507" pitchFamily="18" charset="2"/>
              </a:rPr>
              <a:t> </a:t>
            </a:r>
            <a:r>
              <a:rPr lang="cs-CZ" altLang="cs-CZ" dirty="0">
                <a:sym typeface="Symbol" panose="05050102010706020507" pitchFamily="18" charset="2"/>
              </a:rPr>
              <a:t>: </a:t>
            </a:r>
            <a:r>
              <a:rPr lang="en-US" altLang="cs-CZ" dirty="0">
                <a:sym typeface="Symbol" panose="05050102010706020507" pitchFamily="18" charset="2"/>
              </a:rPr>
              <a:t>the relation-in-intension of an individual to a</a:t>
            </a:r>
            <a:r>
              <a:rPr lang="cs-CZ" altLang="cs-CZ" dirty="0">
                <a:sym typeface="Symbol" panose="05050102010706020507" pitchFamily="18" charset="2"/>
              </a:rPr>
              <a:t> </a:t>
            </a:r>
            <a:r>
              <a:rPr lang="en-US" altLang="cs-CZ" i="1" dirty="0">
                <a:solidFill>
                  <a:schemeClr val="tx2"/>
                </a:solidFill>
                <a:effectLst>
                  <a:outerShdw blurRad="38100" dist="38100" dir="2700000" algn="tl">
                    <a:srgbClr val="C0C0C0"/>
                  </a:outerShdw>
                </a:effectLst>
                <a:sym typeface="Symbol" panose="05050102010706020507" pitchFamily="18" charset="2"/>
              </a:rPr>
              <a:t>construction</a:t>
            </a:r>
            <a:r>
              <a:rPr lang="cs-CZ" altLang="cs-CZ" dirty="0">
                <a:sym typeface="Symbol" panose="05050102010706020507" pitchFamily="18" charset="2"/>
              </a:rPr>
              <a:t>, </a:t>
            </a:r>
            <a:r>
              <a:rPr lang="en-US" altLang="cs-CZ" i="1" dirty="0">
                <a:solidFill>
                  <a:schemeClr val="tx2"/>
                </a:solidFill>
                <a:effectLst>
                  <a:outerShdw blurRad="38100" dist="38100" dir="2700000" algn="tl">
                    <a:srgbClr val="C0C0C0"/>
                  </a:outerShdw>
                </a:effectLst>
                <a:sym typeface="Symbol" panose="05050102010706020507" pitchFamily="18" charset="2"/>
              </a:rPr>
              <a:t>c</a:t>
            </a:r>
            <a:r>
              <a:rPr lang="cs-CZ" altLang="cs-CZ" i="1" dirty="0">
                <a:solidFill>
                  <a:schemeClr val="tx2"/>
                </a:solidFill>
                <a:effectLst>
                  <a:outerShdw blurRad="38100" dist="38100" dir="2700000" algn="tl">
                    <a:srgbClr val="C0C0C0"/>
                  </a:outerShdw>
                </a:effectLst>
                <a:sym typeface="Symbol" panose="05050102010706020507" pitchFamily="18" charset="2"/>
              </a:rPr>
              <a:t> </a:t>
            </a:r>
            <a:r>
              <a:rPr lang="cs-CZ" altLang="cs-CZ" dirty="0">
                <a:solidFill>
                  <a:schemeClr val="tx2"/>
                </a:solidFill>
                <a:effectLst>
                  <a:outerShdw blurRad="38100" dist="38100" dir="2700000" algn="tl">
                    <a:srgbClr val="C0C0C0"/>
                  </a:outerShdw>
                </a:effectLst>
                <a:sym typeface="Symbol" panose="05050102010706020507" pitchFamily="18" charset="2"/>
              </a:rPr>
              <a:t></a:t>
            </a:r>
            <a:r>
              <a:rPr lang="cs-CZ" altLang="cs-CZ" i="1" baseline="-25000" dirty="0">
                <a:solidFill>
                  <a:schemeClr val="tx2"/>
                </a:solidFill>
                <a:effectLst>
                  <a:outerShdw blurRad="38100" dist="38100" dir="2700000" algn="tl">
                    <a:srgbClr val="C0C0C0"/>
                  </a:outerShdw>
                </a:effectLst>
                <a:sym typeface="Symbol" panose="05050102010706020507" pitchFamily="18" charset="2"/>
              </a:rPr>
              <a:t>v </a:t>
            </a:r>
            <a:r>
              <a:rPr lang="en-US" altLang="cs-CZ">
                <a:sym typeface="Symbol" panose="05050102010706020507" pitchFamily="18" charset="2"/>
              </a:rPr>
              <a:t></a:t>
            </a:r>
            <a:r>
              <a:rPr lang="en-US" altLang="cs-CZ" baseline="-25000">
                <a:sym typeface="Symbol" panose="05050102010706020507" pitchFamily="18" charset="2"/>
              </a:rPr>
              <a:t>1</a:t>
            </a:r>
            <a:endParaRPr lang="cs-CZ" altLang="cs-CZ" dirty="0">
              <a:solidFill>
                <a:schemeClr val="tx2"/>
              </a:solidFill>
              <a:effectLst>
                <a:outerShdw blurRad="38100" dist="38100" dir="2700000" algn="tl">
                  <a:srgbClr val="C0C0C0"/>
                </a:outerShdw>
              </a:effectLst>
              <a:sym typeface="Symbol" panose="05050102010706020507" pitchFamily="18" charset="2"/>
            </a:endParaRPr>
          </a:p>
        </p:txBody>
      </p:sp>
    </p:spTree>
    <p:extLst>
      <p:ext uri="{BB962C8B-B14F-4D97-AF65-F5344CB8AC3E}">
        <p14:creationId xmlns:p14="http://schemas.microsoft.com/office/powerpoint/2010/main" val="3533659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7813"/>
            <a:ext cx="8229600" cy="558800"/>
          </a:xfrm>
        </p:spPr>
        <p:txBody>
          <a:bodyPr/>
          <a:lstStyle/>
          <a:p>
            <a:pPr algn="r" eaLnBrk="1" hangingPunct="1"/>
            <a:r>
              <a:rPr lang="en-US" altLang="cs-CZ" sz="3800" i="1" dirty="0"/>
              <a:t>Exercise</a:t>
            </a:r>
            <a:r>
              <a:rPr lang="cs-CZ" altLang="cs-CZ" sz="3800" i="1" dirty="0"/>
              <a:t> 3</a:t>
            </a:r>
          </a:p>
        </p:txBody>
      </p:sp>
      <p:sp>
        <p:nvSpPr>
          <p:cNvPr id="6147" name="Rectangle 3"/>
          <p:cNvSpPr>
            <a:spLocks noGrp="1" noChangeArrowheads="1"/>
          </p:cNvSpPr>
          <p:nvPr>
            <p:ph type="body" idx="1"/>
          </p:nvPr>
        </p:nvSpPr>
        <p:spPr>
          <a:xfrm>
            <a:off x="468313" y="981075"/>
            <a:ext cx="8218487" cy="5149850"/>
          </a:xfrm>
        </p:spPr>
        <p:txBody>
          <a:bodyPr>
            <a:normAutofit/>
          </a:bodyPr>
          <a:lstStyle/>
          <a:p>
            <a:r>
              <a:rPr lang="en-US" sz="2000" dirty="0"/>
              <a:t>The Mayor of Ostrava visited Brno.</a:t>
            </a:r>
          </a:p>
          <a:p>
            <a:r>
              <a:rPr lang="en-US" sz="2000" dirty="0"/>
              <a:t>––––––––––––––––––––––––––––––––––––––––</a:t>
            </a:r>
          </a:p>
          <a:p>
            <a:r>
              <a:rPr lang="en-US" sz="2000" dirty="0"/>
              <a:t>The Mayor of Ostrava exists.</a:t>
            </a:r>
            <a:endParaRPr lang="en-US" altLang="cs-CZ" sz="2000" dirty="0"/>
          </a:p>
          <a:p>
            <a:pPr marL="839788" lvl="1" indent="-495300" eaLnBrk="1" hangingPunct="1">
              <a:lnSpc>
                <a:spcPct val="80000"/>
              </a:lnSpc>
              <a:spcBef>
                <a:spcPts val="1800"/>
              </a:spcBef>
              <a:buFont typeface="Wingdings" panose="05000000000000000000" pitchFamily="2" charset="2"/>
              <a:buNone/>
            </a:pPr>
            <a:r>
              <a:rPr lang="en-US" altLang="cs-CZ" sz="1800" dirty="0">
                <a:solidFill>
                  <a:schemeClr val="tx2"/>
                </a:solidFill>
                <a:sym typeface="Symbol" panose="05050102010706020507" pitchFamily="18" charset="2"/>
              </a:rPr>
              <a:t></a:t>
            </a:r>
            <a:r>
              <a:rPr lang="en-US" altLang="cs-CZ" sz="1800" i="1" dirty="0" err="1">
                <a:solidFill>
                  <a:schemeClr val="tx2"/>
                </a:solidFill>
                <a:sym typeface="Symbol" panose="05050102010706020507" pitchFamily="18" charset="2"/>
              </a:rPr>
              <a:t>w</a:t>
            </a:r>
            <a:r>
              <a:rPr lang="en-US" altLang="cs-CZ" sz="1800" dirty="0" err="1">
                <a:solidFill>
                  <a:schemeClr val="tx2"/>
                </a:solidFill>
                <a:sym typeface="Symbol" panose="05050102010706020507" pitchFamily="18" charset="2"/>
              </a:rPr>
              <a:t></a:t>
            </a:r>
            <a:r>
              <a:rPr lang="en-US" altLang="cs-CZ" sz="1800" i="1" dirty="0" err="1">
                <a:solidFill>
                  <a:schemeClr val="tx2"/>
                </a:solidFill>
                <a:sym typeface="Symbol" panose="05050102010706020507" pitchFamily="18" charset="2"/>
              </a:rPr>
              <a:t>t</a:t>
            </a:r>
            <a:r>
              <a:rPr lang="en-US" altLang="cs-CZ" sz="1800" dirty="0">
                <a:solidFill>
                  <a:schemeClr val="tx2"/>
                </a:solidFill>
                <a:sym typeface="Symbol" panose="05050102010706020507" pitchFamily="18" charset="2"/>
              </a:rPr>
              <a:t> [</a:t>
            </a:r>
            <a:r>
              <a:rPr lang="en-US"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Visit</a:t>
            </a:r>
            <a:r>
              <a:rPr lang="en-US" altLang="cs-CZ" sz="1800" i="1" baseline="-25000" dirty="0">
                <a:solidFill>
                  <a:schemeClr val="tx2"/>
                </a:solidFill>
                <a:sym typeface="Symbol" panose="05050102010706020507" pitchFamily="18" charset="2"/>
              </a:rPr>
              <a:t>wt</a:t>
            </a:r>
            <a:r>
              <a:rPr lang="en-US" altLang="cs-CZ" sz="1800" i="1" dirty="0">
                <a:solidFill>
                  <a:schemeClr val="tx2"/>
                </a:solidFill>
                <a:sym typeface="Symbol" panose="05050102010706020507" pitchFamily="18" charset="2"/>
              </a:rPr>
              <a:t> </a:t>
            </a:r>
            <a:r>
              <a:rPr lang="en-US" altLang="cs-CZ" sz="1800" dirty="0">
                <a:solidFill>
                  <a:schemeClr val="tx2"/>
                </a:solidFill>
                <a:sym typeface="Symbol" panose="05050102010706020507" pitchFamily="18" charset="2"/>
              </a:rPr>
              <a:t></a:t>
            </a:r>
            <a:r>
              <a:rPr lang="en-US" altLang="cs-CZ" sz="1800" i="1" dirty="0" err="1">
                <a:solidFill>
                  <a:schemeClr val="tx2"/>
                </a:solidFill>
                <a:sym typeface="Symbol" panose="05050102010706020507" pitchFamily="18" charset="2"/>
              </a:rPr>
              <a:t>w</a:t>
            </a:r>
            <a:r>
              <a:rPr lang="en-US" altLang="cs-CZ" sz="1800" dirty="0" err="1">
                <a:solidFill>
                  <a:schemeClr val="tx2"/>
                </a:solidFill>
                <a:sym typeface="Symbol" panose="05050102010706020507" pitchFamily="18" charset="2"/>
              </a:rPr>
              <a:t></a:t>
            </a:r>
            <a:r>
              <a:rPr lang="en-US" altLang="cs-CZ" sz="1800" i="1" dirty="0" err="1">
                <a:solidFill>
                  <a:schemeClr val="tx2"/>
                </a:solidFill>
                <a:sym typeface="Symbol" panose="05050102010706020507" pitchFamily="18" charset="2"/>
              </a:rPr>
              <a:t>t</a:t>
            </a:r>
            <a:r>
              <a:rPr lang="en-US" altLang="cs-CZ" sz="1800" i="1" dirty="0">
                <a:solidFill>
                  <a:schemeClr val="tx2"/>
                </a:solidFill>
                <a:sym typeface="Symbol" panose="05050102010706020507" pitchFamily="18" charset="2"/>
              </a:rPr>
              <a:t> </a:t>
            </a:r>
            <a:r>
              <a:rPr lang="en-US" altLang="cs-CZ" sz="1800" dirty="0">
                <a:solidFill>
                  <a:schemeClr val="tx2"/>
                </a:solidFill>
                <a:sym typeface="Symbol" panose="05050102010706020507" pitchFamily="18" charset="2"/>
              </a:rPr>
              <a:t>[</a:t>
            </a:r>
            <a:r>
              <a:rPr lang="en-US"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Mayor_of</a:t>
            </a:r>
            <a:r>
              <a:rPr lang="en-US" altLang="cs-CZ" sz="1800" i="1" baseline="-25000" dirty="0">
                <a:solidFill>
                  <a:schemeClr val="tx2"/>
                </a:solidFill>
                <a:sym typeface="Symbol" panose="05050102010706020507" pitchFamily="18" charset="2"/>
              </a:rPr>
              <a:t>wt</a:t>
            </a:r>
            <a:r>
              <a:rPr lang="en-US" altLang="cs-CZ" sz="1800" i="1" dirty="0">
                <a:solidFill>
                  <a:schemeClr val="tx2"/>
                </a:solidFill>
                <a:sym typeface="Symbol" panose="05050102010706020507" pitchFamily="18" charset="2"/>
              </a:rPr>
              <a:t> </a:t>
            </a:r>
            <a:r>
              <a:rPr lang="en-US"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Ostrava</a:t>
            </a:r>
            <a:r>
              <a:rPr lang="en-US" altLang="cs-CZ" sz="1800" dirty="0">
                <a:solidFill>
                  <a:schemeClr val="tx2"/>
                </a:solidFill>
                <a:sym typeface="Symbol" panose="05050102010706020507" pitchFamily="18" charset="2"/>
              </a:rPr>
              <a:t>]</a:t>
            </a:r>
            <a:r>
              <a:rPr lang="en-US" altLang="cs-CZ" sz="1800" b="1" i="1" baseline="-25000" dirty="0" err="1">
                <a:solidFill>
                  <a:schemeClr val="hlink"/>
                </a:solidFill>
                <a:sym typeface="Symbol" panose="05050102010706020507" pitchFamily="18" charset="2"/>
              </a:rPr>
              <a:t>wt</a:t>
            </a:r>
            <a:r>
              <a:rPr lang="en-US" altLang="cs-CZ" sz="1800" dirty="0">
                <a:solidFill>
                  <a:schemeClr val="tx2"/>
                </a:solidFill>
                <a:sym typeface="Symbol" panose="05050102010706020507" pitchFamily="18" charset="2"/>
              </a:rPr>
              <a:t> </a:t>
            </a:r>
            <a:r>
              <a:rPr lang="en-US"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Brno</a:t>
            </a:r>
            <a:r>
              <a:rPr lang="en-US" altLang="cs-CZ" sz="1800" dirty="0">
                <a:solidFill>
                  <a:schemeClr val="tx2"/>
                </a:solidFill>
                <a:sym typeface="Symbol" panose="05050102010706020507" pitchFamily="18" charset="2"/>
              </a:rPr>
              <a:t>]</a:t>
            </a:r>
          </a:p>
          <a:p>
            <a:pPr marL="839788" lvl="1" indent="-495300" eaLnBrk="1" hangingPunct="1">
              <a:lnSpc>
                <a:spcPct val="80000"/>
              </a:lnSpc>
              <a:spcBef>
                <a:spcPct val="0"/>
              </a:spcBef>
              <a:buNone/>
            </a:pPr>
            <a:r>
              <a:rPr lang="en-US" altLang="cs-CZ" sz="1500" dirty="0"/>
              <a:t>––––––––––––––––––––––––––––––––––––––––––––––––––– </a:t>
            </a:r>
            <a:endParaRPr lang="en-US" altLang="cs-CZ" sz="1800" dirty="0"/>
          </a:p>
          <a:p>
            <a:pPr marL="839788" lvl="1" indent="-495300" eaLnBrk="1" hangingPunct="1">
              <a:lnSpc>
                <a:spcPct val="80000"/>
              </a:lnSpc>
              <a:spcBef>
                <a:spcPct val="0"/>
              </a:spcBef>
              <a:buFont typeface="Wingdings" panose="05000000000000000000" pitchFamily="2" charset="2"/>
              <a:buNone/>
            </a:pPr>
            <a:r>
              <a:rPr lang="en-US" altLang="cs-CZ" sz="1800" dirty="0">
                <a:solidFill>
                  <a:schemeClr val="tx2"/>
                </a:solidFill>
                <a:sym typeface="Symbol" panose="05050102010706020507" pitchFamily="18" charset="2"/>
              </a:rPr>
              <a:t></a:t>
            </a:r>
            <a:r>
              <a:rPr lang="en-US" altLang="cs-CZ" sz="1800" i="1" dirty="0" err="1">
                <a:solidFill>
                  <a:schemeClr val="tx2"/>
                </a:solidFill>
                <a:sym typeface="Symbol" panose="05050102010706020507" pitchFamily="18" charset="2"/>
              </a:rPr>
              <a:t>w</a:t>
            </a:r>
            <a:r>
              <a:rPr lang="en-US" altLang="cs-CZ" sz="1800" dirty="0" err="1">
                <a:solidFill>
                  <a:schemeClr val="tx2"/>
                </a:solidFill>
                <a:sym typeface="Symbol" panose="05050102010706020507" pitchFamily="18" charset="2"/>
              </a:rPr>
              <a:t></a:t>
            </a:r>
            <a:r>
              <a:rPr lang="en-US" altLang="cs-CZ" sz="1800" i="1" dirty="0" err="1">
                <a:solidFill>
                  <a:schemeClr val="tx2"/>
                </a:solidFill>
                <a:sym typeface="Symbol" panose="05050102010706020507" pitchFamily="18" charset="2"/>
              </a:rPr>
              <a:t>t</a:t>
            </a:r>
            <a:r>
              <a:rPr lang="en-US" altLang="cs-CZ" sz="1800" dirty="0">
                <a:solidFill>
                  <a:schemeClr val="tx2"/>
                </a:solidFill>
                <a:sym typeface="Symbol" panose="05050102010706020507" pitchFamily="18" charset="2"/>
              </a:rPr>
              <a:t> [</a:t>
            </a:r>
            <a:r>
              <a:rPr lang="en-US"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Exist</a:t>
            </a:r>
            <a:r>
              <a:rPr lang="en-US" altLang="cs-CZ" sz="1800" i="1" baseline="-25000" dirty="0">
                <a:solidFill>
                  <a:schemeClr val="tx2"/>
                </a:solidFill>
                <a:sym typeface="Symbol" panose="05050102010706020507" pitchFamily="18" charset="2"/>
              </a:rPr>
              <a:t>wt</a:t>
            </a:r>
            <a:r>
              <a:rPr lang="en-US" altLang="cs-CZ" sz="1800" i="1" dirty="0">
                <a:solidFill>
                  <a:schemeClr val="tx2"/>
                </a:solidFill>
                <a:sym typeface="Symbol" panose="05050102010706020507" pitchFamily="18" charset="2"/>
              </a:rPr>
              <a:t> </a:t>
            </a:r>
            <a:r>
              <a:rPr lang="en-US" altLang="cs-CZ" sz="1800" dirty="0">
                <a:solidFill>
                  <a:schemeClr val="tx2"/>
                </a:solidFill>
                <a:sym typeface="Symbol" panose="05050102010706020507" pitchFamily="18" charset="2"/>
              </a:rPr>
              <a:t></a:t>
            </a:r>
            <a:r>
              <a:rPr lang="en-US" altLang="cs-CZ" sz="1800" i="1" dirty="0" err="1">
                <a:solidFill>
                  <a:schemeClr val="tx2"/>
                </a:solidFill>
                <a:sym typeface="Symbol" panose="05050102010706020507" pitchFamily="18" charset="2"/>
              </a:rPr>
              <a:t>w</a:t>
            </a:r>
            <a:r>
              <a:rPr lang="en-US" altLang="cs-CZ" sz="1800" dirty="0" err="1">
                <a:solidFill>
                  <a:schemeClr val="tx2"/>
                </a:solidFill>
                <a:sym typeface="Symbol" panose="05050102010706020507" pitchFamily="18" charset="2"/>
              </a:rPr>
              <a:t></a:t>
            </a:r>
            <a:r>
              <a:rPr lang="en-US" altLang="cs-CZ" sz="1800" i="1" dirty="0" err="1">
                <a:solidFill>
                  <a:schemeClr val="tx2"/>
                </a:solidFill>
                <a:sym typeface="Symbol" panose="05050102010706020507" pitchFamily="18" charset="2"/>
              </a:rPr>
              <a:t>t</a:t>
            </a:r>
            <a:r>
              <a:rPr lang="en-US" altLang="cs-CZ" sz="1800" i="1" dirty="0">
                <a:solidFill>
                  <a:schemeClr val="tx2"/>
                </a:solidFill>
                <a:sym typeface="Symbol" panose="05050102010706020507" pitchFamily="18" charset="2"/>
              </a:rPr>
              <a:t> </a:t>
            </a:r>
            <a:r>
              <a:rPr lang="en-US" altLang="cs-CZ" sz="1800" dirty="0">
                <a:solidFill>
                  <a:schemeClr val="tx2"/>
                </a:solidFill>
                <a:sym typeface="Symbol" panose="05050102010706020507" pitchFamily="18" charset="2"/>
              </a:rPr>
              <a:t>[</a:t>
            </a:r>
            <a:r>
              <a:rPr lang="en-US"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Mayor_of</a:t>
            </a:r>
            <a:r>
              <a:rPr lang="en-US" altLang="cs-CZ" sz="1800" i="1" baseline="-25000" dirty="0">
                <a:solidFill>
                  <a:schemeClr val="tx2"/>
                </a:solidFill>
                <a:sym typeface="Symbol" panose="05050102010706020507" pitchFamily="18" charset="2"/>
              </a:rPr>
              <a:t>wt</a:t>
            </a:r>
            <a:r>
              <a:rPr lang="en-US" altLang="cs-CZ" sz="1800" i="1" dirty="0">
                <a:solidFill>
                  <a:schemeClr val="tx2"/>
                </a:solidFill>
                <a:sym typeface="Symbol" panose="05050102010706020507" pitchFamily="18" charset="2"/>
              </a:rPr>
              <a:t> </a:t>
            </a:r>
            <a:r>
              <a:rPr lang="en-US"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Ostrava</a:t>
            </a:r>
            <a:r>
              <a:rPr lang="en-US" altLang="cs-CZ" sz="1800" dirty="0">
                <a:solidFill>
                  <a:schemeClr val="tx2"/>
                </a:solidFill>
                <a:sym typeface="Symbol" panose="05050102010706020507" pitchFamily="18" charset="2"/>
              </a:rPr>
              <a:t>]]</a:t>
            </a:r>
          </a:p>
          <a:p>
            <a:pPr marL="571500" indent="-571500" eaLnBrk="1" hangingPunct="1">
              <a:lnSpc>
                <a:spcPct val="80000"/>
              </a:lnSpc>
              <a:spcBef>
                <a:spcPct val="70000"/>
              </a:spcBef>
              <a:buFont typeface="Wingdings" panose="05000000000000000000" pitchFamily="2" charset="2"/>
              <a:buNone/>
            </a:pPr>
            <a:r>
              <a:rPr lang="en-US" altLang="cs-CZ" sz="1600" i="1" dirty="0">
                <a:sym typeface="Symbol" panose="05050102010706020507" pitchFamily="18" charset="2"/>
              </a:rPr>
              <a:t>Types.</a:t>
            </a:r>
            <a:r>
              <a:rPr lang="en-US" altLang="cs-CZ" sz="1600" dirty="0">
                <a:sym typeface="Symbol" panose="05050102010706020507" pitchFamily="18" charset="2"/>
              </a:rPr>
              <a:t> </a:t>
            </a:r>
            <a:r>
              <a:rPr lang="en-US" altLang="cs-CZ" sz="1600" i="1" dirty="0">
                <a:sym typeface="Symbol" panose="05050102010706020507" pitchFamily="18" charset="2"/>
              </a:rPr>
              <a:t>Visit</a:t>
            </a:r>
            <a:r>
              <a:rPr lang="en-US" altLang="cs-CZ" sz="1600" dirty="0">
                <a:sym typeface="Symbol" panose="05050102010706020507" pitchFamily="18" charset="2"/>
              </a:rPr>
              <a:t>/()</a:t>
            </a:r>
            <a:r>
              <a:rPr lang="en-US" altLang="cs-CZ" sz="1600" baseline="-25000" dirty="0">
                <a:sym typeface="Symbol" panose="05050102010706020507" pitchFamily="18" charset="2"/>
              </a:rPr>
              <a:t></a:t>
            </a:r>
            <a:r>
              <a:rPr lang="en-US" altLang="cs-CZ" sz="1600" dirty="0">
                <a:sym typeface="Symbol" panose="05050102010706020507" pitchFamily="18" charset="2"/>
              </a:rPr>
              <a:t>; </a:t>
            </a:r>
            <a:r>
              <a:rPr lang="en-US" altLang="cs-CZ" sz="1600" i="1" dirty="0">
                <a:sym typeface="Symbol" panose="05050102010706020507" pitchFamily="18" charset="2"/>
              </a:rPr>
              <a:t>Exist</a:t>
            </a:r>
            <a:r>
              <a:rPr lang="en-US" altLang="cs-CZ" sz="1600" dirty="0">
                <a:sym typeface="Symbol" panose="05050102010706020507" pitchFamily="18" charset="2"/>
              </a:rPr>
              <a:t>/(</a:t>
            </a:r>
            <a:r>
              <a:rPr lang="en-US" altLang="cs-CZ" sz="1600" baseline="-25000" dirty="0">
                <a:sym typeface="Symbol" panose="05050102010706020507" pitchFamily="18" charset="2"/>
              </a:rPr>
              <a:t></a:t>
            </a:r>
            <a:r>
              <a:rPr lang="en-US" altLang="cs-CZ" sz="1600" dirty="0">
                <a:sym typeface="Symbol" panose="05050102010706020507" pitchFamily="18" charset="2"/>
              </a:rPr>
              <a:t>)</a:t>
            </a:r>
            <a:r>
              <a:rPr lang="en-US" altLang="cs-CZ" sz="1600" baseline="-25000" dirty="0">
                <a:sym typeface="Symbol" panose="05050102010706020507" pitchFamily="18" charset="2"/>
              </a:rPr>
              <a:t></a:t>
            </a:r>
            <a:endParaRPr lang="en-US" altLang="cs-CZ" sz="1600" dirty="0">
              <a:sym typeface="Symbol" panose="05050102010706020507" pitchFamily="18" charset="2"/>
            </a:endParaRPr>
          </a:p>
          <a:p>
            <a:pPr marL="571500" indent="-571500" eaLnBrk="1" hangingPunct="1">
              <a:lnSpc>
                <a:spcPct val="80000"/>
              </a:lnSpc>
              <a:spcBef>
                <a:spcPct val="70000"/>
              </a:spcBef>
              <a:buFont typeface="Wingdings" panose="05000000000000000000" pitchFamily="2" charset="2"/>
              <a:buNone/>
            </a:pPr>
            <a:r>
              <a:rPr lang="en-US" altLang="cs-CZ" sz="1600" i="1" dirty="0">
                <a:sym typeface="Symbol" panose="05050102010706020507" pitchFamily="18" charset="2"/>
              </a:rPr>
              <a:t>Exist = </a:t>
            </a:r>
            <a:r>
              <a:rPr lang="en-US" altLang="cs-CZ" sz="1600" dirty="0">
                <a:sym typeface="Symbol" panose="05050102010706020507" pitchFamily="18" charset="2"/>
              </a:rPr>
              <a:t></a:t>
            </a:r>
            <a:r>
              <a:rPr lang="en-US" altLang="cs-CZ" sz="1600" i="1" dirty="0" err="1">
                <a:sym typeface="Symbol" panose="05050102010706020507" pitchFamily="18" charset="2"/>
              </a:rPr>
              <a:t>w</a:t>
            </a:r>
            <a:r>
              <a:rPr lang="en-US" altLang="cs-CZ" sz="1600" dirty="0" err="1">
                <a:sym typeface="Symbol" panose="05050102010706020507" pitchFamily="18" charset="2"/>
              </a:rPr>
              <a:t></a:t>
            </a:r>
            <a:r>
              <a:rPr lang="en-US" altLang="cs-CZ" sz="1600" i="1" dirty="0" err="1">
                <a:sym typeface="Symbol" panose="05050102010706020507" pitchFamily="18" charset="2"/>
              </a:rPr>
              <a:t>t</a:t>
            </a:r>
            <a:r>
              <a:rPr lang="en-US" altLang="cs-CZ" sz="1600" i="1" dirty="0">
                <a:sym typeface="Symbol" panose="05050102010706020507" pitchFamily="18" charset="2"/>
              </a:rPr>
              <a:t> </a:t>
            </a:r>
            <a:r>
              <a:rPr lang="en-US" altLang="cs-CZ" sz="1600" dirty="0">
                <a:sym typeface="Symbol" panose="05050102010706020507" pitchFamily="18" charset="2"/>
              </a:rPr>
              <a:t></a:t>
            </a:r>
            <a:r>
              <a:rPr lang="en-US" altLang="cs-CZ" sz="1600" i="1" dirty="0">
                <a:sym typeface="Symbol" panose="05050102010706020507" pitchFamily="18" charset="2"/>
              </a:rPr>
              <a:t>u </a:t>
            </a:r>
            <a:r>
              <a:rPr lang="en-US" altLang="cs-CZ" sz="1600" dirty="0">
                <a:sym typeface="Symbol" panose="05050102010706020507" pitchFamily="18" charset="2"/>
              </a:rPr>
              <a:t>[</a:t>
            </a:r>
            <a:r>
              <a:rPr lang="en-US" altLang="cs-CZ" sz="1600" baseline="30000" dirty="0">
                <a:sym typeface="Symbol" panose="05050102010706020507" pitchFamily="18" charset="2"/>
              </a:rPr>
              <a:t>0</a:t>
            </a:r>
            <a:r>
              <a:rPr lang="en-US" altLang="cs-CZ" sz="1600" dirty="0">
                <a:sym typeface="Symbol" panose="05050102010706020507" pitchFamily="18" charset="2"/>
              </a:rPr>
              <a:t></a:t>
            </a:r>
            <a:r>
              <a:rPr lang="en-US" altLang="cs-CZ" sz="1600" i="1" dirty="0">
                <a:sym typeface="Symbol" panose="05050102010706020507" pitchFamily="18" charset="2"/>
              </a:rPr>
              <a:t>x </a:t>
            </a:r>
            <a:r>
              <a:rPr lang="en-US" altLang="cs-CZ" sz="1600" dirty="0">
                <a:sym typeface="Symbol" panose="05050102010706020507" pitchFamily="18" charset="2"/>
              </a:rPr>
              <a:t>[</a:t>
            </a:r>
            <a:r>
              <a:rPr lang="en-US" altLang="cs-CZ" sz="1600" i="1" dirty="0">
                <a:sym typeface="Symbol" panose="05050102010706020507" pitchFamily="18" charset="2"/>
              </a:rPr>
              <a:t>x = </a:t>
            </a:r>
            <a:r>
              <a:rPr lang="en-US" altLang="cs-CZ" sz="1600" i="1" dirty="0" err="1">
                <a:sym typeface="Symbol" panose="05050102010706020507" pitchFamily="18" charset="2"/>
              </a:rPr>
              <a:t>u</a:t>
            </a:r>
            <a:r>
              <a:rPr lang="en-US" altLang="cs-CZ" sz="1600" i="1" baseline="-25000" dirty="0" err="1">
                <a:sym typeface="Symbol" panose="05050102010706020507" pitchFamily="18" charset="2"/>
              </a:rPr>
              <a:t>wt</a:t>
            </a:r>
            <a:r>
              <a:rPr lang="en-US" altLang="cs-CZ" sz="1600" dirty="0">
                <a:sym typeface="Symbol" panose="05050102010706020507" pitchFamily="18" charset="2"/>
              </a:rPr>
              <a:t>]]; </a:t>
            </a:r>
            <a:r>
              <a:rPr lang="en-US" altLang="cs-CZ" sz="1600" i="1" dirty="0">
                <a:sym typeface="Symbol" panose="05050102010706020507" pitchFamily="18" charset="2"/>
              </a:rPr>
              <a:t>u </a:t>
            </a:r>
            <a:r>
              <a:rPr lang="en-US" altLang="cs-CZ" sz="1600" dirty="0">
                <a:sym typeface="Symbol" panose="05050102010706020507" pitchFamily="18" charset="2"/>
              </a:rPr>
              <a:t></a:t>
            </a:r>
            <a:r>
              <a:rPr lang="en-US" altLang="cs-CZ" sz="1600" i="1" baseline="-25000" dirty="0">
                <a:sym typeface="Symbol" panose="05050102010706020507" pitchFamily="18" charset="2"/>
              </a:rPr>
              <a:t>v</a:t>
            </a:r>
            <a:r>
              <a:rPr lang="en-US" altLang="cs-CZ" sz="1600" dirty="0">
                <a:sym typeface="Symbol" panose="05050102010706020507" pitchFamily="18" charset="2"/>
              </a:rPr>
              <a:t> </a:t>
            </a:r>
            <a:r>
              <a:rPr lang="en-US" altLang="cs-CZ" sz="1600" baseline="-25000" dirty="0">
                <a:sym typeface="Symbol" panose="05050102010706020507" pitchFamily="18" charset="2"/>
              </a:rPr>
              <a:t></a:t>
            </a:r>
            <a:r>
              <a:rPr lang="en-US" altLang="cs-CZ" sz="1600" dirty="0">
                <a:sym typeface="Symbol" panose="05050102010706020507" pitchFamily="18" charset="2"/>
              </a:rPr>
              <a:t>, </a:t>
            </a:r>
            <a:r>
              <a:rPr lang="en-US" altLang="cs-CZ" sz="1600" i="1" dirty="0">
                <a:sym typeface="Symbol" panose="05050102010706020507" pitchFamily="18" charset="2"/>
              </a:rPr>
              <a:t>x </a:t>
            </a:r>
            <a:r>
              <a:rPr lang="en-US" altLang="cs-CZ" sz="1600" dirty="0">
                <a:sym typeface="Symbol" panose="05050102010706020507" pitchFamily="18" charset="2"/>
              </a:rPr>
              <a:t></a:t>
            </a:r>
            <a:r>
              <a:rPr lang="en-US" altLang="cs-CZ" sz="1600" i="1" baseline="-25000" dirty="0">
                <a:sym typeface="Symbol" panose="05050102010706020507" pitchFamily="18" charset="2"/>
              </a:rPr>
              <a:t>v</a:t>
            </a:r>
            <a:r>
              <a:rPr lang="en-US" altLang="cs-CZ" sz="1600" dirty="0">
                <a:sym typeface="Symbol" panose="05050102010706020507" pitchFamily="18" charset="2"/>
              </a:rPr>
              <a:t> , =/(): identity of individuals</a:t>
            </a:r>
          </a:p>
          <a:p>
            <a:pPr marL="571500" indent="-571500" eaLnBrk="1" hangingPunct="1">
              <a:lnSpc>
                <a:spcPct val="80000"/>
              </a:lnSpc>
              <a:spcBef>
                <a:spcPct val="70000"/>
              </a:spcBef>
              <a:buFont typeface="Wingdings" panose="05000000000000000000" pitchFamily="2" charset="2"/>
              <a:buNone/>
            </a:pPr>
            <a:r>
              <a:rPr lang="en-US" altLang="cs-CZ" sz="1600" i="1" dirty="0">
                <a:sym typeface="Symbol" panose="05050102010706020507" pitchFamily="18" charset="2"/>
              </a:rPr>
              <a:t>Proof.</a:t>
            </a:r>
          </a:p>
          <a:p>
            <a:pPr marL="571500" indent="-571500" eaLnBrk="1" hangingPunct="1">
              <a:lnSpc>
                <a:spcPct val="80000"/>
              </a:lnSpc>
              <a:buFont typeface="Wingdings" panose="05000000000000000000" pitchFamily="2" charset="2"/>
              <a:buNone/>
            </a:pPr>
            <a:r>
              <a:rPr lang="en-US" altLang="zh-CN" sz="1700" dirty="0">
                <a:sym typeface="Symbol" panose="05050102010706020507" pitchFamily="18" charset="2"/>
              </a:rPr>
              <a:t>1. 	[</a:t>
            </a:r>
            <a:r>
              <a:rPr lang="en-US" altLang="zh-CN" sz="1700" baseline="30000" dirty="0">
                <a:sym typeface="Symbol" panose="05050102010706020507" pitchFamily="18" charset="2"/>
              </a:rPr>
              <a:t>0</a:t>
            </a:r>
            <a:r>
              <a:rPr lang="en-US" altLang="zh-CN" sz="1700" i="1" dirty="0">
                <a:sym typeface="Symbol" panose="05050102010706020507" pitchFamily="18" charset="2"/>
              </a:rPr>
              <a:t>Visit</a:t>
            </a:r>
            <a:r>
              <a:rPr lang="en-US" altLang="zh-CN" sz="1700" i="1" baseline="-25000" dirty="0">
                <a:sym typeface="Symbol" panose="05050102010706020507" pitchFamily="18" charset="2"/>
              </a:rPr>
              <a:t>wt</a:t>
            </a:r>
            <a:r>
              <a:rPr lang="en-US" altLang="zh-CN" sz="1700" i="1" dirty="0">
                <a:sym typeface="Symbol" panose="05050102010706020507" pitchFamily="18" charset="2"/>
              </a:rPr>
              <a:t> </a:t>
            </a:r>
            <a:r>
              <a:rPr lang="en-US" altLang="zh-CN" sz="1700" dirty="0">
                <a:sym typeface="Symbol" panose="05050102010706020507" pitchFamily="18" charset="2"/>
              </a:rPr>
              <a:t></a:t>
            </a:r>
            <a:r>
              <a:rPr lang="en-US" altLang="zh-CN" sz="1700" i="1" dirty="0" err="1">
                <a:sym typeface="Symbol" panose="05050102010706020507" pitchFamily="18" charset="2"/>
              </a:rPr>
              <a:t>w</a:t>
            </a:r>
            <a:r>
              <a:rPr lang="en-US" altLang="zh-CN" sz="1700" dirty="0" err="1">
                <a:sym typeface="Symbol" panose="05050102010706020507" pitchFamily="18" charset="2"/>
              </a:rPr>
              <a:t></a:t>
            </a:r>
            <a:r>
              <a:rPr lang="en-US" altLang="zh-CN" sz="1700" i="1" dirty="0" err="1">
                <a:sym typeface="Symbol" panose="05050102010706020507" pitchFamily="18" charset="2"/>
              </a:rPr>
              <a:t>t</a:t>
            </a:r>
            <a:r>
              <a:rPr lang="en-US" altLang="zh-CN" sz="1700" dirty="0">
                <a:sym typeface="Symbol" panose="05050102010706020507" pitchFamily="18" charset="2"/>
              </a:rPr>
              <a:t> [</a:t>
            </a:r>
            <a:r>
              <a:rPr lang="en-US" altLang="zh-CN" sz="1700" baseline="30000" dirty="0">
                <a:sym typeface="Symbol" panose="05050102010706020507" pitchFamily="18" charset="2"/>
              </a:rPr>
              <a:t>0</a:t>
            </a:r>
            <a:r>
              <a:rPr lang="en-US" altLang="zh-CN" sz="1700" i="1" dirty="0">
                <a:sym typeface="Symbol" panose="05050102010706020507" pitchFamily="18" charset="2"/>
              </a:rPr>
              <a:t>Mayor_of</a:t>
            </a:r>
            <a:r>
              <a:rPr lang="en-US" altLang="zh-CN" sz="1700" i="1" baseline="-25000" dirty="0">
                <a:sym typeface="Symbol" panose="05050102010706020507" pitchFamily="18" charset="2"/>
              </a:rPr>
              <a:t>wt</a:t>
            </a:r>
            <a:r>
              <a:rPr lang="en-US" altLang="zh-CN" sz="1700" dirty="0">
                <a:sym typeface="Symbol" panose="05050102010706020507" pitchFamily="18" charset="2"/>
              </a:rPr>
              <a:t> </a:t>
            </a:r>
            <a:r>
              <a:rPr lang="en-US" altLang="zh-CN" sz="1700" baseline="30000" dirty="0">
                <a:sym typeface="Symbol" panose="05050102010706020507" pitchFamily="18" charset="2"/>
              </a:rPr>
              <a:t>0</a:t>
            </a:r>
            <a:r>
              <a:rPr lang="en-US" altLang="zh-CN" sz="1700" i="1" dirty="0">
                <a:sym typeface="Symbol" panose="05050102010706020507" pitchFamily="18" charset="2"/>
              </a:rPr>
              <a:t>Ostrava</a:t>
            </a:r>
            <a:r>
              <a:rPr lang="en-US" altLang="zh-CN" sz="1700" dirty="0">
                <a:sym typeface="Symbol" panose="05050102010706020507" pitchFamily="18" charset="2"/>
              </a:rPr>
              <a:t>]</a:t>
            </a:r>
            <a:r>
              <a:rPr lang="en-US" altLang="zh-CN" sz="1700" b="1" i="1" baseline="-25000" dirty="0" err="1">
                <a:sym typeface="Symbol" panose="05050102010706020507" pitchFamily="18" charset="2"/>
              </a:rPr>
              <a:t>wt</a:t>
            </a:r>
            <a:r>
              <a:rPr lang="en-US" altLang="zh-CN" sz="1700" b="1" i="1" dirty="0">
                <a:sym typeface="Symbol" panose="05050102010706020507" pitchFamily="18" charset="2"/>
              </a:rPr>
              <a:t>  </a:t>
            </a:r>
            <a:r>
              <a:rPr lang="en-US" altLang="zh-CN" sz="1700" baseline="30000" dirty="0">
                <a:sym typeface="Symbol" panose="05050102010706020507" pitchFamily="18" charset="2"/>
              </a:rPr>
              <a:t>0</a:t>
            </a:r>
            <a:r>
              <a:rPr lang="en-US" altLang="zh-CN" sz="1700" i="1" dirty="0">
                <a:sym typeface="Symbol" panose="05050102010706020507" pitchFamily="18" charset="2"/>
              </a:rPr>
              <a:t>Brno</a:t>
            </a:r>
            <a:r>
              <a:rPr lang="en-US" altLang="zh-CN" sz="1700" dirty="0">
                <a:sym typeface="Symbol" panose="05050102010706020507" pitchFamily="18" charset="2"/>
              </a:rPr>
              <a:t>]	assumption</a:t>
            </a:r>
          </a:p>
          <a:p>
            <a:pPr marL="571500" indent="-571500" eaLnBrk="1" hangingPunct="1">
              <a:lnSpc>
                <a:spcPct val="80000"/>
              </a:lnSpc>
              <a:buNone/>
            </a:pPr>
            <a:r>
              <a:rPr lang="en-US" altLang="zh-CN" sz="1700" dirty="0">
                <a:sym typeface="Symbol" panose="05050102010706020507" pitchFamily="18" charset="2"/>
              </a:rPr>
              <a:t>2.	[</a:t>
            </a:r>
            <a:r>
              <a:rPr lang="en-US" altLang="zh-CN" sz="1700" baseline="30000" dirty="0">
                <a:sym typeface="Symbol" panose="05050102010706020507" pitchFamily="18" charset="2"/>
              </a:rPr>
              <a:t>0</a:t>
            </a:r>
            <a:r>
              <a:rPr lang="en-US" altLang="zh-CN" sz="1700" i="1" dirty="0">
                <a:sym typeface="Symbol" panose="05050102010706020507" pitchFamily="18" charset="2"/>
              </a:rPr>
              <a:t>Imp</a:t>
            </a:r>
            <a:r>
              <a:rPr lang="en-US" altLang="zh-CN" sz="1700" b="1" i="1" baseline="-25000" dirty="0">
                <a:sym typeface="Symbol" panose="05050102010706020507" pitchFamily="18" charset="2"/>
              </a:rPr>
              <a:t>wt</a:t>
            </a:r>
            <a:r>
              <a:rPr lang="en-US" altLang="zh-CN" sz="1700" i="1" dirty="0">
                <a:sym typeface="Symbol" panose="05050102010706020507" pitchFamily="18" charset="2"/>
              </a:rPr>
              <a:t> </a:t>
            </a:r>
            <a:r>
              <a:rPr lang="en-US" altLang="zh-CN" sz="1700" baseline="30000" dirty="0">
                <a:sym typeface="Symbol" panose="05050102010706020507" pitchFamily="18" charset="2"/>
              </a:rPr>
              <a:t>0</a:t>
            </a:r>
            <a:r>
              <a:rPr lang="en-US" altLang="zh-CN" sz="1700" dirty="0">
                <a:ea typeface="宋体" panose="02010600030101010101" pitchFamily="2" charset="-122"/>
                <a:sym typeface="Symbol" panose="05050102010706020507" pitchFamily="18" charset="2"/>
              </a:rPr>
              <a:t>[</a:t>
            </a:r>
            <a:r>
              <a:rPr lang="en-US" altLang="zh-CN" sz="1700" dirty="0">
                <a:sym typeface="Symbol" panose="05050102010706020507" pitchFamily="18" charset="2"/>
              </a:rPr>
              <a:t></a:t>
            </a:r>
            <a:r>
              <a:rPr lang="en-US" altLang="zh-CN" sz="1700" i="1" dirty="0" err="1">
                <a:sym typeface="Symbol" panose="05050102010706020507" pitchFamily="18" charset="2"/>
              </a:rPr>
              <a:t>w</a:t>
            </a:r>
            <a:r>
              <a:rPr lang="en-US" altLang="zh-CN" sz="1700" dirty="0" err="1">
                <a:sym typeface="Symbol" panose="05050102010706020507" pitchFamily="18" charset="2"/>
              </a:rPr>
              <a:t></a:t>
            </a:r>
            <a:r>
              <a:rPr lang="en-US" altLang="zh-CN" sz="1700" i="1" dirty="0" err="1">
                <a:sym typeface="Symbol" panose="05050102010706020507" pitchFamily="18" charset="2"/>
              </a:rPr>
              <a:t>t</a:t>
            </a:r>
            <a:r>
              <a:rPr lang="en-US" altLang="zh-CN" sz="1700" dirty="0">
                <a:sym typeface="Symbol" panose="05050102010706020507" pitchFamily="18" charset="2"/>
              </a:rPr>
              <a:t> [</a:t>
            </a:r>
            <a:r>
              <a:rPr lang="en-US" altLang="zh-CN" sz="1700" baseline="30000" dirty="0">
                <a:sym typeface="Symbol" panose="05050102010706020507" pitchFamily="18" charset="2"/>
              </a:rPr>
              <a:t>0</a:t>
            </a:r>
            <a:r>
              <a:rPr lang="en-US" altLang="zh-CN" sz="1700" i="1" dirty="0">
                <a:sym typeface="Symbol" panose="05050102010706020507" pitchFamily="18" charset="2"/>
              </a:rPr>
              <a:t>Mayor_of</a:t>
            </a:r>
            <a:r>
              <a:rPr lang="en-US" altLang="zh-CN" sz="1700" i="1" baseline="-25000" dirty="0">
                <a:sym typeface="Symbol" panose="05050102010706020507" pitchFamily="18" charset="2"/>
              </a:rPr>
              <a:t>wt</a:t>
            </a:r>
            <a:r>
              <a:rPr lang="en-US" altLang="zh-CN" sz="1700" dirty="0">
                <a:sym typeface="Symbol" panose="05050102010706020507" pitchFamily="18" charset="2"/>
              </a:rPr>
              <a:t> </a:t>
            </a:r>
            <a:r>
              <a:rPr lang="en-US" altLang="zh-CN" sz="1700" baseline="30000" dirty="0">
                <a:sym typeface="Symbol" panose="05050102010706020507" pitchFamily="18" charset="2"/>
              </a:rPr>
              <a:t>0</a:t>
            </a:r>
            <a:r>
              <a:rPr lang="en-US" altLang="zh-CN" sz="1700" i="1" dirty="0">
                <a:sym typeface="Symbol" panose="05050102010706020507" pitchFamily="18" charset="2"/>
              </a:rPr>
              <a:t>Ostrava</a:t>
            </a:r>
            <a:r>
              <a:rPr lang="en-US" altLang="zh-CN" sz="1700" dirty="0">
                <a:sym typeface="Symbol" panose="05050102010706020507" pitchFamily="18" charset="2"/>
              </a:rPr>
              <a:t>]</a:t>
            </a:r>
            <a:r>
              <a:rPr lang="en-US" altLang="zh-CN" sz="1700" b="1" i="1" baseline="-25000" dirty="0" err="1">
                <a:sym typeface="Symbol" panose="05050102010706020507" pitchFamily="18" charset="2"/>
              </a:rPr>
              <a:t>wt</a:t>
            </a:r>
            <a:r>
              <a:rPr lang="en-US" altLang="zh-CN" sz="1700" dirty="0">
                <a:sym typeface="Symbol" panose="05050102010706020507" pitchFamily="18" charset="2"/>
              </a:rPr>
              <a:t>]</a:t>
            </a:r>
            <a:r>
              <a:rPr lang="en-US" altLang="zh-CN" sz="1700" dirty="0">
                <a:ea typeface="宋体" panose="02010600030101010101" pitchFamily="2" charset="-122"/>
                <a:sym typeface="Symbol" panose="05050102010706020507" pitchFamily="18" charset="2"/>
              </a:rPr>
              <a:t>]</a:t>
            </a:r>
            <a:r>
              <a:rPr lang="en-US" altLang="zh-CN" sz="1700" dirty="0">
                <a:sym typeface="Symbol" panose="05050102010706020507" pitchFamily="18" charset="2"/>
              </a:rPr>
              <a:t>	</a:t>
            </a:r>
            <a:r>
              <a:rPr lang="en-US" altLang="zh-CN" sz="1700" dirty="0">
                <a:ea typeface="宋体" panose="02010600030101010101" pitchFamily="2" charset="-122"/>
                <a:sym typeface="Symbol" panose="05050102010706020507" pitchFamily="18" charset="2"/>
              </a:rPr>
              <a:t>	</a:t>
            </a:r>
            <a:r>
              <a:rPr lang="en-US" altLang="zh-CN" sz="1700" dirty="0">
                <a:sym typeface="Symbol" panose="05050102010706020507" pitchFamily="18" charset="2"/>
              </a:rPr>
              <a:t>Def. Composition</a:t>
            </a:r>
          </a:p>
          <a:p>
            <a:pPr marL="571500" indent="-571500" eaLnBrk="1" hangingPunct="1">
              <a:lnSpc>
                <a:spcPct val="80000"/>
              </a:lnSpc>
              <a:buNone/>
            </a:pPr>
            <a:r>
              <a:rPr lang="en-US" altLang="zh-CN" sz="1700" dirty="0">
                <a:sym typeface="Symbol" panose="05050102010706020507" pitchFamily="18" charset="2"/>
              </a:rPr>
              <a:t>3.	</a:t>
            </a:r>
            <a:r>
              <a:rPr lang="en-US" altLang="zh-CN" sz="1700" dirty="0">
                <a:ea typeface="宋体" panose="02010600030101010101" pitchFamily="2" charset="-122"/>
                <a:sym typeface="Symbol" panose="05050102010706020507" pitchFamily="18" charset="2"/>
              </a:rPr>
              <a:t></a:t>
            </a:r>
            <a:r>
              <a:rPr lang="en-US" altLang="zh-CN" sz="1700" dirty="0">
                <a:sym typeface="Symbol" panose="05050102010706020507" pitchFamily="18" charset="2"/>
              </a:rPr>
              <a:t>[</a:t>
            </a:r>
            <a:r>
              <a:rPr lang="en-US" altLang="zh-CN" sz="1700" baseline="30000" dirty="0">
                <a:sym typeface="Symbol" panose="05050102010706020507" pitchFamily="18" charset="2"/>
              </a:rPr>
              <a:t>0</a:t>
            </a:r>
            <a:r>
              <a:rPr lang="en-US" altLang="zh-CN" sz="1700" i="1" dirty="0">
                <a:sym typeface="Symbol" panose="05050102010706020507" pitchFamily="18" charset="2"/>
              </a:rPr>
              <a:t>Empty </a:t>
            </a:r>
            <a:r>
              <a:rPr lang="en-US" altLang="zh-CN" sz="1700" dirty="0">
                <a:ea typeface="宋体" panose="02010600030101010101" pitchFamily="2" charset="-122"/>
                <a:sym typeface="Symbol" panose="05050102010706020507" pitchFamily="18" charset="2"/>
              </a:rPr>
              <a:t></a:t>
            </a:r>
            <a:r>
              <a:rPr lang="en-US" altLang="zh-CN" sz="1700" i="1" dirty="0">
                <a:sym typeface="Symbol" panose="05050102010706020507" pitchFamily="18" charset="2"/>
              </a:rPr>
              <a:t>x</a:t>
            </a:r>
            <a:r>
              <a:rPr lang="en-US" altLang="zh-CN" sz="1700" dirty="0">
                <a:sym typeface="Symbol" panose="05050102010706020507" pitchFamily="18" charset="2"/>
              </a:rPr>
              <a:t> [</a:t>
            </a:r>
            <a:r>
              <a:rPr lang="en-US" altLang="zh-CN" sz="1700" i="1" dirty="0">
                <a:sym typeface="Symbol" panose="05050102010706020507" pitchFamily="18" charset="2"/>
              </a:rPr>
              <a:t>x = </a:t>
            </a:r>
            <a:r>
              <a:rPr lang="en-US" altLang="zh-CN" sz="1700" dirty="0">
                <a:sym typeface="Symbol" panose="05050102010706020507" pitchFamily="18" charset="2"/>
              </a:rPr>
              <a:t></a:t>
            </a:r>
            <a:r>
              <a:rPr lang="en-US" altLang="zh-CN" sz="1700" i="1" dirty="0" err="1">
                <a:sym typeface="Symbol" panose="05050102010706020507" pitchFamily="18" charset="2"/>
              </a:rPr>
              <a:t>w</a:t>
            </a:r>
            <a:r>
              <a:rPr lang="en-US" altLang="zh-CN" sz="1700" dirty="0" err="1">
                <a:sym typeface="Symbol" panose="05050102010706020507" pitchFamily="18" charset="2"/>
              </a:rPr>
              <a:t></a:t>
            </a:r>
            <a:r>
              <a:rPr lang="en-US" altLang="zh-CN" sz="1700" i="1" dirty="0" err="1">
                <a:sym typeface="Symbol" panose="05050102010706020507" pitchFamily="18" charset="2"/>
              </a:rPr>
              <a:t>t</a:t>
            </a:r>
            <a:r>
              <a:rPr lang="en-US" altLang="zh-CN" sz="1700" dirty="0">
                <a:sym typeface="Symbol" panose="05050102010706020507" pitchFamily="18" charset="2"/>
              </a:rPr>
              <a:t> [</a:t>
            </a:r>
            <a:r>
              <a:rPr lang="en-US" altLang="zh-CN" sz="1700" baseline="30000" dirty="0">
                <a:sym typeface="Symbol" panose="05050102010706020507" pitchFamily="18" charset="2"/>
              </a:rPr>
              <a:t>0</a:t>
            </a:r>
            <a:r>
              <a:rPr lang="en-US" altLang="zh-CN" sz="1700" i="1" dirty="0">
                <a:sym typeface="Symbol" panose="05050102010706020507" pitchFamily="18" charset="2"/>
              </a:rPr>
              <a:t>Mayor_of</a:t>
            </a:r>
            <a:r>
              <a:rPr lang="en-US" altLang="zh-CN" sz="1700" i="1" baseline="-25000" dirty="0">
                <a:sym typeface="Symbol" panose="05050102010706020507" pitchFamily="18" charset="2"/>
              </a:rPr>
              <a:t>wt</a:t>
            </a:r>
            <a:r>
              <a:rPr lang="en-US" altLang="zh-CN" sz="1700" dirty="0">
                <a:sym typeface="Symbol" panose="05050102010706020507" pitchFamily="18" charset="2"/>
              </a:rPr>
              <a:t> </a:t>
            </a:r>
            <a:r>
              <a:rPr lang="en-US" altLang="zh-CN" sz="1700" baseline="30000" dirty="0">
                <a:sym typeface="Symbol" panose="05050102010706020507" pitchFamily="18" charset="2"/>
              </a:rPr>
              <a:t>0</a:t>
            </a:r>
            <a:r>
              <a:rPr lang="en-US" altLang="zh-CN" sz="1700" i="1" dirty="0">
                <a:sym typeface="Symbol" panose="05050102010706020507" pitchFamily="18" charset="2"/>
              </a:rPr>
              <a:t>Ostrava</a:t>
            </a:r>
            <a:r>
              <a:rPr lang="en-US" altLang="zh-CN" sz="1700" dirty="0">
                <a:sym typeface="Symbol" panose="05050102010706020507" pitchFamily="18" charset="2"/>
              </a:rPr>
              <a:t>]</a:t>
            </a:r>
            <a:r>
              <a:rPr lang="en-US" altLang="zh-CN" sz="1700" b="1" i="1" baseline="-25000" dirty="0" err="1">
                <a:sym typeface="Symbol" panose="05050102010706020507" pitchFamily="18" charset="2"/>
              </a:rPr>
              <a:t>wt</a:t>
            </a:r>
            <a:r>
              <a:rPr lang="en-US" altLang="zh-CN" sz="1700" dirty="0">
                <a:sym typeface="Symbol" panose="05050102010706020507" pitchFamily="18" charset="2"/>
              </a:rPr>
              <a:t>]		</a:t>
            </a:r>
          </a:p>
          <a:p>
            <a:pPr marL="571500" indent="-571500" eaLnBrk="1" hangingPunct="1">
              <a:lnSpc>
                <a:spcPct val="80000"/>
              </a:lnSpc>
              <a:buNone/>
            </a:pPr>
            <a:r>
              <a:rPr lang="en-US" altLang="zh-CN" sz="1700" dirty="0">
                <a:sym typeface="Symbol" panose="05050102010706020507" pitchFamily="18" charset="2"/>
              </a:rPr>
              <a:t>4.	[</a:t>
            </a:r>
            <a:r>
              <a:rPr lang="en-US" altLang="zh-CN" sz="1700" baseline="30000" dirty="0">
                <a:sym typeface="Symbol" panose="05050102010706020507" pitchFamily="18" charset="2"/>
              </a:rPr>
              <a:t>0</a:t>
            </a:r>
            <a:r>
              <a:rPr lang="en-US" altLang="zh-CN" sz="1700" dirty="0">
                <a:sym typeface="Symbol" panose="05050102010706020507" pitchFamily="18" charset="2"/>
              </a:rPr>
              <a:t></a:t>
            </a:r>
            <a:r>
              <a:rPr lang="en-US" altLang="zh-CN" sz="1700" i="1" dirty="0">
                <a:sym typeface="Symbol" panose="05050102010706020507" pitchFamily="18" charset="2"/>
              </a:rPr>
              <a:t>x </a:t>
            </a:r>
            <a:r>
              <a:rPr lang="en-US" altLang="zh-CN" sz="1700" dirty="0">
                <a:sym typeface="Symbol" panose="05050102010706020507" pitchFamily="18" charset="2"/>
              </a:rPr>
              <a:t>[</a:t>
            </a:r>
            <a:r>
              <a:rPr lang="en-US" altLang="zh-CN" sz="1700" i="1" dirty="0">
                <a:sym typeface="Symbol" panose="05050102010706020507" pitchFamily="18" charset="2"/>
              </a:rPr>
              <a:t>x=</a:t>
            </a:r>
            <a:r>
              <a:rPr lang="en-US" altLang="zh-CN" sz="1700" dirty="0">
                <a:sym typeface="Symbol" panose="05050102010706020507" pitchFamily="18" charset="2"/>
              </a:rPr>
              <a:t></a:t>
            </a:r>
            <a:r>
              <a:rPr lang="en-US" altLang="zh-CN" sz="1700" i="1" dirty="0" err="1">
                <a:sym typeface="Symbol" panose="05050102010706020507" pitchFamily="18" charset="2"/>
              </a:rPr>
              <a:t>w</a:t>
            </a:r>
            <a:r>
              <a:rPr lang="en-US" altLang="zh-CN" sz="1700" dirty="0" err="1">
                <a:sym typeface="Symbol" panose="05050102010706020507" pitchFamily="18" charset="2"/>
              </a:rPr>
              <a:t></a:t>
            </a:r>
            <a:r>
              <a:rPr lang="en-US" altLang="zh-CN" sz="1700" i="1" dirty="0" err="1">
                <a:sym typeface="Symbol" panose="05050102010706020507" pitchFamily="18" charset="2"/>
              </a:rPr>
              <a:t>t</a:t>
            </a:r>
            <a:r>
              <a:rPr lang="en-US" altLang="zh-CN" sz="1700" dirty="0">
                <a:sym typeface="Symbol" panose="05050102010706020507" pitchFamily="18" charset="2"/>
              </a:rPr>
              <a:t> [</a:t>
            </a:r>
            <a:r>
              <a:rPr lang="en-US" altLang="zh-CN" sz="1700" baseline="30000" dirty="0">
                <a:sym typeface="Symbol" panose="05050102010706020507" pitchFamily="18" charset="2"/>
              </a:rPr>
              <a:t>0</a:t>
            </a:r>
            <a:r>
              <a:rPr lang="en-US" altLang="zh-CN" sz="1700" i="1" dirty="0">
                <a:sym typeface="Symbol" panose="05050102010706020507" pitchFamily="18" charset="2"/>
              </a:rPr>
              <a:t>Mayor_of</a:t>
            </a:r>
            <a:r>
              <a:rPr lang="en-US" altLang="zh-CN" sz="1700" i="1" baseline="-25000" dirty="0">
                <a:sym typeface="Symbol" panose="05050102010706020507" pitchFamily="18" charset="2"/>
              </a:rPr>
              <a:t>wt</a:t>
            </a:r>
            <a:r>
              <a:rPr lang="en-US" altLang="zh-CN" sz="1700" dirty="0">
                <a:sym typeface="Symbol" panose="05050102010706020507" pitchFamily="18" charset="2"/>
              </a:rPr>
              <a:t> </a:t>
            </a:r>
            <a:r>
              <a:rPr lang="en-US" altLang="zh-CN" sz="1700" baseline="30000" dirty="0">
                <a:sym typeface="Symbol" panose="05050102010706020507" pitchFamily="18" charset="2"/>
              </a:rPr>
              <a:t>0</a:t>
            </a:r>
            <a:r>
              <a:rPr lang="en-US" altLang="zh-CN" sz="1700" i="1" dirty="0">
                <a:sym typeface="Symbol" panose="05050102010706020507" pitchFamily="18" charset="2"/>
              </a:rPr>
              <a:t>Ostrava</a:t>
            </a:r>
            <a:r>
              <a:rPr lang="en-US" altLang="zh-CN" sz="1700" dirty="0">
                <a:sym typeface="Symbol" panose="05050102010706020507" pitchFamily="18" charset="2"/>
              </a:rPr>
              <a:t>]</a:t>
            </a:r>
            <a:r>
              <a:rPr lang="en-US" altLang="zh-CN" sz="1700" b="1" i="1" baseline="-25000" dirty="0" err="1">
                <a:sym typeface="Symbol" panose="05050102010706020507" pitchFamily="18" charset="2"/>
              </a:rPr>
              <a:t>wt</a:t>
            </a:r>
            <a:r>
              <a:rPr lang="en-US" altLang="zh-CN" sz="1700" dirty="0">
                <a:sym typeface="Symbol" panose="05050102010706020507" pitchFamily="18" charset="2"/>
              </a:rPr>
              <a:t>]]		</a:t>
            </a:r>
          </a:p>
          <a:p>
            <a:pPr marL="571500" indent="-571500" eaLnBrk="1" hangingPunct="1">
              <a:lnSpc>
                <a:spcPct val="80000"/>
              </a:lnSpc>
              <a:buFont typeface="Wingdings" panose="05000000000000000000" pitchFamily="2" charset="2"/>
              <a:buNone/>
            </a:pPr>
            <a:r>
              <a:rPr lang="en-US" altLang="zh-CN" sz="1700" dirty="0">
                <a:sym typeface="Symbol" panose="05050102010706020507" pitchFamily="18" charset="2"/>
              </a:rPr>
              <a:t>5.	</a:t>
            </a:r>
            <a:r>
              <a:rPr lang="en-US" altLang="zh-CN" sz="1700" dirty="0">
                <a:ea typeface="宋体" panose="02010600030101010101" pitchFamily="2" charset="-122"/>
                <a:sym typeface="Symbol" panose="05050102010706020507" pitchFamily="18" charset="2"/>
              </a:rPr>
              <a:t>[</a:t>
            </a:r>
            <a:r>
              <a:rPr lang="en-US" altLang="zh-CN" sz="1700" baseline="30000" dirty="0">
                <a:ea typeface="宋体" panose="02010600030101010101" pitchFamily="2" charset="-122"/>
                <a:sym typeface="Symbol" panose="05050102010706020507" pitchFamily="18" charset="2"/>
              </a:rPr>
              <a:t>0</a:t>
            </a:r>
            <a:r>
              <a:rPr lang="en-US" altLang="zh-CN" sz="1700" i="1" dirty="0">
                <a:ea typeface="宋体" panose="02010600030101010101" pitchFamily="2" charset="-122"/>
                <a:sym typeface="Symbol" panose="05050102010706020507" pitchFamily="18" charset="2"/>
              </a:rPr>
              <a:t>Exist</a:t>
            </a:r>
            <a:r>
              <a:rPr lang="en-US" altLang="zh-CN" sz="1700" i="1" baseline="-25000" dirty="0">
                <a:ea typeface="宋体" panose="02010600030101010101" pitchFamily="2" charset="-122"/>
                <a:sym typeface="Symbol" panose="05050102010706020507" pitchFamily="18" charset="2"/>
              </a:rPr>
              <a:t>wt</a:t>
            </a:r>
            <a:r>
              <a:rPr lang="en-US" altLang="zh-CN" sz="1700" i="1" dirty="0">
                <a:ea typeface="宋体" panose="02010600030101010101" pitchFamily="2" charset="-122"/>
                <a:sym typeface="Symbol" panose="05050102010706020507" pitchFamily="18" charset="2"/>
              </a:rPr>
              <a:t>  </a:t>
            </a:r>
            <a:r>
              <a:rPr lang="en-US" altLang="zh-CN" sz="1700" dirty="0">
                <a:sym typeface="Symbol" panose="05050102010706020507" pitchFamily="18" charset="2"/>
              </a:rPr>
              <a:t></a:t>
            </a:r>
            <a:r>
              <a:rPr lang="en-US" altLang="zh-CN" sz="1700" i="1" dirty="0" err="1">
                <a:sym typeface="Symbol" panose="05050102010706020507" pitchFamily="18" charset="2"/>
              </a:rPr>
              <a:t>w</a:t>
            </a:r>
            <a:r>
              <a:rPr lang="en-US" altLang="zh-CN" sz="1700" dirty="0" err="1">
                <a:sym typeface="Symbol" panose="05050102010706020507" pitchFamily="18" charset="2"/>
              </a:rPr>
              <a:t></a:t>
            </a:r>
            <a:r>
              <a:rPr lang="en-US" altLang="zh-CN" sz="1700" i="1" dirty="0" err="1">
                <a:sym typeface="Symbol" panose="05050102010706020507" pitchFamily="18" charset="2"/>
              </a:rPr>
              <a:t>t</a:t>
            </a:r>
            <a:r>
              <a:rPr lang="en-US" altLang="zh-CN" sz="1700" dirty="0">
                <a:sym typeface="Symbol" panose="05050102010706020507" pitchFamily="18" charset="2"/>
              </a:rPr>
              <a:t> [</a:t>
            </a:r>
            <a:r>
              <a:rPr lang="en-US" altLang="zh-CN" sz="1700" baseline="30000" dirty="0">
                <a:sym typeface="Symbol" panose="05050102010706020507" pitchFamily="18" charset="2"/>
              </a:rPr>
              <a:t>0</a:t>
            </a:r>
            <a:r>
              <a:rPr lang="en-US" altLang="zh-CN" sz="1700" i="1" dirty="0">
                <a:sym typeface="Symbol" panose="05050102010706020507" pitchFamily="18" charset="2"/>
              </a:rPr>
              <a:t>Mayor_of</a:t>
            </a:r>
            <a:r>
              <a:rPr lang="en-US" altLang="zh-CN" sz="1700" i="1" baseline="-25000" dirty="0">
                <a:sym typeface="Symbol" panose="05050102010706020507" pitchFamily="18" charset="2"/>
              </a:rPr>
              <a:t>wt</a:t>
            </a:r>
            <a:r>
              <a:rPr lang="en-US" altLang="zh-CN" sz="1700" dirty="0">
                <a:sym typeface="Symbol" panose="05050102010706020507" pitchFamily="18" charset="2"/>
              </a:rPr>
              <a:t> </a:t>
            </a:r>
            <a:r>
              <a:rPr lang="en-US" altLang="zh-CN" sz="1700" baseline="30000" dirty="0">
                <a:sym typeface="Symbol" panose="05050102010706020507" pitchFamily="18" charset="2"/>
              </a:rPr>
              <a:t>0</a:t>
            </a:r>
            <a:r>
              <a:rPr lang="en-US" altLang="zh-CN" sz="1700" i="1" dirty="0">
                <a:sym typeface="Symbol" panose="05050102010706020507" pitchFamily="18" charset="2"/>
              </a:rPr>
              <a:t>Ostrava</a:t>
            </a:r>
            <a:r>
              <a:rPr lang="en-US" altLang="zh-CN" sz="1700" dirty="0">
                <a:sym typeface="Symbol" panose="05050102010706020507" pitchFamily="18" charset="2"/>
              </a:rPr>
              <a:t>]]		Def. </a:t>
            </a:r>
            <a:r>
              <a:rPr lang="en-US" altLang="zh-CN" sz="1700" i="1" dirty="0">
                <a:sym typeface="Symbol" panose="05050102010706020507" pitchFamily="18" charset="2"/>
              </a:rPr>
              <a:t>Exist</a:t>
            </a:r>
          </a:p>
          <a:p>
            <a:pPr marL="571500" indent="-571500" eaLnBrk="1" hangingPunct="1">
              <a:lnSpc>
                <a:spcPct val="80000"/>
              </a:lnSpc>
              <a:spcBef>
                <a:spcPts val="1200"/>
              </a:spcBef>
              <a:buFont typeface="Wingdings" panose="05000000000000000000" pitchFamily="2" charset="2"/>
              <a:buNone/>
            </a:pPr>
            <a:r>
              <a:rPr lang="en-US" altLang="cs-CZ" sz="1700" i="1" dirty="0">
                <a:sym typeface="Symbol" panose="05050102010706020507" pitchFamily="18" charset="2"/>
              </a:rPr>
              <a:t>Imp</a:t>
            </a:r>
            <a:r>
              <a:rPr lang="en-US" altLang="cs-CZ" sz="1700" dirty="0">
                <a:sym typeface="Symbol" panose="05050102010706020507" pitchFamily="18" charset="2"/>
              </a:rPr>
              <a:t>/()</a:t>
            </a:r>
            <a:r>
              <a:rPr lang="en-US" altLang="cs-CZ" sz="1800" baseline="-25000" dirty="0">
                <a:sym typeface="Symbol" panose="05050102010706020507" pitchFamily="18" charset="2"/>
              </a:rPr>
              <a:t></a:t>
            </a:r>
            <a:r>
              <a:rPr lang="en-US" altLang="cs-CZ" sz="1800" dirty="0">
                <a:sym typeface="Symbol" panose="05050102010706020507" pitchFamily="18" charset="2"/>
              </a:rPr>
              <a:t>: the property of a construction that it is </a:t>
            </a:r>
            <a:r>
              <a:rPr lang="en-US" altLang="cs-CZ" sz="1800" i="1" dirty="0">
                <a:sym typeface="Symbol" panose="05050102010706020507" pitchFamily="18" charset="2"/>
              </a:rPr>
              <a:t>v-</a:t>
            </a:r>
            <a:r>
              <a:rPr lang="en-US" altLang="cs-CZ" sz="1800" dirty="0">
                <a:sym typeface="Symbol" panose="05050102010706020507" pitchFamily="18" charset="2"/>
              </a:rPr>
              <a:t>improper in a given </a:t>
            </a:r>
            <a:r>
              <a:rPr lang="en-US" altLang="cs-CZ" sz="1800" i="1" dirty="0">
                <a:sym typeface="Symbol" panose="05050102010706020507" pitchFamily="18" charset="2"/>
              </a:rPr>
              <a:t>w</a:t>
            </a:r>
            <a:r>
              <a:rPr lang="en-US" altLang="cs-CZ" sz="1800" dirty="0">
                <a:sym typeface="Symbol" panose="05050102010706020507" pitchFamily="18" charset="2"/>
              </a:rPr>
              <a:t>, </a:t>
            </a:r>
            <a:r>
              <a:rPr lang="en-US" altLang="cs-CZ" sz="1800" i="1" dirty="0">
                <a:sym typeface="Symbol" panose="05050102010706020507" pitchFamily="18" charset="2"/>
              </a:rPr>
              <a:t>t</a:t>
            </a:r>
          </a:p>
          <a:p>
            <a:pPr marL="571500" indent="-571500" eaLnBrk="1" hangingPunct="1">
              <a:lnSpc>
                <a:spcPct val="80000"/>
              </a:lnSpc>
              <a:buFont typeface="Wingdings" panose="05000000000000000000" pitchFamily="2" charset="2"/>
              <a:buNone/>
            </a:pPr>
            <a:r>
              <a:rPr lang="en-US" altLang="cs-CZ" sz="1700" i="1" dirty="0">
                <a:sym typeface="Symbol" panose="05050102010706020507" pitchFamily="18" charset="2"/>
              </a:rPr>
              <a:t>Empty</a:t>
            </a:r>
            <a:r>
              <a:rPr lang="en-US" altLang="cs-CZ" sz="1700" dirty="0">
                <a:sym typeface="Symbol" panose="05050102010706020507" pitchFamily="18" charset="2"/>
              </a:rPr>
              <a:t>/((</a:t>
            </a:r>
            <a:r>
              <a:rPr lang="en-US" altLang="cs-CZ" sz="1800" dirty="0">
                <a:sym typeface="Symbol" panose="05050102010706020507" pitchFamily="18" charset="2"/>
              </a:rPr>
              <a:t></a:t>
            </a:r>
            <a:r>
              <a:rPr lang="en-US" altLang="cs-CZ" sz="1700" dirty="0">
                <a:sym typeface="Symbol" panose="05050102010706020507" pitchFamily="18" charset="2"/>
              </a:rPr>
              <a:t>)): the class of empty classes of individuals</a:t>
            </a:r>
            <a:r>
              <a:rPr lang="en-US" altLang="cs-CZ" sz="1700" i="1" dirty="0">
                <a:sym typeface="Symbol" panose="05050102010706020507" pitchFamily="18" charset="2"/>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457200" y="277813"/>
            <a:ext cx="8229600" cy="846931"/>
          </a:xfrm>
        </p:spPr>
        <p:txBody>
          <a:bodyPr/>
          <a:lstStyle/>
          <a:p>
            <a:pPr eaLnBrk="1" hangingPunct="1"/>
            <a:r>
              <a:rPr lang="en-US" altLang="cs-CZ" dirty="0"/>
              <a:t>Two principles</a:t>
            </a:r>
            <a:r>
              <a:rPr lang="cs-CZ" altLang="cs-CZ" dirty="0"/>
              <a:t> </a:t>
            </a:r>
            <a:r>
              <a:rPr lang="cs-CZ" altLang="cs-CZ" i="1" dirty="0"/>
              <a:t>de re</a:t>
            </a:r>
            <a:r>
              <a:rPr lang="cs-CZ" altLang="cs-CZ" dirty="0"/>
              <a:t> </a:t>
            </a:r>
          </a:p>
        </p:txBody>
      </p:sp>
      <p:sp>
        <p:nvSpPr>
          <p:cNvPr id="3" name="Zástupný symbol pro obsah 2"/>
          <p:cNvSpPr>
            <a:spLocks noGrp="1"/>
          </p:cNvSpPr>
          <p:nvPr>
            <p:ph idx="1"/>
          </p:nvPr>
        </p:nvSpPr>
        <p:spPr>
          <a:xfrm>
            <a:off x="457200" y="1628800"/>
            <a:ext cx="7931224" cy="4502125"/>
          </a:xfrm>
        </p:spPr>
        <p:txBody>
          <a:bodyPr>
            <a:normAutofit fontScale="77500" lnSpcReduction="20000"/>
          </a:bodyPr>
          <a:lstStyle/>
          <a:p>
            <a:pPr marL="0" indent="0" eaLnBrk="1" hangingPunct="1">
              <a:lnSpc>
                <a:spcPct val="80000"/>
              </a:lnSpc>
              <a:buFont typeface="Wingdings" panose="05000000000000000000" pitchFamily="2" charset="2"/>
              <a:buNone/>
              <a:defRPr/>
            </a:pPr>
            <a:r>
              <a:rPr lang="en-US" altLang="cs-CZ" sz="3200" dirty="0"/>
              <a:t>a) </a:t>
            </a:r>
            <a:r>
              <a:rPr lang="en-US" altLang="cs-CZ" sz="3200" i="1" dirty="0">
                <a:solidFill>
                  <a:srgbClr val="C00000"/>
                </a:solidFill>
              </a:rPr>
              <a:t>Existential presupposition</a:t>
            </a:r>
          </a:p>
          <a:p>
            <a:pPr marL="571500" indent="-571500" eaLnBrk="1" hangingPunct="1">
              <a:lnSpc>
                <a:spcPct val="80000"/>
              </a:lnSpc>
              <a:spcBef>
                <a:spcPts val="2400"/>
              </a:spcBef>
              <a:defRPr/>
            </a:pPr>
            <a:r>
              <a:rPr lang="en-US" altLang="cs-CZ" sz="3200" dirty="0"/>
              <a:t>The Mayor of Ostrava did/did not visit Brno.</a:t>
            </a:r>
          </a:p>
          <a:p>
            <a:pPr marL="571500" indent="-571500" eaLnBrk="1" hangingPunct="1">
              <a:lnSpc>
                <a:spcPct val="80000"/>
              </a:lnSpc>
              <a:defRPr/>
            </a:pPr>
            <a:r>
              <a:rPr lang="en-US" altLang="cs-CZ" sz="3200" dirty="0"/>
              <a:t>–––––––––––––––––––––––––––––––––––––––</a:t>
            </a:r>
          </a:p>
          <a:p>
            <a:pPr marL="571500" indent="-571500" eaLnBrk="1" hangingPunct="1">
              <a:lnSpc>
                <a:spcPct val="80000"/>
              </a:lnSpc>
              <a:defRPr/>
            </a:pPr>
            <a:r>
              <a:rPr lang="en-US" altLang="cs-CZ" sz="3200" dirty="0"/>
              <a:t>The Mayor of Ostrava exists.</a:t>
            </a:r>
          </a:p>
          <a:p>
            <a:pPr marL="0" indent="0" eaLnBrk="1" hangingPunct="1">
              <a:lnSpc>
                <a:spcPct val="80000"/>
              </a:lnSpc>
              <a:buNone/>
              <a:defRPr/>
            </a:pPr>
            <a:endParaRPr lang="en-US" altLang="cs-CZ" sz="3200" dirty="0"/>
          </a:p>
          <a:p>
            <a:pPr marL="0" indent="0" eaLnBrk="1" hangingPunct="1">
              <a:lnSpc>
                <a:spcPct val="80000"/>
              </a:lnSpc>
              <a:spcBef>
                <a:spcPts val="3000"/>
              </a:spcBef>
              <a:buFont typeface="Wingdings" panose="05000000000000000000" pitchFamily="2" charset="2"/>
              <a:buNone/>
              <a:defRPr/>
            </a:pPr>
            <a:r>
              <a:rPr lang="en-US" altLang="cs-CZ" sz="3200" dirty="0"/>
              <a:t>b) </a:t>
            </a:r>
            <a:r>
              <a:rPr lang="en-US" altLang="cs-CZ" sz="3200" i="1" dirty="0">
                <a:solidFill>
                  <a:srgbClr val="C00000"/>
                </a:solidFill>
              </a:rPr>
              <a:t>Substitution of co-referential terms</a:t>
            </a:r>
          </a:p>
          <a:p>
            <a:pPr marL="571500" indent="-571500" eaLnBrk="1" hangingPunct="1">
              <a:lnSpc>
                <a:spcPct val="80000"/>
              </a:lnSpc>
              <a:spcBef>
                <a:spcPts val="1800"/>
              </a:spcBef>
              <a:defRPr/>
            </a:pPr>
            <a:r>
              <a:rPr lang="en-US" altLang="cs-CZ" sz="3200" dirty="0"/>
              <a:t>The Mayor of Ostrava is Mr. </a:t>
            </a:r>
            <a:r>
              <a:rPr lang="en-US" altLang="cs-CZ" sz="3200" i="1" dirty="0"/>
              <a:t>X</a:t>
            </a:r>
            <a:endParaRPr lang="en-US" altLang="cs-CZ" sz="3200" dirty="0"/>
          </a:p>
          <a:p>
            <a:pPr marL="571500" indent="-571500" eaLnBrk="1" hangingPunct="1">
              <a:lnSpc>
                <a:spcPct val="80000"/>
              </a:lnSpc>
              <a:defRPr/>
            </a:pPr>
            <a:r>
              <a:rPr lang="en-US" altLang="cs-CZ" sz="3200" dirty="0"/>
              <a:t>The Mayor of Ostrava visited Brno.</a:t>
            </a:r>
          </a:p>
          <a:p>
            <a:pPr marL="571500" indent="-571500" eaLnBrk="1" hangingPunct="1">
              <a:lnSpc>
                <a:spcPct val="80000"/>
              </a:lnSpc>
              <a:defRPr/>
            </a:pPr>
            <a:r>
              <a:rPr lang="en-US" altLang="cs-CZ" sz="3200" dirty="0"/>
              <a:t>–––––––––––––––––––––––––––––––––––––––</a:t>
            </a:r>
          </a:p>
          <a:p>
            <a:pPr marL="571500" indent="-571500" eaLnBrk="1" hangingPunct="1">
              <a:lnSpc>
                <a:spcPct val="80000"/>
              </a:lnSpc>
              <a:defRPr/>
            </a:pPr>
            <a:r>
              <a:rPr lang="en-US" altLang="cs-CZ" sz="3200" i="1" dirty="0"/>
              <a:t>X </a:t>
            </a:r>
            <a:r>
              <a:rPr lang="en-US" altLang="cs-CZ" sz="3200" dirty="0"/>
              <a:t>visited Brno</a:t>
            </a:r>
            <a:endParaRPr lang="en-US" altLang="cs-CZ" sz="3200" i="1" dirty="0"/>
          </a:p>
          <a:p>
            <a:pPr marL="0" indent="0" eaLnBrk="1" hangingPunct="1">
              <a:lnSpc>
                <a:spcPct val="80000"/>
              </a:lnSpc>
              <a:buFont typeface="Wingdings" panose="05000000000000000000" pitchFamily="2" charset="2"/>
              <a:buNone/>
              <a:defRPr/>
            </a:pPr>
            <a:br>
              <a:rPr lang="en-US" altLang="cs-CZ" sz="3200" dirty="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7813"/>
            <a:ext cx="8229600" cy="703262"/>
          </a:xfrm>
        </p:spPr>
        <p:txBody>
          <a:bodyPr/>
          <a:lstStyle/>
          <a:p>
            <a:pPr eaLnBrk="1" hangingPunct="1"/>
            <a:r>
              <a:rPr lang="en-US" altLang="cs-CZ" sz="3800" i="1" dirty="0"/>
              <a:t>Exercise</a:t>
            </a:r>
            <a:r>
              <a:rPr lang="cs-CZ" altLang="cs-CZ" sz="3800" i="1" dirty="0"/>
              <a:t> 3</a:t>
            </a:r>
          </a:p>
        </p:txBody>
      </p:sp>
      <p:sp>
        <p:nvSpPr>
          <p:cNvPr id="75779" name="Rectangle 3"/>
          <p:cNvSpPr>
            <a:spLocks noGrp="1" noChangeArrowheads="1"/>
          </p:cNvSpPr>
          <p:nvPr>
            <p:ph type="body" idx="1"/>
          </p:nvPr>
        </p:nvSpPr>
        <p:spPr>
          <a:xfrm>
            <a:off x="395288" y="1268413"/>
            <a:ext cx="8291512" cy="4862512"/>
          </a:xfrm>
        </p:spPr>
        <p:txBody>
          <a:bodyPr/>
          <a:lstStyle/>
          <a:p>
            <a:pPr marL="571500" indent="-571500" eaLnBrk="1" hangingPunct="1">
              <a:lnSpc>
                <a:spcPct val="90000"/>
              </a:lnSpc>
              <a:defRPr/>
            </a:pPr>
            <a:r>
              <a:rPr lang="en-US" sz="2000" dirty="0"/>
              <a:t>For all numbers x holds that dividing x by 0 is improper</a:t>
            </a:r>
            <a:r>
              <a:rPr lang="cs-CZ" altLang="cs-CZ" sz="2000" i="1" dirty="0">
                <a:sym typeface="Symbol" panose="05050102010706020507" pitchFamily="18" charset="2"/>
              </a:rPr>
              <a:t>.</a:t>
            </a:r>
          </a:p>
          <a:p>
            <a:pPr marL="571500" indent="-571500" eaLnBrk="1" hangingPunct="1">
              <a:lnSpc>
                <a:spcPct val="90000"/>
              </a:lnSpc>
              <a:defRPr/>
            </a:pPr>
            <a:r>
              <a:rPr lang="cs-CZ" altLang="cs-CZ" sz="2100" i="1" dirty="0" err="1">
                <a:solidFill>
                  <a:schemeClr val="tx2"/>
                </a:solidFill>
                <a:sym typeface="Symbol" panose="05050102010706020507" pitchFamily="18" charset="2"/>
              </a:rPr>
              <a:t>Improper</a:t>
            </a:r>
            <a:r>
              <a:rPr lang="cs-CZ" altLang="cs-CZ" sz="2100" i="1" dirty="0">
                <a:sym typeface="Symbol" panose="05050102010706020507" pitchFamily="18" charset="2"/>
              </a:rPr>
              <a:t>/</a:t>
            </a:r>
            <a:r>
              <a:rPr lang="cs-CZ" altLang="cs-CZ" sz="2100" dirty="0">
                <a:sym typeface="Symbol" panose="05050102010706020507" pitchFamily="18" charset="2"/>
              </a:rPr>
              <a:t>(</a:t>
            </a:r>
            <a:r>
              <a:rPr lang="cs-CZ" altLang="cs-CZ" sz="2100" baseline="-25000" dirty="0">
                <a:sym typeface="Symbol" panose="05050102010706020507" pitchFamily="18" charset="2"/>
              </a:rPr>
              <a:t>1</a:t>
            </a:r>
            <a:r>
              <a:rPr lang="cs-CZ" altLang="cs-CZ" sz="2100" dirty="0">
                <a:sym typeface="Symbol" panose="05050102010706020507" pitchFamily="18" charset="2"/>
              </a:rPr>
              <a:t>):</a:t>
            </a:r>
            <a:r>
              <a:rPr lang="cs-CZ" altLang="cs-CZ" sz="2100" i="1" dirty="0">
                <a:sym typeface="Symbol" panose="05050102010706020507" pitchFamily="18" charset="2"/>
              </a:rPr>
              <a:t> </a:t>
            </a:r>
            <a:r>
              <a:rPr lang="cs-CZ" altLang="cs-CZ" sz="2100" dirty="0" err="1">
                <a:sym typeface="Symbol" panose="05050102010706020507" pitchFamily="18" charset="2"/>
              </a:rPr>
              <a:t>the</a:t>
            </a:r>
            <a:r>
              <a:rPr lang="cs-CZ" altLang="cs-CZ" sz="2100" dirty="0">
                <a:sym typeface="Symbol" panose="05050102010706020507" pitchFamily="18" charset="2"/>
              </a:rPr>
              <a:t> </a:t>
            </a:r>
            <a:r>
              <a:rPr lang="cs-CZ" altLang="cs-CZ" sz="2100" dirty="0" err="1">
                <a:sym typeface="Symbol" panose="05050102010706020507" pitchFamily="18" charset="2"/>
              </a:rPr>
              <a:t>class</a:t>
            </a:r>
            <a:r>
              <a:rPr lang="cs-CZ" altLang="cs-CZ" sz="2100" dirty="0">
                <a:sym typeface="Symbol" panose="05050102010706020507" pitchFamily="18" charset="2"/>
              </a:rPr>
              <a:t> </a:t>
            </a:r>
            <a:r>
              <a:rPr lang="cs-CZ" altLang="cs-CZ" sz="2100" dirty="0" err="1">
                <a:sym typeface="Symbol" panose="05050102010706020507" pitchFamily="18" charset="2"/>
              </a:rPr>
              <a:t>of</a:t>
            </a:r>
            <a:r>
              <a:rPr lang="cs-CZ" altLang="cs-CZ" sz="2100" dirty="0">
                <a:sym typeface="Symbol" panose="05050102010706020507" pitchFamily="18" charset="2"/>
              </a:rPr>
              <a:t> </a:t>
            </a:r>
            <a:r>
              <a:rPr lang="cs-CZ" altLang="cs-CZ" sz="2100" dirty="0" err="1">
                <a:sym typeface="Symbol" panose="05050102010706020507" pitchFamily="18" charset="2"/>
              </a:rPr>
              <a:t>constructions</a:t>
            </a:r>
            <a:r>
              <a:rPr lang="cs-CZ" altLang="cs-CZ" sz="2100" dirty="0">
                <a:sym typeface="Symbol" panose="05050102010706020507" pitchFamily="18" charset="2"/>
              </a:rPr>
              <a:t> </a:t>
            </a:r>
            <a:r>
              <a:rPr lang="cs-CZ" altLang="cs-CZ" sz="2100" i="1" dirty="0">
                <a:sym typeface="Symbol" panose="05050102010706020507" pitchFamily="18" charset="2"/>
              </a:rPr>
              <a:t>v-</a:t>
            </a:r>
            <a:r>
              <a:rPr lang="cs-CZ" altLang="cs-CZ" sz="2100" dirty="0" err="1">
                <a:sym typeface="Symbol" panose="05050102010706020507" pitchFamily="18" charset="2"/>
              </a:rPr>
              <a:t>improper</a:t>
            </a:r>
            <a:r>
              <a:rPr lang="cs-CZ" altLang="cs-CZ" sz="2100" dirty="0">
                <a:sym typeface="Symbol" panose="05050102010706020507" pitchFamily="18" charset="2"/>
              </a:rPr>
              <a:t> </a:t>
            </a:r>
            <a:r>
              <a:rPr lang="cs-CZ" altLang="cs-CZ" sz="2100" dirty="0" err="1">
                <a:sym typeface="Symbol" panose="05050102010706020507" pitchFamily="18" charset="2"/>
              </a:rPr>
              <a:t>for</a:t>
            </a:r>
            <a:r>
              <a:rPr lang="cs-CZ" altLang="cs-CZ" sz="2100" dirty="0">
                <a:sym typeface="Symbol" panose="05050102010706020507" pitchFamily="18" charset="2"/>
              </a:rPr>
              <a:t> </a:t>
            </a:r>
            <a:r>
              <a:rPr lang="cs-CZ" altLang="cs-CZ" sz="2100" b="1" i="1" dirty="0" err="1">
                <a:sym typeface="Symbol" panose="05050102010706020507" pitchFamily="18" charset="2"/>
              </a:rPr>
              <a:t>every</a:t>
            </a:r>
            <a:r>
              <a:rPr lang="cs-CZ" altLang="cs-CZ" sz="2100" b="1" i="1" dirty="0">
                <a:sym typeface="Symbol" panose="05050102010706020507" pitchFamily="18" charset="2"/>
              </a:rPr>
              <a:t> </a:t>
            </a:r>
            <a:r>
              <a:rPr lang="cs-CZ" altLang="cs-CZ" sz="2100" dirty="0">
                <a:sym typeface="Symbol" panose="05050102010706020507" pitchFamily="18" charset="2"/>
              </a:rPr>
              <a:t> </a:t>
            </a:r>
            <a:r>
              <a:rPr lang="cs-CZ" altLang="cs-CZ" sz="2100" dirty="0" err="1">
                <a:sym typeface="Symbol" panose="05050102010706020507" pitchFamily="18" charset="2"/>
              </a:rPr>
              <a:t>valuation</a:t>
            </a:r>
            <a:r>
              <a:rPr lang="cs-CZ" altLang="cs-CZ" sz="2100" dirty="0">
                <a:sym typeface="Symbol" panose="05050102010706020507" pitchFamily="18" charset="2"/>
              </a:rPr>
              <a:t> </a:t>
            </a:r>
            <a:r>
              <a:rPr lang="cs-CZ" altLang="cs-CZ" sz="2100" i="1" dirty="0">
                <a:sym typeface="Symbol" panose="05050102010706020507" pitchFamily="18" charset="2"/>
              </a:rPr>
              <a:t>v.</a:t>
            </a:r>
            <a:r>
              <a:rPr lang="cs-CZ" altLang="cs-CZ" sz="2100" dirty="0">
                <a:sym typeface="Symbol" panose="05050102010706020507" pitchFamily="18" charset="2"/>
              </a:rPr>
              <a:t> </a:t>
            </a:r>
          </a:p>
          <a:p>
            <a:pPr marL="571500" indent="-571500" eaLnBrk="1" hangingPunct="1">
              <a:lnSpc>
                <a:spcPct val="90000"/>
              </a:lnSpc>
              <a:defRPr/>
            </a:pP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Improper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 </a:t>
            </a:r>
            <a:r>
              <a:rPr lang="en-US" altLang="cs-CZ" sz="2100" i="1" dirty="0">
                <a:solidFill>
                  <a:schemeClr val="tx2"/>
                </a:solidFill>
                <a:sym typeface="Symbol" panose="05050102010706020507" pitchFamily="18" charset="2"/>
              </a:rPr>
              <a:t>x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0]]</a:t>
            </a:r>
            <a:r>
              <a:rPr lang="en-US" altLang="cs-CZ" sz="2100" dirty="0">
                <a:sym typeface="Symbol" panose="05050102010706020507" pitchFamily="18" charset="2"/>
              </a:rPr>
              <a:t> – </a:t>
            </a:r>
            <a:r>
              <a:rPr lang="cs-CZ" altLang="cs-CZ" sz="2100" dirty="0" err="1">
                <a:sym typeface="Symbol" panose="05050102010706020507" pitchFamily="18" charset="2"/>
              </a:rPr>
              <a:t>constructs</a:t>
            </a:r>
            <a:r>
              <a:rPr lang="en-US" altLang="cs-CZ" sz="2100" dirty="0">
                <a:sym typeface="Symbol" panose="05050102010706020507" pitchFamily="18" charset="2"/>
              </a:rPr>
              <a:t> </a:t>
            </a:r>
            <a:r>
              <a:rPr lang="en-US" altLang="cs-CZ" sz="2100" b="1" dirty="0">
                <a:sym typeface="Symbol" panose="05050102010706020507" pitchFamily="18" charset="2"/>
              </a:rPr>
              <a:t>T</a:t>
            </a:r>
            <a:r>
              <a:rPr lang="en-US" altLang="cs-CZ" sz="2100" dirty="0">
                <a:sym typeface="Symbol" panose="05050102010706020507" pitchFamily="18" charset="2"/>
              </a:rPr>
              <a:t> </a:t>
            </a:r>
            <a:r>
              <a:rPr lang="cs-CZ" altLang="cs-CZ" sz="2100" dirty="0" err="1">
                <a:sym typeface="Symbol" panose="05050102010706020507" pitchFamily="18" charset="2"/>
              </a:rPr>
              <a:t>regardless</a:t>
            </a:r>
            <a:r>
              <a:rPr lang="cs-CZ" altLang="cs-CZ" sz="2100" dirty="0">
                <a:sym typeface="Symbol" panose="05050102010706020507" pitchFamily="18" charset="2"/>
              </a:rPr>
              <a:t> </a:t>
            </a:r>
            <a:r>
              <a:rPr lang="cs-CZ" altLang="cs-CZ" sz="2100" dirty="0" err="1">
                <a:sym typeface="Symbol" panose="05050102010706020507" pitchFamily="18" charset="2"/>
              </a:rPr>
              <a:t>of</a:t>
            </a:r>
            <a:r>
              <a:rPr lang="en-US" altLang="cs-CZ" sz="2100" dirty="0">
                <a:sym typeface="Symbol" panose="05050102010706020507" pitchFamily="18" charset="2"/>
              </a:rPr>
              <a:t> </a:t>
            </a:r>
            <a:r>
              <a:rPr lang="en-US" altLang="cs-CZ" sz="2100" dirty="0" err="1">
                <a:sym typeface="Symbol" panose="05050102010706020507" pitchFamily="18" charset="2"/>
              </a:rPr>
              <a:t>valua</a:t>
            </a:r>
            <a:r>
              <a:rPr lang="cs-CZ" altLang="cs-CZ" sz="2100" dirty="0" err="1">
                <a:sym typeface="Symbol" panose="05050102010706020507" pitchFamily="18" charset="2"/>
              </a:rPr>
              <a:t>tion</a:t>
            </a:r>
            <a:r>
              <a:rPr lang="cs-CZ" altLang="cs-CZ" sz="2100" dirty="0">
                <a:sym typeface="Symbol" panose="05050102010706020507" pitchFamily="18" charset="2"/>
              </a:rPr>
              <a:t> </a:t>
            </a:r>
            <a:r>
              <a:rPr lang="cs-CZ" altLang="cs-CZ" sz="2100" dirty="0" err="1">
                <a:sym typeface="Symbol" panose="05050102010706020507" pitchFamily="18" charset="2"/>
              </a:rPr>
              <a:t>of</a:t>
            </a:r>
            <a:r>
              <a:rPr lang="en-US" altLang="cs-CZ" sz="2100" dirty="0">
                <a:sym typeface="Symbol" panose="05050102010706020507" pitchFamily="18" charset="2"/>
              </a:rPr>
              <a:t> </a:t>
            </a:r>
            <a:r>
              <a:rPr lang="en-US" altLang="cs-CZ" sz="2100" i="1" dirty="0">
                <a:sym typeface="Symbol" panose="05050102010706020507" pitchFamily="18" charset="2"/>
              </a:rPr>
              <a:t>x</a:t>
            </a:r>
            <a:r>
              <a:rPr lang="cs-CZ" altLang="cs-CZ" sz="2100" dirty="0">
                <a:sym typeface="Symbol" panose="05050102010706020507" pitchFamily="18" charset="2"/>
              </a:rPr>
              <a:t>, </a:t>
            </a:r>
            <a:r>
              <a:rPr lang="cs-CZ" altLang="cs-CZ" sz="2100" dirty="0" err="1">
                <a:sym typeface="Symbol" panose="05050102010706020507" pitchFamily="18" charset="2"/>
              </a:rPr>
              <a:t>because</a:t>
            </a:r>
            <a:r>
              <a:rPr lang="cs-CZ" altLang="cs-CZ" sz="2100" dirty="0">
                <a:sym typeface="Symbol" panose="05050102010706020507" pitchFamily="18" charset="2"/>
              </a:rPr>
              <a:t> </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 </a:t>
            </a:r>
            <a:r>
              <a:rPr lang="en-US" altLang="cs-CZ" sz="2100" i="1" dirty="0">
                <a:solidFill>
                  <a:schemeClr val="tx2"/>
                </a:solidFill>
                <a:sym typeface="Symbol" panose="05050102010706020507" pitchFamily="18" charset="2"/>
              </a:rPr>
              <a:t>x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0]</a:t>
            </a:r>
            <a:r>
              <a:rPr lang="cs-CZ" altLang="cs-CZ" sz="2100" dirty="0">
                <a:solidFill>
                  <a:schemeClr val="tx2"/>
                </a:solidFill>
                <a:sym typeface="Symbol" panose="05050102010706020507" pitchFamily="18" charset="2"/>
              </a:rPr>
              <a:t> </a:t>
            </a:r>
            <a:r>
              <a:rPr lang="cs-CZ" altLang="cs-CZ" sz="2100" dirty="0" err="1">
                <a:sym typeface="Symbol" panose="05050102010706020507" pitchFamily="18" charset="2"/>
              </a:rPr>
              <a:t>is</a:t>
            </a:r>
            <a:r>
              <a:rPr lang="cs-CZ" altLang="cs-CZ" sz="2100" dirty="0">
                <a:sym typeface="Symbol" panose="05050102010706020507" pitchFamily="18" charset="2"/>
              </a:rPr>
              <a:t> </a:t>
            </a:r>
            <a:r>
              <a:rPr lang="cs-CZ" altLang="cs-CZ" sz="2100" i="1" dirty="0">
                <a:sym typeface="Symbol" panose="05050102010706020507" pitchFamily="18" charset="2"/>
              </a:rPr>
              <a:t>v-</a:t>
            </a:r>
            <a:r>
              <a:rPr lang="cs-CZ" altLang="cs-CZ" sz="2100" dirty="0" err="1">
                <a:sym typeface="Symbol" panose="05050102010706020507" pitchFamily="18" charset="2"/>
              </a:rPr>
              <a:t>improper</a:t>
            </a:r>
            <a:r>
              <a:rPr lang="cs-CZ" altLang="cs-CZ" sz="2100" dirty="0">
                <a:sym typeface="Symbol" panose="05050102010706020507" pitchFamily="18" charset="2"/>
              </a:rPr>
              <a:t> </a:t>
            </a:r>
            <a:r>
              <a:rPr lang="cs-CZ" altLang="cs-CZ" sz="2100" dirty="0" err="1">
                <a:sym typeface="Symbol" panose="05050102010706020507" pitchFamily="18" charset="2"/>
              </a:rPr>
              <a:t>for</a:t>
            </a:r>
            <a:r>
              <a:rPr lang="cs-CZ" altLang="cs-CZ" sz="2100" dirty="0">
                <a:sym typeface="Symbol" panose="05050102010706020507" pitchFamily="18" charset="2"/>
              </a:rPr>
              <a:t> </a:t>
            </a:r>
            <a:r>
              <a:rPr lang="cs-CZ" altLang="cs-CZ" sz="2100" dirty="0" err="1">
                <a:sym typeface="Symbol" panose="05050102010706020507" pitchFamily="18" charset="2"/>
              </a:rPr>
              <a:t>every</a:t>
            </a:r>
            <a:r>
              <a:rPr lang="cs-CZ" altLang="cs-CZ" sz="2100" dirty="0">
                <a:sym typeface="Symbol" panose="05050102010706020507" pitchFamily="18" charset="2"/>
              </a:rPr>
              <a:t> </a:t>
            </a:r>
            <a:r>
              <a:rPr lang="cs-CZ" altLang="cs-CZ" sz="2100" dirty="0" err="1">
                <a:sym typeface="Symbol" panose="05050102010706020507" pitchFamily="18" charset="2"/>
              </a:rPr>
              <a:t>valuation</a:t>
            </a:r>
            <a:r>
              <a:rPr lang="cs-CZ" altLang="cs-CZ" sz="2100" i="1" dirty="0">
                <a:sym typeface="Symbol" panose="05050102010706020507" pitchFamily="18" charset="2"/>
              </a:rPr>
              <a:t>. </a:t>
            </a:r>
          </a:p>
          <a:p>
            <a:pPr marL="571500" indent="-571500" eaLnBrk="1" hangingPunct="1">
              <a:lnSpc>
                <a:spcPct val="90000"/>
              </a:lnSpc>
              <a:defRPr/>
            </a:pPr>
            <a:r>
              <a:rPr lang="cs-CZ" altLang="cs-CZ" sz="2100" dirty="0" err="1">
                <a:sym typeface="Symbol" panose="05050102010706020507" pitchFamily="18" charset="2"/>
              </a:rPr>
              <a:t>The</a:t>
            </a:r>
            <a:r>
              <a:rPr lang="cs-CZ" altLang="cs-CZ" sz="2100" dirty="0">
                <a:sym typeface="Symbol" panose="05050102010706020507" pitchFamily="18" charset="2"/>
              </a:rPr>
              <a:t> </a:t>
            </a:r>
            <a:r>
              <a:rPr lang="cs-CZ" altLang="cs-CZ" sz="2100" dirty="0" err="1">
                <a:sym typeface="Symbol" panose="05050102010706020507" pitchFamily="18" charset="2"/>
              </a:rPr>
              <a:t>variable</a:t>
            </a:r>
            <a:r>
              <a:rPr lang="cs-CZ" altLang="cs-CZ" sz="2100" i="1" dirty="0">
                <a:sym typeface="Symbol" panose="05050102010706020507" pitchFamily="18" charset="2"/>
              </a:rPr>
              <a:t> x </a:t>
            </a:r>
            <a:r>
              <a:rPr lang="cs-CZ" altLang="cs-CZ" sz="2100" dirty="0" err="1">
                <a:sym typeface="Symbol" panose="05050102010706020507" pitchFamily="18" charset="2"/>
              </a:rPr>
              <a:t>is</a:t>
            </a:r>
            <a:r>
              <a:rPr lang="cs-CZ" altLang="cs-CZ" sz="2100" dirty="0">
                <a:sym typeface="Symbol" panose="05050102010706020507" pitchFamily="18" charset="2"/>
              </a:rPr>
              <a:t> </a:t>
            </a:r>
            <a:r>
              <a:rPr lang="cs-CZ" altLang="cs-CZ" sz="2100" i="1" dirty="0">
                <a:solidFill>
                  <a:srgbClr val="C00000"/>
                </a:solidFill>
                <a:effectLst>
                  <a:outerShdw blurRad="38100" dist="38100" dir="2700000" algn="tl">
                    <a:srgbClr val="C0C0C0"/>
                  </a:outerShdw>
                </a:effectLst>
                <a:sym typeface="Symbol" panose="05050102010706020507" pitchFamily="18" charset="2"/>
              </a:rPr>
              <a:t>o-</a:t>
            </a:r>
            <a:r>
              <a:rPr lang="en-US" altLang="cs-CZ" sz="2100" i="1" dirty="0">
                <a:solidFill>
                  <a:srgbClr val="C00000"/>
                </a:solidFill>
                <a:effectLst>
                  <a:outerShdw blurRad="38100" dist="38100" dir="2700000" algn="tl">
                    <a:srgbClr val="C0C0C0"/>
                  </a:outerShdw>
                </a:effectLst>
                <a:sym typeface="Symbol" panose="05050102010706020507" pitchFamily="18" charset="2"/>
              </a:rPr>
              <a:t>bound</a:t>
            </a:r>
            <a:r>
              <a:rPr lang="cs-CZ" altLang="cs-CZ" sz="2100" dirty="0">
                <a:sym typeface="Symbol" panose="05050102010706020507" pitchFamily="18" charset="2"/>
              </a:rPr>
              <a:t>, </a:t>
            </a:r>
            <a:r>
              <a:rPr lang="en-US" altLang="cs-CZ" sz="2100" dirty="0">
                <a:sym typeface="Symbol" panose="05050102010706020507" pitchFamily="18" charset="2"/>
              </a:rPr>
              <a:t>which is stronger than</a:t>
            </a:r>
            <a:r>
              <a:rPr lang="cs-CZ" altLang="cs-CZ" sz="2100" dirty="0">
                <a:sym typeface="Symbol" panose="05050102010706020507" pitchFamily="18" charset="2"/>
              </a:rPr>
              <a:t> -</a:t>
            </a:r>
            <a:r>
              <a:rPr lang="en-US" altLang="cs-CZ" sz="2100" dirty="0">
                <a:sym typeface="Symbol" panose="05050102010706020507" pitchFamily="18" charset="2"/>
              </a:rPr>
              <a:t>binding</a:t>
            </a:r>
            <a:r>
              <a:rPr lang="cs-CZ" altLang="cs-CZ" sz="2100" dirty="0">
                <a:sym typeface="Symbol" panose="05050102010706020507" pitchFamily="18" charset="2"/>
              </a:rPr>
              <a:t>, </a:t>
            </a:r>
            <a:r>
              <a:rPr lang="en-US" altLang="cs-CZ" sz="2100" dirty="0">
                <a:sym typeface="Symbol" panose="05050102010706020507" pitchFamily="18" charset="2"/>
              </a:rPr>
              <a:t>it occurs</a:t>
            </a:r>
            <a:r>
              <a:rPr lang="cs-CZ" altLang="cs-CZ" sz="2100" dirty="0">
                <a:sym typeface="Symbol" panose="05050102010706020507" pitchFamily="18" charset="2"/>
              </a:rPr>
              <a:t> </a:t>
            </a:r>
            <a:r>
              <a:rPr lang="cs-CZ" altLang="cs-CZ" sz="2100" i="1" dirty="0" err="1">
                <a:solidFill>
                  <a:schemeClr val="hlink"/>
                </a:solidFill>
                <a:effectLst>
                  <a:outerShdw blurRad="38100" dist="38100" dir="2700000" algn="tl">
                    <a:srgbClr val="C0C0C0"/>
                  </a:outerShdw>
                </a:effectLst>
                <a:sym typeface="Symbol" panose="05050102010706020507" pitchFamily="18" charset="2"/>
              </a:rPr>
              <a:t>hyperinten</a:t>
            </a:r>
            <a:r>
              <a:rPr lang="en-US" altLang="cs-CZ" sz="2100" i="1" dirty="0">
                <a:solidFill>
                  <a:schemeClr val="hlink"/>
                </a:solidFill>
                <a:effectLst>
                  <a:outerShdw blurRad="38100" dist="38100" dir="2700000" algn="tl">
                    <a:srgbClr val="C0C0C0"/>
                  </a:outerShdw>
                </a:effectLst>
                <a:sym typeface="Symbol" panose="05050102010706020507" pitchFamily="18" charset="2"/>
              </a:rPr>
              <a:t>ally</a:t>
            </a:r>
            <a:r>
              <a:rPr lang="cs-CZ" altLang="cs-CZ" sz="2100" i="1" dirty="0">
                <a:solidFill>
                  <a:schemeClr val="hlink"/>
                </a:solidFill>
                <a:effectLst>
                  <a:outerShdw blurRad="38100" dist="38100" dir="2700000" algn="tl">
                    <a:srgbClr val="C0C0C0"/>
                  </a:outerShdw>
                </a:effectLst>
                <a:sym typeface="Symbol" panose="05050102010706020507" pitchFamily="18" charset="2"/>
              </a:rPr>
              <a:t> </a:t>
            </a:r>
            <a:r>
              <a:rPr lang="cs-CZ" altLang="cs-CZ" sz="2100" i="1" dirty="0">
                <a:effectLst>
                  <a:outerShdw blurRad="38100" dist="38100" dir="2700000" algn="tl">
                    <a:srgbClr val="C0C0C0"/>
                  </a:outerShdw>
                </a:effectLst>
                <a:sym typeface="Symbol" panose="05050102010706020507" pitchFamily="18" charset="2"/>
              </a:rPr>
              <a:t>(</a:t>
            </a:r>
            <a:r>
              <a:rPr lang="en-US" altLang="cs-CZ" sz="2100" i="1" dirty="0">
                <a:solidFill>
                  <a:srgbClr val="990000"/>
                </a:solidFill>
                <a:effectLst>
                  <a:outerShdw blurRad="38100" dist="38100" dir="2700000" algn="tl">
                    <a:srgbClr val="C0C0C0"/>
                  </a:outerShdw>
                </a:effectLst>
                <a:sym typeface="Symbol" panose="05050102010706020507" pitchFamily="18" charset="2"/>
              </a:rPr>
              <a:t>not in execution </a:t>
            </a:r>
            <a:r>
              <a:rPr lang="cs-CZ" altLang="cs-CZ" sz="2100" i="1" dirty="0" err="1">
                <a:solidFill>
                  <a:srgbClr val="990000"/>
                </a:solidFill>
                <a:effectLst>
                  <a:outerShdw blurRad="38100" dist="38100" dir="2700000" algn="tl">
                    <a:srgbClr val="C0C0C0"/>
                  </a:outerShdw>
                </a:effectLst>
                <a:sym typeface="Symbol" panose="05050102010706020507" pitchFamily="18" charset="2"/>
              </a:rPr>
              <a:t>mod</a:t>
            </a:r>
            <a:r>
              <a:rPr lang="en-US" altLang="cs-CZ" sz="2100" i="1" dirty="0">
                <a:solidFill>
                  <a:srgbClr val="990000"/>
                </a:solidFill>
                <a:effectLst>
                  <a:outerShdw blurRad="38100" dist="38100" dir="2700000" algn="tl">
                    <a:srgbClr val="C0C0C0"/>
                  </a:outerShdw>
                </a:effectLst>
                <a:sym typeface="Symbol" panose="05050102010706020507" pitchFamily="18" charset="2"/>
              </a:rPr>
              <a:t>e</a:t>
            </a:r>
            <a:r>
              <a:rPr lang="cs-CZ" altLang="cs-CZ" sz="2100" i="1" dirty="0">
                <a:effectLst>
                  <a:outerShdw blurRad="38100" dist="38100" dir="2700000" algn="tl">
                    <a:srgbClr val="C0C0C0"/>
                  </a:outerShdw>
                </a:effectLst>
                <a:sym typeface="Symbol" panose="05050102010706020507" pitchFamily="18" charset="2"/>
              </a:rPr>
              <a:t>)</a:t>
            </a:r>
            <a:endParaRPr lang="cs-CZ" altLang="cs-CZ" sz="2100" dirty="0">
              <a:sym typeface="Symbol" panose="05050102010706020507" pitchFamily="18" charset="2"/>
            </a:endParaRPr>
          </a:p>
          <a:p>
            <a:pPr marL="571500" indent="-571500" eaLnBrk="1" hangingPunct="1">
              <a:lnSpc>
                <a:spcPct val="90000"/>
              </a:lnSpc>
              <a:defRPr/>
            </a:pPr>
            <a:r>
              <a:rPr lang="en-US" altLang="cs-CZ" sz="2100" dirty="0">
                <a:sym typeface="Symbol" panose="05050102010706020507" pitchFamily="18" charset="2"/>
              </a:rPr>
              <a:t>Does it make sense to quantify over</a:t>
            </a:r>
            <a:r>
              <a:rPr lang="cs-CZ" altLang="cs-CZ" sz="2100" dirty="0">
                <a:sym typeface="Symbol" panose="05050102010706020507" pitchFamily="18" charset="2"/>
              </a:rPr>
              <a:t> </a:t>
            </a:r>
            <a:r>
              <a:rPr lang="cs-CZ" altLang="cs-CZ" sz="2100" i="1" dirty="0">
                <a:sym typeface="Symbol" panose="05050102010706020507" pitchFamily="18" charset="2"/>
              </a:rPr>
              <a:t>x</a:t>
            </a:r>
            <a:r>
              <a:rPr lang="en-US" altLang="cs-CZ" sz="2100" i="1" dirty="0">
                <a:sym typeface="Symbol" panose="05050102010706020507" pitchFamily="18" charset="2"/>
              </a:rPr>
              <a:t> </a:t>
            </a:r>
            <a:r>
              <a:rPr lang="en-US" altLang="cs-CZ" sz="2100" dirty="0">
                <a:sym typeface="Symbol" panose="05050102010706020507" pitchFamily="18" charset="2"/>
              </a:rPr>
              <a:t>occurring </a:t>
            </a:r>
            <a:r>
              <a:rPr lang="en-US" altLang="cs-CZ" sz="2100" dirty="0" err="1">
                <a:sym typeface="Symbol" panose="05050102010706020507" pitchFamily="18" charset="2"/>
              </a:rPr>
              <a:t>hyperintensionally</a:t>
            </a:r>
            <a:r>
              <a:rPr lang="cs-CZ" altLang="cs-CZ" sz="2100" dirty="0">
                <a:sym typeface="Symbol" panose="05050102010706020507" pitchFamily="18" charset="2"/>
              </a:rPr>
              <a:t>? </a:t>
            </a:r>
          </a:p>
          <a:p>
            <a:pPr marL="571500" indent="-571500" eaLnBrk="1" hangingPunct="1">
              <a:lnSpc>
                <a:spcPct val="90000"/>
              </a:lnSpc>
              <a:buFont typeface="Wingdings" panose="05000000000000000000" pitchFamily="2" charset="2"/>
              <a:buNone/>
              <a:defRPr/>
            </a:pPr>
            <a:r>
              <a:rPr lang="cs-CZ" altLang="cs-CZ" sz="2100" dirty="0">
                <a:sym typeface="Symbol" panose="05050102010706020507" pitchFamily="18" charset="2"/>
              </a:rPr>
              <a:t>	</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a:t>
            </a:r>
            <a:r>
              <a:rPr lang="en-US" altLang="cs-CZ" sz="2100" i="1" dirty="0">
                <a:solidFill>
                  <a:schemeClr val="tx2"/>
                </a:solidFill>
                <a:sym typeface="Symbol" panose="05050102010706020507" pitchFamily="18" charset="2"/>
              </a:rPr>
              <a:t>x</a:t>
            </a:r>
            <a:r>
              <a:rPr lang="cs-CZ" altLang="cs-CZ" sz="2100" dirty="0">
                <a:sym typeface="Symbol" panose="05050102010706020507" pitchFamily="18" charset="2"/>
              </a:rPr>
              <a:t> </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Improper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 </a:t>
            </a:r>
            <a:r>
              <a:rPr lang="en-US" altLang="cs-CZ" sz="2100" i="1" dirty="0">
                <a:solidFill>
                  <a:schemeClr val="tx2"/>
                </a:solidFill>
                <a:sym typeface="Symbol" panose="05050102010706020507" pitchFamily="18" charset="2"/>
              </a:rPr>
              <a:t>x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0]]]</a:t>
            </a:r>
            <a:r>
              <a:rPr lang="cs-CZ" altLang="cs-CZ" sz="2100" dirty="0">
                <a:sym typeface="Symbol" panose="05050102010706020507" pitchFamily="18" charset="2"/>
              </a:rPr>
              <a:t> </a:t>
            </a:r>
            <a:r>
              <a:rPr lang="en-US" altLang="cs-CZ" sz="2100" dirty="0">
                <a:sym typeface="Symbol" panose="05050102010706020507" pitchFamily="18" charset="2"/>
              </a:rPr>
              <a:t>–</a:t>
            </a:r>
            <a:r>
              <a:rPr lang="cs-CZ" altLang="cs-CZ" sz="2100" dirty="0">
                <a:sym typeface="Symbol" panose="05050102010706020507" pitchFamily="18" charset="2"/>
              </a:rPr>
              <a:t> </a:t>
            </a:r>
            <a:r>
              <a:rPr lang="en-US" altLang="cs-CZ" sz="2100" dirty="0">
                <a:sym typeface="Symbol" panose="05050102010706020507" pitchFamily="18" charset="2"/>
              </a:rPr>
              <a:t>constructs </a:t>
            </a:r>
            <a:r>
              <a:rPr lang="en-US" altLang="cs-CZ" sz="2100" b="1" dirty="0">
                <a:sym typeface="Symbol" panose="05050102010706020507" pitchFamily="18" charset="2"/>
              </a:rPr>
              <a:t>T</a:t>
            </a:r>
            <a:r>
              <a:rPr lang="cs-CZ" altLang="cs-CZ" sz="2100" dirty="0">
                <a:sym typeface="Symbol" panose="05050102010706020507" pitchFamily="18" charset="2"/>
              </a:rPr>
              <a:t>,</a:t>
            </a:r>
            <a:r>
              <a:rPr lang="en-US" altLang="cs-CZ" sz="2100" dirty="0">
                <a:sym typeface="Symbol" panose="05050102010706020507" pitchFamily="18" charset="2"/>
              </a:rPr>
              <a:t> </a:t>
            </a:r>
            <a:r>
              <a:rPr lang="cs-CZ" altLang="cs-CZ" sz="2100" dirty="0">
                <a:sym typeface="Symbol" panose="05050102010706020507" pitchFamily="18" charset="2"/>
              </a:rPr>
              <a:t>OK, </a:t>
            </a:r>
            <a:r>
              <a:rPr lang="en-US" altLang="cs-CZ" sz="2100" dirty="0">
                <a:sym typeface="Symbol" panose="05050102010706020507" pitchFamily="18" charset="2"/>
              </a:rPr>
              <a:t>but for instance,</a:t>
            </a:r>
            <a:endParaRPr lang="cs-CZ" altLang="cs-CZ" sz="2100" dirty="0">
              <a:sym typeface="Symbol" panose="05050102010706020507" pitchFamily="18" charset="2"/>
            </a:endParaRPr>
          </a:p>
          <a:p>
            <a:pPr marL="571500" indent="-571500" eaLnBrk="1" hangingPunct="1">
              <a:lnSpc>
                <a:spcPct val="90000"/>
              </a:lnSpc>
              <a:defRPr/>
            </a:pPr>
            <a:r>
              <a:rPr lang="en-US" altLang="cs-CZ" sz="2100" dirty="0">
                <a:solidFill>
                  <a:schemeClr val="tx2"/>
                </a:solidFill>
                <a:sym typeface="Symbol" panose="05050102010706020507" pitchFamily="18" charset="2"/>
              </a:rPr>
              <a:t>[</a:t>
            </a:r>
            <a:r>
              <a:rPr lang="en-US" altLang="cs-CZ" sz="2100" i="1" dirty="0">
                <a:solidFill>
                  <a:schemeClr val="tx2"/>
                </a:solidFill>
                <a:sym typeface="Symbol" panose="05050102010706020507" pitchFamily="18" charset="2"/>
              </a:rPr>
              <a:t>x</a:t>
            </a:r>
            <a:r>
              <a:rPr lang="cs-CZ" altLang="cs-CZ" sz="2100" dirty="0">
                <a:sym typeface="Symbol" panose="05050102010706020507" pitchFamily="18" charset="2"/>
              </a:rPr>
              <a:t> </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Improper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 </a:t>
            </a:r>
            <a:r>
              <a:rPr lang="en-US" altLang="cs-CZ" sz="2100" i="1" dirty="0">
                <a:solidFill>
                  <a:schemeClr val="tx2"/>
                </a:solidFill>
                <a:sym typeface="Symbol" panose="05050102010706020507" pitchFamily="18" charset="2"/>
              </a:rPr>
              <a:t>x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0]]</a:t>
            </a:r>
            <a:r>
              <a:rPr lang="cs-CZ" altLang="cs-CZ" sz="2100" dirty="0">
                <a:solidFill>
                  <a:schemeClr val="tx2"/>
                </a:solidFill>
                <a:sym typeface="Symbol" panose="05050102010706020507" pitchFamily="18" charset="2"/>
              </a:rPr>
              <a:t> </a:t>
            </a:r>
            <a:r>
              <a:rPr lang="cs-CZ" altLang="cs-CZ" sz="2100" baseline="30000" dirty="0">
                <a:solidFill>
                  <a:schemeClr val="tx2"/>
                </a:solidFill>
                <a:sym typeface="Symbol" panose="05050102010706020507" pitchFamily="18" charset="2"/>
              </a:rPr>
              <a:t>0</a:t>
            </a:r>
            <a:r>
              <a:rPr lang="cs-CZ" altLang="cs-CZ" sz="2100" dirty="0">
                <a:solidFill>
                  <a:schemeClr val="tx2"/>
                </a:solidFill>
                <a:sym typeface="Symbol" panose="05050102010706020507" pitchFamily="18" charset="2"/>
              </a:rPr>
              <a:t>5</a:t>
            </a:r>
            <a:r>
              <a:rPr lang="en-US" altLang="cs-CZ" sz="2100" dirty="0">
                <a:solidFill>
                  <a:schemeClr val="tx2"/>
                </a:solidFill>
                <a:sym typeface="Symbol" panose="05050102010706020507" pitchFamily="18" charset="2"/>
              </a:rPr>
              <a:t>]</a:t>
            </a:r>
            <a:r>
              <a:rPr lang="cs-CZ" altLang="cs-CZ" sz="2100" dirty="0">
                <a:solidFill>
                  <a:schemeClr val="tx2"/>
                </a:solidFill>
                <a:sym typeface="Symbol" panose="05050102010706020507" pitchFamily="18" charset="2"/>
              </a:rPr>
              <a:t> </a:t>
            </a:r>
            <a:r>
              <a:rPr lang="en-US" altLang="cs-CZ" sz="2100" dirty="0">
                <a:sym typeface="Symbol" panose="05050102010706020507" pitchFamily="18" charset="2"/>
              </a:rPr>
              <a:t>constructs</a:t>
            </a:r>
            <a:r>
              <a:rPr lang="cs-CZ" altLang="cs-CZ" sz="2100" dirty="0">
                <a:sym typeface="Symbol" panose="05050102010706020507" pitchFamily="18" charset="2"/>
              </a:rPr>
              <a:t> </a:t>
            </a:r>
          </a:p>
          <a:p>
            <a:pPr marL="571500" indent="-571500" eaLnBrk="1" hangingPunct="1">
              <a:lnSpc>
                <a:spcPct val="90000"/>
              </a:lnSpc>
              <a:buFont typeface="Wingdings" panose="05000000000000000000" pitchFamily="2" charset="2"/>
              <a:buNone/>
              <a:defRPr/>
            </a:pPr>
            <a:r>
              <a:rPr lang="cs-CZ" altLang="cs-CZ" sz="2100" dirty="0">
                <a:solidFill>
                  <a:schemeClr val="tx2"/>
                </a:solidFill>
                <a:sym typeface="Symbol" panose="05050102010706020507" pitchFamily="18" charset="2"/>
              </a:rPr>
              <a:t>	</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Improper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 </a:t>
            </a:r>
            <a:r>
              <a:rPr lang="en-US" altLang="cs-CZ" sz="2100" i="1" dirty="0">
                <a:solidFill>
                  <a:schemeClr val="tx2"/>
                </a:solidFill>
                <a:sym typeface="Symbol" panose="05050102010706020507" pitchFamily="18" charset="2"/>
              </a:rPr>
              <a:t>x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0]]</a:t>
            </a:r>
            <a:r>
              <a:rPr lang="cs-CZ" altLang="cs-CZ" sz="2100" dirty="0">
                <a:solidFill>
                  <a:schemeClr val="tx2"/>
                </a:solidFill>
                <a:sym typeface="Symbol" panose="05050102010706020507" pitchFamily="18" charset="2"/>
              </a:rPr>
              <a:t> </a:t>
            </a:r>
            <a:r>
              <a:rPr lang="en-US" altLang="cs-CZ" sz="2100" dirty="0">
                <a:sym typeface="Symbol" panose="05050102010706020507" pitchFamily="18" charset="2"/>
              </a:rPr>
              <a:t>rather than </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i="1" dirty="0">
                <a:solidFill>
                  <a:schemeClr val="tx2"/>
                </a:solidFill>
                <a:sym typeface="Symbol" panose="05050102010706020507" pitchFamily="18" charset="2"/>
              </a:rPr>
              <a:t>Improper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 </a:t>
            </a:r>
            <a:r>
              <a:rPr lang="en-US" altLang="cs-CZ" sz="2100" baseline="30000" dirty="0">
                <a:solidFill>
                  <a:schemeClr val="tx2"/>
                </a:solidFill>
                <a:sym typeface="Symbol" panose="05050102010706020507" pitchFamily="18" charset="2"/>
              </a:rPr>
              <a:t>0</a:t>
            </a:r>
            <a:r>
              <a:rPr lang="cs-CZ" altLang="cs-CZ" sz="2100" dirty="0">
                <a:solidFill>
                  <a:schemeClr val="tx2"/>
                </a:solidFill>
                <a:sym typeface="Symbol" panose="05050102010706020507" pitchFamily="18" charset="2"/>
              </a:rPr>
              <a:t>5</a:t>
            </a:r>
            <a:r>
              <a:rPr lang="en-US" altLang="cs-CZ" sz="2100" i="1" dirty="0">
                <a:solidFill>
                  <a:schemeClr val="tx2"/>
                </a:solidFill>
                <a:sym typeface="Symbol" panose="05050102010706020507" pitchFamily="18" charset="2"/>
              </a:rPr>
              <a:t> </a:t>
            </a:r>
            <a:r>
              <a:rPr lang="en-US" altLang="cs-CZ" sz="2100" baseline="30000" dirty="0">
                <a:solidFill>
                  <a:schemeClr val="tx2"/>
                </a:solidFill>
                <a:sym typeface="Symbol" panose="05050102010706020507" pitchFamily="18" charset="2"/>
              </a:rPr>
              <a:t>0</a:t>
            </a:r>
            <a:r>
              <a:rPr lang="en-US" altLang="cs-CZ" sz="2100" dirty="0">
                <a:solidFill>
                  <a:schemeClr val="tx2"/>
                </a:solidFill>
                <a:sym typeface="Symbol" panose="05050102010706020507" pitchFamily="18" charset="2"/>
              </a:rPr>
              <a:t>0]]</a:t>
            </a:r>
          </a:p>
          <a:p>
            <a:pPr marL="571500" indent="-571500" eaLnBrk="1" hangingPunct="1">
              <a:lnSpc>
                <a:spcPct val="90000"/>
              </a:lnSpc>
              <a:buFont typeface="Wingdings" panose="05000000000000000000" pitchFamily="2" charset="2"/>
              <a:buNone/>
              <a:defRPr/>
            </a:pPr>
            <a:r>
              <a:rPr lang="en-US" altLang="cs-CZ" sz="2100" dirty="0">
                <a:solidFill>
                  <a:srgbClr val="990000"/>
                </a:solidFill>
                <a:sym typeface="Symbol" panose="05050102010706020507" pitchFamily="18" charset="2"/>
              </a:rPr>
              <a:t>	Hence quantifying into </a:t>
            </a:r>
            <a:r>
              <a:rPr lang="en-US" altLang="cs-CZ" sz="2100" dirty="0" err="1">
                <a:solidFill>
                  <a:srgbClr val="990000"/>
                </a:solidFill>
                <a:sym typeface="Symbol" panose="05050102010706020507" pitchFamily="18" charset="2"/>
              </a:rPr>
              <a:t>hyperintensional</a:t>
            </a:r>
            <a:r>
              <a:rPr lang="en-US" altLang="cs-CZ" sz="2100" dirty="0">
                <a:solidFill>
                  <a:srgbClr val="990000"/>
                </a:solidFill>
                <a:sym typeface="Symbol" panose="05050102010706020507" pitchFamily="18" charset="2"/>
              </a:rPr>
              <a:t> context is of no effect</a:t>
            </a:r>
            <a:endParaRPr lang="cs-CZ" altLang="cs-CZ" sz="2100" dirty="0">
              <a:solidFill>
                <a:srgbClr val="990000"/>
              </a:solidFill>
              <a:sym typeface="Symbol" panose="05050102010706020507" pitchFamily="18" charset="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7813"/>
            <a:ext cx="8229600" cy="703262"/>
          </a:xfrm>
        </p:spPr>
        <p:txBody>
          <a:bodyPr/>
          <a:lstStyle/>
          <a:p>
            <a:pPr eaLnBrk="1" hangingPunct="1"/>
            <a:r>
              <a:rPr lang="en-US" altLang="cs-CZ" sz="3800" i="1" dirty="0"/>
              <a:t>Examples</a:t>
            </a:r>
            <a:endParaRPr lang="cs-CZ" altLang="cs-CZ" sz="3800" i="1" dirty="0"/>
          </a:p>
        </p:txBody>
      </p:sp>
      <p:sp>
        <p:nvSpPr>
          <p:cNvPr id="76803" name="Rectangle 3"/>
          <p:cNvSpPr>
            <a:spLocks noGrp="1" noChangeArrowheads="1"/>
          </p:cNvSpPr>
          <p:nvPr>
            <p:ph type="body" idx="1"/>
          </p:nvPr>
        </p:nvSpPr>
        <p:spPr>
          <a:xfrm>
            <a:off x="395288" y="1052736"/>
            <a:ext cx="8291512" cy="5078189"/>
          </a:xfrm>
        </p:spPr>
        <p:txBody>
          <a:bodyPr>
            <a:normAutofit fontScale="85000" lnSpcReduction="20000"/>
          </a:bodyPr>
          <a:lstStyle/>
          <a:p>
            <a:pPr marL="571500" indent="-571500" eaLnBrk="1" hangingPunct="1">
              <a:lnSpc>
                <a:spcPct val="110000"/>
              </a:lnSpc>
              <a:defRPr/>
            </a:pPr>
            <a:r>
              <a:rPr lang="en-US" altLang="cs-CZ" sz="2600" i="1" dirty="0">
                <a:solidFill>
                  <a:srgbClr val="990000"/>
                </a:solidFill>
                <a:sym typeface="Symbol" panose="05050102010706020507" pitchFamily="18" charset="2"/>
              </a:rPr>
              <a:t>There is a number y such that for any number x dividing x by y is v-improper</a:t>
            </a:r>
            <a:r>
              <a:rPr lang="cs-CZ" altLang="cs-CZ" sz="2600" i="1" dirty="0">
                <a:solidFill>
                  <a:srgbClr val="990000"/>
                </a:solidFill>
                <a:sym typeface="Symbol" panose="05050102010706020507" pitchFamily="18" charset="2"/>
              </a:rPr>
              <a:t>.</a:t>
            </a:r>
          </a:p>
          <a:p>
            <a:pPr marL="571500" indent="-571500" eaLnBrk="1" hangingPunct="1">
              <a:lnSpc>
                <a:spcPct val="110000"/>
              </a:lnSpc>
              <a:spcBef>
                <a:spcPts val="1200"/>
              </a:spcBef>
              <a:buFont typeface="Wingdings" panose="05000000000000000000" pitchFamily="2" charset="2"/>
              <a:buNone/>
              <a:defRPr/>
            </a:pPr>
            <a:r>
              <a:rPr lang="cs-CZ" altLang="cs-CZ" sz="2600" dirty="0">
                <a:solidFill>
                  <a:schemeClr val="tx2"/>
                </a:solidFill>
                <a:sym typeface="Symbol" panose="05050102010706020507" pitchFamily="18" charset="2"/>
              </a:rPr>
              <a:t>	</a:t>
            </a:r>
            <a:r>
              <a:rPr lang="en-US" altLang="cs-CZ" sz="2600" dirty="0">
                <a:solidFill>
                  <a:schemeClr val="tx2"/>
                </a:solidFill>
                <a:sym typeface="Symbol" panose="05050102010706020507" pitchFamily="18" charset="2"/>
              </a:rPr>
              <a:t>[</a:t>
            </a:r>
            <a:r>
              <a:rPr lang="en-US" altLang="cs-CZ" sz="2600" baseline="30000" dirty="0">
                <a:solidFill>
                  <a:schemeClr val="tx2"/>
                </a:solidFill>
                <a:sym typeface="Symbol" panose="05050102010706020507" pitchFamily="18" charset="2"/>
              </a:rPr>
              <a:t>0</a:t>
            </a:r>
            <a:r>
              <a:rPr lang="en-US" altLang="cs-CZ" sz="2600" i="1" dirty="0">
                <a:solidFill>
                  <a:schemeClr val="tx2"/>
                </a:solidFill>
                <a:sym typeface="Symbol" panose="05050102010706020507" pitchFamily="18" charset="2"/>
              </a:rPr>
              <a:t>Improper </a:t>
            </a:r>
            <a:r>
              <a:rPr lang="en-US" altLang="cs-CZ" sz="2600" baseline="30000" dirty="0">
                <a:solidFill>
                  <a:schemeClr val="tx2"/>
                </a:solidFill>
                <a:sym typeface="Symbol" panose="05050102010706020507" pitchFamily="18" charset="2"/>
              </a:rPr>
              <a:t>0</a:t>
            </a:r>
            <a:r>
              <a:rPr lang="en-US" altLang="cs-CZ" sz="2600" dirty="0">
                <a:solidFill>
                  <a:schemeClr val="tx2"/>
                </a:solidFill>
                <a:sym typeface="Symbol" panose="05050102010706020507" pitchFamily="18" charset="2"/>
              </a:rPr>
              <a:t>[</a:t>
            </a:r>
            <a:r>
              <a:rPr lang="en-US" altLang="cs-CZ" sz="2600" baseline="30000" dirty="0">
                <a:solidFill>
                  <a:schemeClr val="tx2"/>
                </a:solidFill>
                <a:sym typeface="Symbol" panose="05050102010706020507" pitchFamily="18" charset="2"/>
              </a:rPr>
              <a:t>0</a:t>
            </a:r>
            <a:r>
              <a:rPr lang="en-US" altLang="cs-CZ" sz="2600" dirty="0">
                <a:solidFill>
                  <a:schemeClr val="tx2"/>
                </a:solidFill>
                <a:sym typeface="Symbol" panose="05050102010706020507" pitchFamily="18" charset="2"/>
              </a:rPr>
              <a:t>: </a:t>
            </a:r>
            <a:r>
              <a:rPr lang="en-US" altLang="cs-CZ" sz="2600" i="1" dirty="0">
                <a:solidFill>
                  <a:schemeClr val="tx2"/>
                </a:solidFill>
                <a:sym typeface="Symbol" panose="05050102010706020507" pitchFamily="18" charset="2"/>
              </a:rPr>
              <a:t>x </a:t>
            </a:r>
            <a:r>
              <a:rPr lang="en-US" altLang="cs-CZ" sz="2600" baseline="30000" dirty="0">
                <a:solidFill>
                  <a:schemeClr val="tx2"/>
                </a:solidFill>
                <a:sym typeface="Symbol" panose="05050102010706020507" pitchFamily="18" charset="2"/>
              </a:rPr>
              <a:t>0</a:t>
            </a:r>
            <a:r>
              <a:rPr lang="en-US" altLang="cs-CZ" sz="2600" dirty="0">
                <a:solidFill>
                  <a:schemeClr val="tx2"/>
                </a:solidFill>
                <a:sym typeface="Symbol" panose="05050102010706020507" pitchFamily="18" charset="2"/>
              </a:rPr>
              <a:t>0]]</a:t>
            </a:r>
            <a:endParaRPr lang="cs-CZ" altLang="cs-CZ" sz="2600" dirty="0">
              <a:solidFill>
                <a:schemeClr val="tx2"/>
              </a:solidFill>
              <a:sym typeface="Symbol" panose="05050102010706020507" pitchFamily="18" charset="2"/>
            </a:endParaRPr>
          </a:p>
          <a:p>
            <a:pPr marL="571500" indent="-571500" eaLnBrk="1" hangingPunct="1">
              <a:lnSpc>
                <a:spcPct val="110000"/>
              </a:lnSpc>
              <a:spcBef>
                <a:spcPct val="0"/>
              </a:spcBef>
              <a:buFont typeface="Wingdings" panose="05000000000000000000" pitchFamily="2" charset="2"/>
              <a:buNone/>
              <a:defRPr/>
            </a:pPr>
            <a:r>
              <a:rPr lang="cs-CZ" altLang="cs-CZ" sz="2600" dirty="0">
                <a:solidFill>
                  <a:schemeClr val="tx2"/>
                </a:solidFill>
                <a:sym typeface="Symbol" panose="05050102010706020507" pitchFamily="18" charset="2"/>
              </a:rPr>
              <a:t>	</a:t>
            </a:r>
            <a:r>
              <a:rPr lang="en-US" altLang="cs-CZ" sz="2600" dirty="0">
                <a:solidFill>
                  <a:schemeClr val="tx2"/>
                </a:solidFill>
                <a:sym typeface="Symbol" panose="05050102010706020507" pitchFamily="18" charset="2"/>
              </a:rPr>
              <a:t></a:t>
            </a:r>
            <a:r>
              <a:rPr lang="cs-CZ" altLang="cs-CZ" sz="2600" dirty="0">
                <a:solidFill>
                  <a:schemeClr val="tx2"/>
                </a:solidFill>
                <a:sym typeface="Symbol" panose="05050102010706020507" pitchFamily="18" charset="2"/>
              </a:rPr>
              <a:t>	 </a:t>
            </a:r>
            <a:r>
              <a:rPr lang="cs-CZ" altLang="cs-CZ" sz="2600" dirty="0">
                <a:solidFill>
                  <a:srgbClr val="990000"/>
                </a:solidFill>
                <a:sym typeface="Symbol" panose="05050102010706020507" pitchFamily="18" charset="2"/>
              </a:rPr>
              <a:t>???</a:t>
            </a:r>
            <a:endParaRPr lang="cs-CZ" altLang="cs-CZ" sz="2600" dirty="0">
              <a:solidFill>
                <a:schemeClr val="tx2"/>
              </a:solidFill>
              <a:sym typeface="Symbol" panose="05050102010706020507" pitchFamily="18" charset="2"/>
            </a:endParaRPr>
          </a:p>
          <a:p>
            <a:pPr marL="571500" indent="-571500" eaLnBrk="1" hangingPunct="1">
              <a:lnSpc>
                <a:spcPct val="110000"/>
              </a:lnSpc>
              <a:spcBef>
                <a:spcPct val="0"/>
              </a:spcBef>
              <a:buFont typeface="Wingdings" panose="05000000000000000000" pitchFamily="2" charset="2"/>
              <a:buNone/>
              <a:defRPr/>
            </a:pPr>
            <a:r>
              <a:rPr lang="cs-CZ" altLang="cs-CZ" sz="2600" dirty="0">
                <a:solidFill>
                  <a:schemeClr val="tx2"/>
                </a:solidFill>
                <a:sym typeface="Symbol" panose="05050102010706020507" pitchFamily="18" charset="2"/>
              </a:rPr>
              <a:t>	</a:t>
            </a:r>
            <a:r>
              <a:rPr lang="en-US" altLang="cs-CZ" sz="2600" dirty="0">
                <a:solidFill>
                  <a:schemeClr val="tx2"/>
                </a:solidFill>
                <a:sym typeface="Symbol" panose="05050102010706020507" pitchFamily="18" charset="2"/>
              </a:rPr>
              <a:t>[</a:t>
            </a:r>
            <a:r>
              <a:rPr lang="en-US" altLang="cs-CZ" sz="2600" baseline="30000" dirty="0">
                <a:solidFill>
                  <a:schemeClr val="tx2"/>
                </a:solidFill>
                <a:sym typeface="Symbol" panose="05050102010706020507" pitchFamily="18" charset="2"/>
              </a:rPr>
              <a:t>0</a:t>
            </a:r>
            <a:r>
              <a:rPr lang="en-US" altLang="cs-CZ" sz="2600" dirty="0">
                <a:solidFill>
                  <a:schemeClr val="tx2"/>
                </a:solidFill>
                <a:sym typeface="Symbol" panose="05050102010706020507" pitchFamily="18" charset="2"/>
              </a:rPr>
              <a:t></a:t>
            </a:r>
            <a:r>
              <a:rPr lang="cs-CZ" altLang="cs-CZ" sz="2600" i="1" dirty="0">
                <a:solidFill>
                  <a:schemeClr val="tx2"/>
                </a:solidFill>
                <a:sym typeface="Symbol" panose="05050102010706020507" pitchFamily="18" charset="2"/>
              </a:rPr>
              <a:t>y</a:t>
            </a:r>
            <a:r>
              <a:rPr lang="cs-CZ" altLang="cs-CZ" sz="2600" dirty="0">
                <a:sym typeface="Symbol" panose="05050102010706020507" pitchFamily="18" charset="2"/>
              </a:rPr>
              <a:t> </a:t>
            </a:r>
            <a:r>
              <a:rPr lang="en-US" altLang="cs-CZ" sz="2600" dirty="0">
                <a:solidFill>
                  <a:schemeClr val="tx2"/>
                </a:solidFill>
                <a:sym typeface="Symbol" panose="05050102010706020507" pitchFamily="18" charset="2"/>
              </a:rPr>
              <a:t>[</a:t>
            </a:r>
            <a:r>
              <a:rPr lang="en-US" altLang="cs-CZ" sz="2600" baseline="30000" dirty="0">
                <a:solidFill>
                  <a:schemeClr val="tx2"/>
                </a:solidFill>
                <a:sym typeface="Symbol" panose="05050102010706020507" pitchFamily="18" charset="2"/>
              </a:rPr>
              <a:t>0</a:t>
            </a:r>
            <a:r>
              <a:rPr lang="en-US" altLang="cs-CZ" sz="2600" i="1" dirty="0">
                <a:solidFill>
                  <a:schemeClr val="tx2"/>
                </a:solidFill>
                <a:sym typeface="Symbol" panose="05050102010706020507" pitchFamily="18" charset="2"/>
              </a:rPr>
              <a:t>Improper </a:t>
            </a:r>
            <a:r>
              <a:rPr lang="en-US" altLang="cs-CZ" sz="2600" baseline="30000" dirty="0">
                <a:solidFill>
                  <a:schemeClr val="tx2"/>
                </a:solidFill>
                <a:sym typeface="Symbol" panose="05050102010706020507" pitchFamily="18" charset="2"/>
              </a:rPr>
              <a:t>0</a:t>
            </a:r>
            <a:r>
              <a:rPr lang="en-US" altLang="cs-CZ" sz="2600" dirty="0">
                <a:solidFill>
                  <a:schemeClr val="tx2"/>
                </a:solidFill>
                <a:sym typeface="Symbol" panose="05050102010706020507" pitchFamily="18" charset="2"/>
              </a:rPr>
              <a:t>[</a:t>
            </a:r>
            <a:r>
              <a:rPr lang="en-US" altLang="cs-CZ" sz="2600" baseline="30000" dirty="0">
                <a:solidFill>
                  <a:schemeClr val="tx2"/>
                </a:solidFill>
                <a:sym typeface="Symbol" panose="05050102010706020507" pitchFamily="18" charset="2"/>
              </a:rPr>
              <a:t>0</a:t>
            </a:r>
            <a:r>
              <a:rPr lang="en-US" altLang="cs-CZ" sz="2600" dirty="0">
                <a:solidFill>
                  <a:schemeClr val="tx2"/>
                </a:solidFill>
                <a:sym typeface="Symbol" panose="05050102010706020507" pitchFamily="18" charset="2"/>
              </a:rPr>
              <a:t>: </a:t>
            </a:r>
            <a:r>
              <a:rPr lang="en-US" altLang="cs-CZ" sz="2600" i="1" dirty="0">
                <a:solidFill>
                  <a:schemeClr val="tx2"/>
                </a:solidFill>
                <a:sym typeface="Symbol" panose="05050102010706020507" pitchFamily="18" charset="2"/>
              </a:rPr>
              <a:t>x</a:t>
            </a:r>
            <a:r>
              <a:rPr lang="cs-CZ" altLang="cs-CZ" sz="2600" i="1" dirty="0">
                <a:solidFill>
                  <a:schemeClr val="tx2"/>
                </a:solidFill>
                <a:sym typeface="Symbol" panose="05050102010706020507" pitchFamily="18" charset="2"/>
              </a:rPr>
              <a:t> y</a:t>
            </a:r>
            <a:r>
              <a:rPr lang="en-US" altLang="cs-CZ" sz="2600" dirty="0">
                <a:solidFill>
                  <a:schemeClr val="tx2"/>
                </a:solidFill>
                <a:sym typeface="Symbol" panose="05050102010706020507" pitchFamily="18" charset="2"/>
              </a:rPr>
              <a:t>]]]</a:t>
            </a:r>
            <a:endParaRPr lang="cs-CZ" altLang="cs-CZ" sz="2600" dirty="0">
              <a:solidFill>
                <a:schemeClr val="tx2"/>
              </a:solidFill>
              <a:sym typeface="Symbol" panose="05050102010706020507" pitchFamily="18" charset="2"/>
            </a:endParaRPr>
          </a:p>
          <a:p>
            <a:pPr marL="571500" indent="-571500" eaLnBrk="1" hangingPunct="1">
              <a:lnSpc>
                <a:spcPct val="110000"/>
              </a:lnSpc>
              <a:spcBef>
                <a:spcPct val="70000"/>
              </a:spcBef>
              <a:defRPr/>
            </a:pPr>
            <a:r>
              <a:rPr lang="en-US" altLang="cs-CZ" sz="2600" dirty="0">
                <a:sym typeface="Symbol" panose="05050102010706020507" pitchFamily="18" charset="2"/>
              </a:rPr>
              <a:t>But the Composition</a:t>
            </a:r>
            <a:r>
              <a:rPr lang="cs-CZ" altLang="cs-CZ" sz="2600" dirty="0">
                <a:sym typeface="Symbol" panose="05050102010706020507" pitchFamily="18" charset="2"/>
              </a:rPr>
              <a:t> </a:t>
            </a:r>
            <a:r>
              <a:rPr lang="en-US" altLang="cs-CZ" sz="2600" dirty="0">
                <a:sym typeface="Symbol" panose="05050102010706020507" pitchFamily="18" charset="2"/>
              </a:rPr>
              <a:t>[</a:t>
            </a:r>
            <a:r>
              <a:rPr lang="en-US" altLang="cs-CZ" sz="2600" baseline="30000" dirty="0">
                <a:sym typeface="Symbol" panose="05050102010706020507" pitchFamily="18" charset="2"/>
              </a:rPr>
              <a:t>0</a:t>
            </a:r>
            <a:r>
              <a:rPr lang="en-US" altLang="cs-CZ" sz="2600" dirty="0">
                <a:sym typeface="Symbol" panose="05050102010706020507" pitchFamily="18" charset="2"/>
              </a:rPr>
              <a:t>: </a:t>
            </a:r>
            <a:r>
              <a:rPr lang="en-US" altLang="cs-CZ" sz="2600" i="1" dirty="0">
                <a:sym typeface="Symbol" panose="05050102010706020507" pitchFamily="18" charset="2"/>
              </a:rPr>
              <a:t>x</a:t>
            </a:r>
            <a:r>
              <a:rPr lang="cs-CZ" altLang="cs-CZ" sz="2600" i="1" dirty="0">
                <a:sym typeface="Symbol" panose="05050102010706020507" pitchFamily="18" charset="2"/>
              </a:rPr>
              <a:t> y</a:t>
            </a:r>
            <a:r>
              <a:rPr lang="en-US" altLang="cs-CZ" sz="2600" dirty="0">
                <a:sym typeface="Symbol" panose="05050102010706020507" pitchFamily="18" charset="2"/>
              </a:rPr>
              <a:t>] </a:t>
            </a:r>
            <a:r>
              <a:rPr lang="en-US" altLang="cs-CZ" sz="2600" i="1" dirty="0">
                <a:effectLst>
                  <a:outerShdw blurRad="38100" dist="38100" dir="2700000" algn="tl">
                    <a:srgbClr val="C0C0C0"/>
                  </a:outerShdw>
                </a:effectLst>
                <a:sym typeface="Symbol" panose="05050102010706020507" pitchFamily="18" charset="2"/>
              </a:rPr>
              <a:t>is not</a:t>
            </a:r>
            <a:r>
              <a:rPr lang="cs-CZ" altLang="cs-CZ" sz="2600" i="1" dirty="0">
                <a:effectLst>
                  <a:outerShdw blurRad="38100" dist="38100" dir="2700000" algn="tl">
                    <a:srgbClr val="C0C0C0"/>
                  </a:outerShdw>
                </a:effectLst>
                <a:sym typeface="Symbol" panose="05050102010706020507" pitchFamily="18" charset="2"/>
              </a:rPr>
              <a:t> v-</a:t>
            </a:r>
            <a:r>
              <a:rPr lang="en-US" altLang="cs-CZ" sz="2600" i="1" dirty="0">
                <a:effectLst>
                  <a:outerShdw blurRad="38100" dist="38100" dir="2700000" algn="tl">
                    <a:srgbClr val="C0C0C0"/>
                  </a:outerShdw>
                </a:effectLst>
                <a:sym typeface="Symbol" panose="05050102010706020507" pitchFamily="18" charset="2"/>
              </a:rPr>
              <a:t>improper for any valuation v;</a:t>
            </a:r>
            <a:r>
              <a:rPr lang="cs-CZ" altLang="cs-CZ" sz="2600" i="1" dirty="0">
                <a:effectLst>
                  <a:outerShdw blurRad="38100" dist="38100" dir="2700000" algn="tl">
                    <a:srgbClr val="C0C0C0"/>
                  </a:outerShdw>
                </a:effectLst>
                <a:sym typeface="Symbol" panose="05050102010706020507" pitchFamily="18" charset="2"/>
              </a:rPr>
              <a:t> </a:t>
            </a:r>
            <a:r>
              <a:rPr lang="en-US" altLang="cs-CZ" sz="2600" i="1" dirty="0">
                <a:effectLst>
                  <a:outerShdw blurRad="38100" dist="38100" dir="2700000" algn="tl">
                    <a:srgbClr val="C0C0C0"/>
                  </a:outerShdw>
                </a:effectLst>
                <a:sym typeface="Symbol" panose="05050102010706020507" pitchFamily="18" charset="2"/>
              </a:rPr>
              <a:t>for instance, it is</a:t>
            </a:r>
            <a:r>
              <a:rPr lang="cs-CZ" altLang="cs-CZ" sz="2600" i="1" dirty="0">
                <a:effectLst>
                  <a:outerShdw blurRad="38100" dist="38100" dir="2700000" algn="tl">
                    <a:srgbClr val="C0C0C0"/>
                  </a:outerShdw>
                </a:effectLst>
                <a:sym typeface="Symbol" panose="05050102010706020507" pitchFamily="18" charset="2"/>
              </a:rPr>
              <a:t> v(5/x, 1/y)-</a:t>
            </a:r>
            <a:r>
              <a:rPr lang="en-US" altLang="cs-CZ" sz="2600" i="1" dirty="0">
                <a:effectLst>
                  <a:outerShdw blurRad="38100" dist="38100" dir="2700000" algn="tl">
                    <a:srgbClr val="C0C0C0"/>
                  </a:outerShdw>
                </a:effectLst>
                <a:sym typeface="Symbol" panose="05050102010706020507" pitchFamily="18" charset="2"/>
              </a:rPr>
              <a:t>proper</a:t>
            </a:r>
            <a:r>
              <a:rPr lang="cs-CZ" altLang="cs-CZ" sz="2600" i="1" dirty="0">
                <a:effectLst>
                  <a:outerShdw blurRad="38100" dist="38100" dir="2700000" algn="tl">
                    <a:srgbClr val="C0C0C0"/>
                  </a:outerShdw>
                </a:effectLst>
                <a:sym typeface="Symbol" panose="05050102010706020507" pitchFamily="18" charset="2"/>
              </a:rPr>
              <a:t>! </a:t>
            </a:r>
          </a:p>
          <a:p>
            <a:pPr marL="571500" indent="-571500" eaLnBrk="1" hangingPunct="1">
              <a:lnSpc>
                <a:spcPct val="110000"/>
              </a:lnSpc>
              <a:defRPr/>
            </a:pPr>
            <a:r>
              <a:rPr lang="en-US" altLang="cs-CZ" sz="2600" i="1" dirty="0">
                <a:effectLst>
                  <a:outerShdw blurRad="38100" dist="38100" dir="2700000" algn="tl">
                    <a:srgbClr val="C0C0C0"/>
                  </a:outerShdw>
                </a:effectLst>
                <a:sym typeface="Symbol" panose="05050102010706020507" pitchFamily="18" charset="2"/>
              </a:rPr>
              <a:t>The existential quantifier has no effect here, because the variable </a:t>
            </a:r>
            <a:r>
              <a:rPr lang="cs-CZ" altLang="cs-CZ" sz="2600" i="1" dirty="0">
                <a:effectLst>
                  <a:outerShdw blurRad="38100" dist="38100" dir="2700000" algn="tl">
                    <a:srgbClr val="C0C0C0"/>
                  </a:outerShdw>
                </a:effectLst>
                <a:sym typeface="Symbol" panose="05050102010706020507" pitchFamily="18" charset="2"/>
              </a:rPr>
              <a:t>y </a:t>
            </a:r>
            <a:r>
              <a:rPr lang="en-US" altLang="cs-CZ" sz="2600" i="1" dirty="0">
                <a:effectLst>
                  <a:outerShdw blurRad="38100" dist="38100" dir="2700000" algn="tl">
                    <a:srgbClr val="C0C0C0"/>
                  </a:outerShdw>
                </a:effectLst>
                <a:sym typeface="Symbol" panose="05050102010706020507" pitchFamily="18" charset="2"/>
              </a:rPr>
              <a:t>occurs </a:t>
            </a:r>
            <a:r>
              <a:rPr lang="en-US" altLang="cs-CZ" sz="2600" i="1" dirty="0" err="1">
                <a:effectLst>
                  <a:outerShdw blurRad="38100" dist="38100" dir="2700000" algn="tl">
                    <a:srgbClr val="C0C0C0"/>
                  </a:outerShdw>
                </a:effectLst>
                <a:sym typeface="Symbol" panose="05050102010706020507" pitchFamily="18" charset="2"/>
              </a:rPr>
              <a:t>hyperintensionally</a:t>
            </a:r>
            <a:r>
              <a:rPr lang="en-US" altLang="cs-CZ" sz="2600" i="1" dirty="0">
                <a:effectLst>
                  <a:outerShdw blurRad="38100" dist="38100" dir="2700000" algn="tl">
                    <a:srgbClr val="C0C0C0"/>
                  </a:outerShdw>
                </a:effectLst>
                <a:sym typeface="Symbol" panose="05050102010706020507" pitchFamily="18" charset="2"/>
              </a:rPr>
              <a:t> in </a:t>
            </a:r>
            <a:r>
              <a:rPr lang="en-US" altLang="cs-CZ" sz="2600" baseline="30000" dirty="0">
                <a:sym typeface="Symbol" panose="05050102010706020507" pitchFamily="18" charset="2"/>
              </a:rPr>
              <a:t>0</a:t>
            </a:r>
            <a:r>
              <a:rPr lang="en-US" altLang="cs-CZ" sz="2600" dirty="0">
                <a:sym typeface="Symbol" panose="05050102010706020507" pitchFamily="18" charset="2"/>
              </a:rPr>
              <a:t>[</a:t>
            </a:r>
            <a:r>
              <a:rPr lang="en-US" altLang="cs-CZ" sz="2600" baseline="30000" dirty="0">
                <a:sym typeface="Symbol" panose="05050102010706020507" pitchFamily="18" charset="2"/>
              </a:rPr>
              <a:t>0</a:t>
            </a:r>
            <a:r>
              <a:rPr lang="en-US" altLang="cs-CZ" sz="2600" dirty="0">
                <a:sym typeface="Symbol" panose="05050102010706020507" pitchFamily="18" charset="2"/>
              </a:rPr>
              <a:t>: </a:t>
            </a:r>
            <a:r>
              <a:rPr lang="en-US" altLang="cs-CZ" sz="2600" i="1" dirty="0">
                <a:sym typeface="Symbol" panose="05050102010706020507" pitchFamily="18" charset="2"/>
              </a:rPr>
              <a:t>x</a:t>
            </a:r>
            <a:r>
              <a:rPr lang="cs-CZ" altLang="cs-CZ" sz="2600" i="1" dirty="0">
                <a:sym typeface="Symbol" panose="05050102010706020507" pitchFamily="18" charset="2"/>
              </a:rPr>
              <a:t> y</a:t>
            </a:r>
            <a:r>
              <a:rPr lang="en-US" altLang="cs-CZ" sz="2600" dirty="0">
                <a:sym typeface="Symbol" panose="05050102010706020507" pitchFamily="18" charset="2"/>
              </a:rPr>
              <a:t>]</a:t>
            </a:r>
            <a:r>
              <a:rPr lang="en-US" altLang="cs-CZ" sz="2600" i="1" dirty="0">
                <a:effectLst>
                  <a:outerShdw blurRad="38100" dist="38100" dir="2700000" algn="tl">
                    <a:srgbClr val="C0C0C0"/>
                  </a:outerShdw>
                </a:effectLst>
                <a:sym typeface="Symbol" panose="05050102010706020507" pitchFamily="18" charset="2"/>
              </a:rPr>
              <a:t>, it is not free for quantification </a:t>
            </a:r>
            <a:endParaRPr lang="cs-CZ" altLang="cs-CZ" sz="2600" dirty="0">
              <a:sym typeface="Symbol" panose="05050102010706020507" pitchFamily="18" charset="2"/>
            </a:endParaRPr>
          </a:p>
          <a:p>
            <a:pPr marL="571500" indent="-571500" eaLnBrk="1" hangingPunct="1">
              <a:lnSpc>
                <a:spcPct val="110000"/>
              </a:lnSpc>
              <a:defRPr/>
            </a:pPr>
            <a:r>
              <a:rPr lang="en-US" altLang="cs-CZ" sz="2600" dirty="0">
                <a:sym typeface="Symbol" panose="05050102010706020507" pitchFamily="18" charset="2"/>
              </a:rPr>
              <a:t>If we wanted to prove the above argument, it would not go</a:t>
            </a:r>
            <a:r>
              <a:rPr lang="cs-CZ" altLang="cs-CZ" sz="2600" dirty="0">
                <a:sym typeface="Symbol" panose="05050102010706020507" pitchFamily="18" charset="2"/>
              </a:rPr>
              <a:t>:</a:t>
            </a:r>
          </a:p>
          <a:p>
            <a:pPr marL="571500" indent="-571500" eaLnBrk="1" hangingPunct="1">
              <a:lnSpc>
                <a:spcPct val="110000"/>
              </a:lnSpc>
              <a:buFont typeface="Wingdings" panose="05000000000000000000" pitchFamily="2" charset="2"/>
              <a:buAutoNum type="arabicPeriod"/>
              <a:defRPr/>
            </a:pPr>
            <a:r>
              <a:rPr lang="en-US" altLang="cs-CZ" sz="2600" dirty="0">
                <a:solidFill>
                  <a:schemeClr val="tx2"/>
                </a:solidFill>
                <a:sym typeface="Symbol" panose="05050102010706020507" pitchFamily="18" charset="2"/>
              </a:rPr>
              <a:t>[</a:t>
            </a:r>
            <a:r>
              <a:rPr lang="en-US" altLang="cs-CZ" sz="2600" baseline="30000" dirty="0">
                <a:solidFill>
                  <a:schemeClr val="tx2"/>
                </a:solidFill>
                <a:sym typeface="Symbol" panose="05050102010706020507" pitchFamily="18" charset="2"/>
              </a:rPr>
              <a:t>0</a:t>
            </a:r>
            <a:r>
              <a:rPr lang="en-US" altLang="cs-CZ" sz="2600" i="1" dirty="0">
                <a:solidFill>
                  <a:schemeClr val="tx2"/>
                </a:solidFill>
                <a:sym typeface="Symbol" panose="05050102010706020507" pitchFamily="18" charset="2"/>
              </a:rPr>
              <a:t>Improper </a:t>
            </a:r>
            <a:r>
              <a:rPr lang="en-US" altLang="cs-CZ" sz="2600" baseline="30000" dirty="0">
                <a:solidFill>
                  <a:schemeClr val="tx2"/>
                </a:solidFill>
                <a:sym typeface="Symbol" panose="05050102010706020507" pitchFamily="18" charset="2"/>
              </a:rPr>
              <a:t>0</a:t>
            </a:r>
            <a:r>
              <a:rPr lang="en-US" altLang="cs-CZ" sz="2600" dirty="0">
                <a:solidFill>
                  <a:schemeClr val="tx2"/>
                </a:solidFill>
                <a:sym typeface="Symbol" panose="05050102010706020507" pitchFamily="18" charset="2"/>
              </a:rPr>
              <a:t>[</a:t>
            </a:r>
            <a:r>
              <a:rPr lang="en-US" altLang="cs-CZ" sz="2600" baseline="30000" dirty="0">
                <a:solidFill>
                  <a:schemeClr val="tx2"/>
                </a:solidFill>
                <a:sym typeface="Symbol" panose="05050102010706020507" pitchFamily="18" charset="2"/>
              </a:rPr>
              <a:t>0</a:t>
            </a:r>
            <a:r>
              <a:rPr lang="en-US" altLang="cs-CZ" sz="2600" dirty="0">
                <a:solidFill>
                  <a:schemeClr val="tx2"/>
                </a:solidFill>
                <a:sym typeface="Symbol" panose="05050102010706020507" pitchFamily="18" charset="2"/>
              </a:rPr>
              <a:t>: </a:t>
            </a:r>
            <a:r>
              <a:rPr lang="en-US" altLang="cs-CZ" sz="2600" i="1" dirty="0">
                <a:solidFill>
                  <a:schemeClr val="tx2"/>
                </a:solidFill>
                <a:sym typeface="Symbol" panose="05050102010706020507" pitchFamily="18" charset="2"/>
              </a:rPr>
              <a:t>x </a:t>
            </a:r>
            <a:r>
              <a:rPr lang="en-US" altLang="cs-CZ" sz="2600" baseline="30000" dirty="0">
                <a:solidFill>
                  <a:schemeClr val="tx2"/>
                </a:solidFill>
                <a:sym typeface="Symbol" panose="05050102010706020507" pitchFamily="18" charset="2"/>
              </a:rPr>
              <a:t>0</a:t>
            </a:r>
            <a:r>
              <a:rPr lang="en-US" altLang="cs-CZ" sz="2600" dirty="0">
                <a:solidFill>
                  <a:schemeClr val="tx2"/>
                </a:solidFill>
                <a:sym typeface="Symbol" panose="05050102010706020507" pitchFamily="18" charset="2"/>
              </a:rPr>
              <a:t>0]]</a:t>
            </a:r>
            <a:r>
              <a:rPr lang="cs-CZ" altLang="cs-CZ" sz="2600" dirty="0">
                <a:solidFill>
                  <a:schemeClr val="tx2"/>
                </a:solidFill>
                <a:sym typeface="Symbol" panose="05050102010706020507" pitchFamily="18" charset="2"/>
              </a:rPr>
              <a:t>			</a:t>
            </a:r>
            <a:r>
              <a:rPr lang="cs-CZ" altLang="cs-CZ" sz="2600" dirty="0">
                <a:sym typeface="Symbol" panose="05050102010706020507" pitchFamily="18" charset="2"/>
              </a:rPr>
              <a:t>premis</a:t>
            </a:r>
            <a:r>
              <a:rPr lang="en-US" altLang="cs-CZ" sz="2600" dirty="0">
                <a:sym typeface="Symbol" panose="05050102010706020507" pitchFamily="18" charset="2"/>
              </a:rPr>
              <a:t>e</a:t>
            </a:r>
            <a:r>
              <a:rPr lang="cs-CZ" altLang="cs-CZ" sz="2600" dirty="0">
                <a:sym typeface="Symbol" panose="05050102010706020507" pitchFamily="18" charset="2"/>
              </a:rPr>
              <a:t> - </a:t>
            </a:r>
            <a:r>
              <a:rPr lang="cs-CZ" altLang="cs-CZ" sz="2600" b="1" dirty="0">
                <a:sym typeface="Symbol" panose="05050102010706020507" pitchFamily="18" charset="2"/>
              </a:rPr>
              <a:t>T</a:t>
            </a:r>
            <a:endParaRPr lang="cs-CZ" altLang="cs-CZ" sz="2600" dirty="0">
              <a:solidFill>
                <a:schemeClr val="tx2"/>
              </a:solidFill>
              <a:sym typeface="Symbol" panose="05050102010706020507" pitchFamily="18" charset="2"/>
            </a:endParaRPr>
          </a:p>
          <a:p>
            <a:pPr marL="571500" indent="-571500" eaLnBrk="1" hangingPunct="1">
              <a:lnSpc>
                <a:spcPct val="110000"/>
              </a:lnSpc>
              <a:buFont typeface="Wingdings" panose="05000000000000000000" pitchFamily="2" charset="2"/>
              <a:buAutoNum type="arabicPeriod"/>
              <a:defRPr/>
            </a:pPr>
            <a:r>
              <a:rPr lang="en-US" altLang="cs-CZ" sz="2600" dirty="0">
                <a:solidFill>
                  <a:schemeClr val="tx2"/>
                </a:solidFill>
                <a:sym typeface="Symbol" panose="05050102010706020507" pitchFamily="18" charset="2"/>
              </a:rPr>
              <a:t>[</a:t>
            </a:r>
            <a:r>
              <a:rPr lang="cs-CZ" altLang="cs-CZ" sz="2600" i="1" dirty="0">
                <a:solidFill>
                  <a:schemeClr val="tx2"/>
                </a:solidFill>
                <a:sym typeface="Symbol" panose="05050102010706020507" pitchFamily="18" charset="2"/>
              </a:rPr>
              <a:t>y</a:t>
            </a:r>
            <a:r>
              <a:rPr lang="cs-CZ" altLang="cs-CZ" sz="2600" dirty="0">
                <a:sym typeface="Symbol" panose="05050102010706020507" pitchFamily="18" charset="2"/>
              </a:rPr>
              <a:t> </a:t>
            </a:r>
            <a:r>
              <a:rPr lang="en-US" altLang="cs-CZ" sz="2600" dirty="0">
                <a:solidFill>
                  <a:schemeClr val="tx2"/>
                </a:solidFill>
                <a:sym typeface="Symbol" panose="05050102010706020507" pitchFamily="18" charset="2"/>
              </a:rPr>
              <a:t>[</a:t>
            </a:r>
            <a:r>
              <a:rPr lang="en-US" altLang="cs-CZ" sz="2600" baseline="30000" dirty="0">
                <a:solidFill>
                  <a:schemeClr val="tx2"/>
                </a:solidFill>
                <a:sym typeface="Symbol" panose="05050102010706020507" pitchFamily="18" charset="2"/>
              </a:rPr>
              <a:t>0</a:t>
            </a:r>
            <a:r>
              <a:rPr lang="en-US" altLang="cs-CZ" sz="2600" i="1" dirty="0">
                <a:solidFill>
                  <a:schemeClr val="tx2"/>
                </a:solidFill>
                <a:sym typeface="Symbol" panose="05050102010706020507" pitchFamily="18" charset="2"/>
              </a:rPr>
              <a:t>Improper </a:t>
            </a:r>
            <a:r>
              <a:rPr lang="en-US" altLang="cs-CZ" sz="2600" baseline="30000" dirty="0">
                <a:solidFill>
                  <a:schemeClr val="tx2"/>
                </a:solidFill>
                <a:sym typeface="Symbol" panose="05050102010706020507" pitchFamily="18" charset="2"/>
              </a:rPr>
              <a:t>0</a:t>
            </a:r>
            <a:r>
              <a:rPr lang="en-US" altLang="cs-CZ" sz="2600" dirty="0">
                <a:solidFill>
                  <a:schemeClr val="tx2"/>
                </a:solidFill>
                <a:sym typeface="Symbol" panose="05050102010706020507" pitchFamily="18" charset="2"/>
              </a:rPr>
              <a:t>[</a:t>
            </a:r>
            <a:r>
              <a:rPr lang="en-US" altLang="cs-CZ" sz="2600" baseline="30000" dirty="0">
                <a:solidFill>
                  <a:schemeClr val="tx2"/>
                </a:solidFill>
                <a:sym typeface="Symbol" panose="05050102010706020507" pitchFamily="18" charset="2"/>
              </a:rPr>
              <a:t>0</a:t>
            </a:r>
            <a:r>
              <a:rPr lang="en-US" altLang="cs-CZ" sz="2600" dirty="0">
                <a:solidFill>
                  <a:schemeClr val="tx2"/>
                </a:solidFill>
                <a:sym typeface="Symbol" panose="05050102010706020507" pitchFamily="18" charset="2"/>
              </a:rPr>
              <a:t>: </a:t>
            </a:r>
            <a:r>
              <a:rPr lang="en-US" altLang="cs-CZ" sz="2600" i="1" dirty="0">
                <a:solidFill>
                  <a:schemeClr val="tx2"/>
                </a:solidFill>
                <a:sym typeface="Symbol" panose="05050102010706020507" pitchFamily="18" charset="2"/>
              </a:rPr>
              <a:t>x</a:t>
            </a:r>
            <a:r>
              <a:rPr lang="cs-CZ" altLang="cs-CZ" sz="2600" i="1" dirty="0">
                <a:solidFill>
                  <a:schemeClr val="tx2"/>
                </a:solidFill>
                <a:sym typeface="Symbol" panose="05050102010706020507" pitchFamily="18" charset="2"/>
              </a:rPr>
              <a:t> y</a:t>
            </a:r>
            <a:r>
              <a:rPr lang="en-US" altLang="cs-CZ" sz="2600" dirty="0">
                <a:solidFill>
                  <a:schemeClr val="tx2"/>
                </a:solidFill>
                <a:sym typeface="Symbol" panose="05050102010706020507" pitchFamily="18" charset="2"/>
              </a:rPr>
              <a:t>]] </a:t>
            </a:r>
            <a:r>
              <a:rPr lang="en-US" altLang="cs-CZ" sz="2600" baseline="30000" dirty="0">
                <a:solidFill>
                  <a:schemeClr val="tx2"/>
                </a:solidFill>
                <a:sym typeface="Symbol" panose="05050102010706020507" pitchFamily="18" charset="2"/>
              </a:rPr>
              <a:t>0</a:t>
            </a:r>
            <a:r>
              <a:rPr lang="en-US" altLang="cs-CZ" sz="2600" dirty="0">
                <a:solidFill>
                  <a:schemeClr val="tx2"/>
                </a:solidFill>
                <a:sym typeface="Symbol" panose="05050102010706020507" pitchFamily="18" charset="2"/>
              </a:rPr>
              <a:t>0]</a:t>
            </a:r>
            <a:r>
              <a:rPr lang="cs-CZ" altLang="cs-CZ" sz="2600" dirty="0">
                <a:solidFill>
                  <a:schemeClr val="tx2"/>
                </a:solidFill>
                <a:sym typeface="Symbol" panose="05050102010706020507" pitchFamily="18" charset="2"/>
              </a:rPr>
              <a:t>		</a:t>
            </a:r>
            <a:r>
              <a:rPr lang="en-US" altLang="cs-CZ" sz="2600" dirty="0">
                <a:sym typeface="Symbol" panose="05050102010706020507" pitchFamily="18" charset="2"/>
              </a:rPr>
              <a:t>constructs</a:t>
            </a:r>
            <a:r>
              <a:rPr lang="cs-CZ" altLang="cs-CZ" sz="2600" dirty="0">
                <a:sym typeface="Symbol" panose="05050102010706020507" pitchFamily="18" charset="2"/>
              </a:rPr>
              <a:t> </a:t>
            </a:r>
            <a:r>
              <a:rPr lang="cs-CZ" altLang="cs-CZ" sz="2600" b="1" dirty="0">
                <a:sym typeface="Symbol" panose="05050102010706020507" pitchFamily="18" charset="2"/>
              </a:rPr>
              <a:t>F !!!</a:t>
            </a:r>
            <a:endParaRPr lang="en-US" altLang="cs-CZ" sz="2600" b="1" dirty="0">
              <a:sym typeface="Symbol" panose="05050102010706020507" pitchFamily="18" charset="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7813"/>
            <a:ext cx="8229600" cy="919162"/>
          </a:xfrm>
        </p:spPr>
        <p:txBody>
          <a:bodyPr/>
          <a:lstStyle/>
          <a:p>
            <a:pPr eaLnBrk="1" hangingPunct="1"/>
            <a:r>
              <a:rPr lang="en-US" altLang="cs-CZ" i="1" dirty="0" err="1"/>
              <a:t>hyperintensional</a:t>
            </a:r>
            <a:r>
              <a:rPr lang="en-US" altLang="cs-CZ" i="1" dirty="0"/>
              <a:t> context</a:t>
            </a:r>
          </a:p>
        </p:txBody>
      </p:sp>
      <p:sp>
        <p:nvSpPr>
          <p:cNvPr id="77827" name="Rectangle 3"/>
          <p:cNvSpPr>
            <a:spLocks noGrp="1" noChangeArrowheads="1"/>
          </p:cNvSpPr>
          <p:nvPr>
            <p:ph type="body" idx="1"/>
          </p:nvPr>
        </p:nvSpPr>
        <p:spPr>
          <a:xfrm>
            <a:off x="395288" y="1412875"/>
            <a:ext cx="8291512" cy="4718050"/>
          </a:xfrm>
        </p:spPr>
        <p:txBody>
          <a:bodyPr/>
          <a:lstStyle/>
          <a:p>
            <a:pPr marL="571500" indent="-571500" eaLnBrk="1" hangingPunct="1">
              <a:defRPr/>
            </a:pPr>
            <a:r>
              <a:rPr lang="en-US" altLang="cs-CZ" sz="2600" i="1" dirty="0">
                <a:solidFill>
                  <a:schemeClr val="tx2"/>
                </a:solidFill>
                <a:effectLst>
                  <a:outerShdw blurRad="38100" dist="38100" dir="2700000" algn="tl">
                    <a:srgbClr val="C0C0C0"/>
                  </a:outerShdw>
                </a:effectLst>
                <a:sym typeface="Symbol" panose="05050102010706020507" pitchFamily="18" charset="2"/>
              </a:rPr>
              <a:t>The whole construction</a:t>
            </a:r>
            <a:r>
              <a:rPr lang="cs-CZ" altLang="cs-CZ" sz="2600" i="1" dirty="0">
                <a:solidFill>
                  <a:schemeClr val="tx2"/>
                </a:solidFill>
                <a:effectLst>
                  <a:outerShdw blurRad="38100" dist="38100" dir="2700000" algn="tl">
                    <a:srgbClr val="C0C0C0"/>
                  </a:outerShdw>
                </a:effectLst>
                <a:sym typeface="Symbol" panose="05050102010706020507" pitchFamily="18" charset="2"/>
              </a:rPr>
              <a:t> C</a:t>
            </a:r>
            <a:r>
              <a:rPr lang="cs-CZ" altLang="cs-CZ" sz="2600" dirty="0">
                <a:sym typeface="Symbol" panose="05050102010706020507" pitchFamily="18" charset="2"/>
              </a:rPr>
              <a:t> </a:t>
            </a:r>
            <a:r>
              <a:rPr lang="en-US" altLang="cs-CZ" sz="2600" dirty="0">
                <a:sym typeface="Symbol" panose="05050102010706020507" pitchFamily="18" charset="2"/>
              </a:rPr>
              <a:t>is an object of predication</a:t>
            </a:r>
            <a:r>
              <a:rPr lang="cs-CZ" altLang="cs-CZ" sz="2600" dirty="0">
                <a:sym typeface="Symbol" panose="05050102010706020507" pitchFamily="18" charset="2"/>
              </a:rPr>
              <a:t> (argument)</a:t>
            </a:r>
            <a:r>
              <a:rPr lang="en-US" altLang="cs-CZ" sz="2600" dirty="0">
                <a:sym typeface="Symbol" panose="05050102010706020507" pitchFamily="18" charset="2"/>
              </a:rPr>
              <a:t>;</a:t>
            </a:r>
            <a:r>
              <a:rPr lang="cs-CZ" altLang="cs-CZ" sz="2600" dirty="0">
                <a:sym typeface="Symbol" panose="05050102010706020507" pitchFamily="18" charset="2"/>
              </a:rPr>
              <a:t> </a:t>
            </a:r>
            <a:r>
              <a:rPr lang="en-US" altLang="cs-CZ" sz="2600" dirty="0">
                <a:sym typeface="Symbol" panose="05050102010706020507" pitchFamily="18" charset="2"/>
              </a:rPr>
              <a:t>hence its product, i.e.</a:t>
            </a:r>
            <a:r>
              <a:rPr lang="cs-CZ" altLang="cs-CZ" sz="2600" dirty="0">
                <a:sym typeface="Symbol" panose="05050102010706020507" pitchFamily="18" charset="2"/>
              </a:rPr>
              <a:t> </a:t>
            </a:r>
            <a:r>
              <a:rPr lang="en-US" altLang="cs-CZ" sz="2600" dirty="0">
                <a:sym typeface="Symbol" panose="05050102010706020507" pitchFamily="18" charset="2"/>
              </a:rPr>
              <a:t>the </a:t>
            </a:r>
            <a:r>
              <a:rPr lang="cs-CZ" altLang="cs-CZ" sz="2600" dirty="0" err="1">
                <a:sym typeface="Symbol" panose="05050102010706020507" pitchFamily="18" charset="2"/>
              </a:rPr>
              <a:t>fun</a:t>
            </a:r>
            <a:r>
              <a:rPr lang="en-US" altLang="cs-CZ" sz="2600" dirty="0" err="1">
                <a:sym typeface="Symbol" panose="05050102010706020507" pitchFamily="18" charset="2"/>
              </a:rPr>
              <a:t>ction</a:t>
            </a:r>
            <a:r>
              <a:rPr lang="en-US" altLang="cs-CZ" sz="2600" dirty="0">
                <a:sym typeface="Symbol" panose="05050102010706020507" pitchFamily="18" charset="2"/>
              </a:rPr>
              <a:t> </a:t>
            </a:r>
            <a:r>
              <a:rPr lang="en-US" altLang="cs-CZ" sz="2600" i="1" dirty="0">
                <a:sym typeface="Symbol" panose="05050102010706020507" pitchFamily="18" charset="2"/>
              </a:rPr>
              <a:t>f </a:t>
            </a:r>
            <a:r>
              <a:rPr lang="en-US" altLang="cs-CZ" sz="2600" dirty="0">
                <a:sym typeface="Symbol" panose="05050102010706020507" pitchFamily="18" charset="2"/>
              </a:rPr>
              <a:t>constructed by </a:t>
            </a:r>
            <a:r>
              <a:rPr lang="en-US" altLang="cs-CZ" sz="2600" i="1" dirty="0">
                <a:sym typeface="Symbol" panose="05050102010706020507" pitchFamily="18" charset="2"/>
              </a:rPr>
              <a:t>C </a:t>
            </a:r>
            <a:r>
              <a:rPr lang="en-US" altLang="cs-CZ" sz="2600" dirty="0">
                <a:sym typeface="Symbol" panose="05050102010706020507" pitchFamily="18" charset="2"/>
              </a:rPr>
              <a:t>(if any) is irrelevant</a:t>
            </a:r>
            <a:endParaRPr lang="cs-CZ" altLang="cs-CZ" sz="2600" dirty="0">
              <a:sym typeface="Symbol" panose="05050102010706020507" pitchFamily="18" charset="2"/>
            </a:endParaRPr>
          </a:p>
          <a:p>
            <a:pPr marL="571500" indent="-571500" eaLnBrk="1" hangingPunct="1">
              <a:defRPr/>
            </a:pPr>
            <a:r>
              <a:rPr lang="en-US" altLang="cs-CZ" sz="2600" i="1" dirty="0">
                <a:solidFill>
                  <a:schemeClr val="tx2"/>
                </a:solidFill>
                <a:effectLst>
                  <a:outerShdw blurRad="38100" dist="38100" dir="2700000" algn="tl">
                    <a:srgbClr val="C0C0C0"/>
                  </a:outerShdw>
                </a:effectLst>
                <a:sym typeface="Symbol" panose="05050102010706020507" pitchFamily="18" charset="2"/>
              </a:rPr>
              <a:t>The construction</a:t>
            </a:r>
            <a:r>
              <a:rPr lang="cs-CZ" altLang="cs-CZ" sz="2600" i="1" dirty="0">
                <a:solidFill>
                  <a:schemeClr val="tx2"/>
                </a:solidFill>
                <a:effectLst>
                  <a:outerShdw blurRad="38100" dist="38100" dir="2700000" algn="tl">
                    <a:srgbClr val="C0C0C0"/>
                  </a:outerShdw>
                </a:effectLst>
                <a:sym typeface="Symbol" panose="05050102010706020507" pitchFamily="18" charset="2"/>
              </a:rPr>
              <a:t> C</a:t>
            </a:r>
            <a:r>
              <a:rPr lang="cs-CZ" altLang="cs-CZ" sz="2600" dirty="0">
                <a:sym typeface="Symbol" panose="05050102010706020507" pitchFamily="18" charset="2"/>
              </a:rPr>
              <a:t> </a:t>
            </a:r>
            <a:r>
              <a:rPr lang="en-US" altLang="cs-CZ" sz="2600" dirty="0">
                <a:sym typeface="Symbol" panose="05050102010706020507" pitchFamily="18" charset="2"/>
              </a:rPr>
              <a:t>does not occur in the execution mode; it is just </a:t>
            </a:r>
            <a:r>
              <a:rPr lang="cs-CZ" altLang="cs-CZ" sz="2600" i="1" dirty="0" err="1">
                <a:solidFill>
                  <a:schemeClr val="tx2"/>
                </a:solidFill>
                <a:effectLst>
                  <a:outerShdw blurRad="38100" dist="38100" dir="2700000" algn="tl">
                    <a:srgbClr val="C0C0C0"/>
                  </a:outerShdw>
                </a:effectLst>
                <a:sym typeface="Symbol" panose="05050102010706020507" pitchFamily="18" charset="2"/>
              </a:rPr>
              <a:t>displayed</a:t>
            </a:r>
            <a:r>
              <a:rPr lang="en-US" altLang="cs-CZ" sz="2600" i="1" dirty="0">
                <a:solidFill>
                  <a:schemeClr val="tx2"/>
                </a:solidFill>
                <a:effectLst>
                  <a:outerShdw blurRad="38100" dist="38100" dir="2700000" algn="tl">
                    <a:srgbClr val="C0C0C0"/>
                  </a:outerShdw>
                </a:effectLst>
                <a:sym typeface="Symbol" panose="05050102010706020507" pitchFamily="18" charset="2"/>
              </a:rPr>
              <a:t> (by Trivialization)</a:t>
            </a:r>
            <a:endParaRPr lang="cs-CZ" altLang="cs-CZ" sz="2600" i="1" dirty="0">
              <a:effectLst>
                <a:outerShdw blurRad="38100" dist="38100" dir="2700000" algn="tl">
                  <a:srgbClr val="C0C0C0"/>
                </a:outerShdw>
              </a:effectLst>
              <a:sym typeface="Symbol" panose="05050102010706020507" pitchFamily="18" charset="2"/>
            </a:endParaRPr>
          </a:p>
          <a:p>
            <a:pPr marL="571500" indent="-571500" eaLnBrk="1" hangingPunct="1">
              <a:defRPr/>
            </a:pPr>
            <a:r>
              <a:rPr lang="en-US" altLang="cs-CZ" sz="2600" i="1" dirty="0">
                <a:effectLst>
                  <a:outerShdw blurRad="38100" dist="38100" dir="2700000" algn="tl">
                    <a:srgbClr val="C0C0C0"/>
                  </a:outerShdw>
                </a:effectLst>
                <a:sym typeface="Symbol" panose="05050102010706020507" pitchFamily="18" charset="2"/>
              </a:rPr>
              <a:t>All the </a:t>
            </a:r>
            <a:r>
              <a:rPr lang="en-US" altLang="cs-CZ" sz="2600" i="1" dirty="0" err="1">
                <a:effectLst>
                  <a:outerShdw blurRad="38100" dist="38100" dir="2700000" algn="tl">
                    <a:srgbClr val="C0C0C0"/>
                  </a:outerShdw>
                </a:effectLst>
                <a:sym typeface="Symbol" panose="05050102010706020507" pitchFamily="18" charset="2"/>
              </a:rPr>
              <a:t>subconstructions</a:t>
            </a:r>
            <a:r>
              <a:rPr lang="en-US" altLang="cs-CZ" sz="2600" i="1" dirty="0">
                <a:effectLst>
                  <a:outerShdw blurRad="38100" dist="38100" dir="2700000" algn="tl">
                    <a:srgbClr val="C0C0C0"/>
                  </a:outerShdw>
                </a:effectLst>
                <a:sym typeface="Symbol" panose="05050102010706020507" pitchFamily="18" charset="2"/>
              </a:rPr>
              <a:t> of</a:t>
            </a:r>
            <a:r>
              <a:rPr lang="cs-CZ" altLang="cs-CZ" sz="2600" i="1" dirty="0">
                <a:effectLst>
                  <a:outerShdw blurRad="38100" dist="38100" dir="2700000" algn="tl">
                    <a:srgbClr val="C0C0C0"/>
                  </a:outerShdw>
                </a:effectLst>
                <a:sym typeface="Symbol" panose="05050102010706020507" pitchFamily="18" charset="2"/>
              </a:rPr>
              <a:t> C (</a:t>
            </a:r>
            <a:r>
              <a:rPr lang="en-US" altLang="cs-CZ" sz="2600" i="1" dirty="0">
                <a:effectLst>
                  <a:outerShdw blurRad="38100" dist="38100" dir="2700000" algn="tl">
                    <a:srgbClr val="C0C0C0"/>
                  </a:outerShdw>
                </a:effectLst>
                <a:sym typeface="Symbol" panose="05050102010706020507" pitchFamily="18" charset="2"/>
              </a:rPr>
              <a:t>including variables</a:t>
            </a:r>
            <a:r>
              <a:rPr lang="cs-CZ" altLang="cs-CZ" sz="2600" i="1" dirty="0">
                <a:effectLst>
                  <a:outerShdw blurRad="38100" dist="38100" dir="2700000" algn="tl">
                    <a:srgbClr val="C0C0C0"/>
                  </a:outerShdw>
                </a:effectLst>
                <a:sym typeface="Symbol" panose="05050102010706020507" pitchFamily="18" charset="2"/>
              </a:rPr>
              <a:t>) </a:t>
            </a:r>
            <a:r>
              <a:rPr lang="en-US" altLang="cs-CZ" sz="2600" i="1" dirty="0">
                <a:effectLst>
                  <a:outerShdw blurRad="38100" dist="38100" dir="2700000" algn="tl">
                    <a:srgbClr val="C0C0C0"/>
                  </a:outerShdw>
                </a:effectLst>
                <a:sym typeface="Symbol" panose="05050102010706020507" pitchFamily="18" charset="2"/>
              </a:rPr>
              <a:t>are also displayed, occur </a:t>
            </a:r>
            <a:r>
              <a:rPr lang="en-US" altLang="cs-CZ" sz="2600" i="1" dirty="0" err="1">
                <a:effectLst>
                  <a:outerShdw blurRad="38100" dist="38100" dir="2700000" algn="tl">
                    <a:srgbClr val="C0C0C0"/>
                  </a:outerShdw>
                </a:effectLst>
                <a:sym typeface="Symbol" panose="05050102010706020507" pitchFamily="18" charset="2"/>
              </a:rPr>
              <a:t>hyperintensionally</a:t>
            </a:r>
            <a:r>
              <a:rPr lang="en-US" altLang="cs-CZ" sz="2600" i="1" dirty="0">
                <a:effectLst>
                  <a:outerShdw blurRad="38100" dist="38100" dir="2700000" algn="tl">
                    <a:srgbClr val="C0C0C0"/>
                  </a:outerShdw>
                </a:effectLst>
                <a:sym typeface="Symbol" panose="05050102010706020507" pitchFamily="18" charset="2"/>
              </a:rPr>
              <a:t> as well</a:t>
            </a:r>
            <a:endParaRPr lang="cs-CZ" altLang="cs-CZ" sz="2600" dirty="0">
              <a:sym typeface="Symbol" panose="05050102010706020507" pitchFamily="18" charset="2"/>
            </a:endParaRPr>
          </a:p>
          <a:p>
            <a:pPr marL="571500" indent="-571500" eaLnBrk="1" hangingPunct="1">
              <a:defRPr/>
            </a:pPr>
            <a:r>
              <a:rPr lang="en-US" altLang="cs-CZ" sz="2600" dirty="0">
                <a:sym typeface="Symbol" panose="05050102010706020507" pitchFamily="18" charset="2"/>
              </a:rPr>
              <a:t>How then to operate in a </a:t>
            </a:r>
            <a:r>
              <a:rPr lang="en-US" altLang="cs-CZ" sz="2600" dirty="0" err="1">
                <a:sym typeface="Symbol" panose="05050102010706020507" pitchFamily="18" charset="2"/>
              </a:rPr>
              <a:t>hyperintensional</a:t>
            </a:r>
            <a:r>
              <a:rPr lang="en-US" altLang="cs-CZ" sz="2600" dirty="0">
                <a:sym typeface="Symbol" panose="05050102010706020507" pitchFamily="18" charset="2"/>
              </a:rPr>
              <a:t> context</a:t>
            </a:r>
            <a:r>
              <a:rPr lang="cs-CZ" altLang="cs-CZ" sz="2600" dirty="0">
                <a:sym typeface="Symbol" panose="05050102010706020507" pitchFamily="18" charset="2"/>
              </a:rPr>
              <a:t>?</a:t>
            </a:r>
            <a:endParaRPr lang="en-US" altLang="cs-CZ" sz="2600" dirty="0">
              <a:sym typeface="Symbol" panose="05050102010706020507" pitchFamily="18" charset="2"/>
            </a:endParaRPr>
          </a:p>
          <a:p>
            <a:pPr marL="571500" indent="-571500" eaLnBrk="1" hangingPunct="1">
              <a:defRPr/>
            </a:pPr>
            <a:r>
              <a:rPr lang="en-US" altLang="cs-CZ" sz="2600" dirty="0">
                <a:sym typeface="Symbol" panose="05050102010706020507" pitchFamily="18" charset="2"/>
              </a:rPr>
              <a:t>How to quantify into a </a:t>
            </a:r>
            <a:r>
              <a:rPr lang="en-US" altLang="cs-CZ" sz="2600" dirty="0" err="1">
                <a:sym typeface="Symbol" panose="05050102010706020507" pitchFamily="18" charset="2"/>
              </a:rPr>
              <a:t>hyperintensional</a:t>
            </a:r>
            <a:r>
              <a:rPr lang="en-US" altLang="cs-CZ" sz="2600" dirty="0">
                <a:sym typeface="Symbol" panose="05050102010706020507" pitchFamily="18" charset="2"/>
              </a:rPr>
              <a:t> context</a:t>
            </a:r>
            <a:r>
              <a:rPr lang="cs-CZ" altLang="cs-CZ" sz="2600" dirty="0">
                <a:sym typeface="Symbol" panose="05050102010706020507" pitchFamily="18" charset="2"/>
              </a:rPr>
              <a:t>?</a:t>
            </a:r>
          </a:p>
          <a:p>
            <a:pPr marL="571500" indent="-571500" eaLnBrk="1" hangingPunct="1">
              <a:defRPr/>
            </a:pPr>
            <a:r>
              <a:rPr lang="en-US" altLang="cs-CZ" sz="2600" dirty="0">
                <a:sym typeface="Symbol" panose="05050102010706020507" pitchFamily="18" charset="2"/>
              </a:rPr>
              <a:t>Solution, way in: </a:t>
            </a:r>
            <a:r>
              <a:rPr lang="cs-CZ" altLang="cs-CZ" sz="2600" i="1" dirty="0" err="1">
                <a:solidFill>
                  <a:srgbClr val="990000"/>
                </a:solidFill>
                <a:effectLst>
                  <a:outerShdw blurRad="38100" dist="38100" dir="2700000" algn="tl">
                    <a:srgbClr val="C0C0C0"/>
                  </a:outerShdw>
                </a:effectLst>
                <a:sym typeface="Symbol" panose="05050102010706020507" pitchFamily="18" charset="2"/>
              </a:rPr>
              <a:t>Substitu</a:t>
            </a:r>
            <a:r>
              <a:rPr lang="en-US" altLang="cs-CZ" sz="2600" i="1" dirty="0" err="1">
                <a:solidFill>
                  <a:srgbClr val="990000"/>
                </a:solidFill>
                <a:effectLst>
                  <a:outerShdw blurRad="38100" dist="38100" dir="2700000" algn="tl">
                    <a:srgbClr val="C0C0C0"/>
                  </a:outerShdw>
                </a:effectLst>
                <a:sym typeface="Symbol" panose="05050102010706020507" pitchFamily="18" charset="2"/>
              </a:rPr>
              <a:t>tion</a:t>
            </a:r>
            <a:r>
              <a:rPr lang="en-US" altLang="cs-CZ" sz="2600" i="1" dirty="0">
                <a:solidFill>
                  <a:srgbClr val="990000"/>
                </a:solidFill>
                <a:effectLst>
                  <a:outerShdw blurRad="38100" dist="38100" dir="2700000" algn="tl">
                    <a:srgbClr val="C0C0C0"/>
                  </a:outerShdw>
                </a:effectLst>
                <a:sym typeface="Symbol" panose="05050102010706020507" pitchFamily="18" charset="2"/>
              </a:rPr>
              <a:t> method</a:t>
            </a:r>
            <a:r>
              <a:rPr lang="cs-CZ" altLang="cs-CZ" sz="2600" dirty="0">
                <a:sym typeface="Symbol" panose="05050102010706020507" pitchFamily="18" charset="2"/>
              </a:rPr>
              <a:t> !!!</a:t>
            </a:r>
            <a:endParaRPr lang="en-US" altLang="cs-CZ" sz="2600" dirty="0">
              <a:sym typeface="Symbol" panose="05050102010706020507" pitchFamily="18" charset="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7812"/>
            <a:ext cx="8229600" cy="702915"/>
          </a:xfrm>
        </p:spPr>
        <p:txBody>
          <a:bodyPr>
            <a:normAutofit/>
          </a:bodyPr>
          <a:lstStyle/>
          <a:p>
            <a:pPr eaLnBrk="1" hangingPunct="1"/>
            <a:r>
              <a:rPr lang="en-US" altLang="cs-CZ" sz="4000" i="1" dirty="0" err="1"/>
              <a:t>hyperintensional</a:t>
            </a:r>
            <a:r>
              <a:rPr lang="en-US" altLang="cs-CZ" sz="4000" i="1" dirty="0"/>
              <a:t> context</a:t>
            </a:r>
            <a:endParaRPr lang="cs-CZ" altLang="cs-CZ" sz="3800" i="1" dirty="0"/>
          </a:p>
        </p:txBody>
      </p:sp>
      <p:sp>
        <p:nvSpPr>
          <p:cNvPr id="78851" name="Rectangle 3"/>
          <p:cNvSpPr>
            <a:spLocks noGrp="1" noChangeArrowheads="1"/>
          </p:cNvSpPr>
          <p:nvPr>
            <p:ph type="body" idx="1"/>
          </p:nvPr>
        </p:nvSpPr>
        <p:spPr>
          <a:xfrm>
            <a:off x="323850" y="1125538"/>
            <a:ext cx="8362950" cy="5005387"/>
          </a:xfrm>
        </p:spPr>
        <p:txBody>
          <a:bodyPr/>
          <a:lstStyle/>
          <a:p>
            <a:pPr marL="571500" indent="-571500" eaLnBrk="1" hangingPunct="1">
              <a:lnSpc>
                <a:spcPct val="90000"/>
              </a:lnSpc>
              <a:buFont typeface="Wingdings" panose="05000000000000000000" pitchFamily="2" charset="2"/>
              <a:buNone/>
              <a:defRPr/>
            </a:pPr>
            <a:r>
              <a:rPr lang="en-US" altLang="cs-CZ" sz="2100" i="1" dirty="0">
                <a:solidFill>
                  <a:srgbClr val="990000"/>
                </a:solidFill>
                <a:effectLst>
                  <a:outerShdw blurRad="38100" dist="38100" dir="2700000" algn="tl">
                    <a:srgbClr val="C0C0C0"/>
                  </a:outerShdw>
                </a:effectLst>
                <a:sym typeface="Symbol" panose="05050102010706020507" pitchFamily="18" charset="2"/>
              </a:rPr>
              <a:t>Substitution method</a:t>
            </a:r>
            <a:endParaRPr lang="en-US" altLang="cs-CZ" sz="2000" dirty="0">
              <a:solidFill>
                <a:schemeClr val="tx2"/>
              </a:solidFill>
              <a:sym typeface="Symbol" panose="05050102010706020507" pitchFamily="18" charset="2"/>
            </a:endParaRPr>
          </a:p>
          <a:p>
            <a:pPr marL="571500" indent="-571500" eaLnBrk="1" hangingPunct="1">
              <a:lnSpc>
                <a:spcPct val="90000"/>
              </a:lnSpc>
              <a:spcBef>
                <a:spcPct val="90000"/>
              </a:spcBef>
              <a:buFont typeface="Wingdings" panose="05000000000000000000" pitchFamily="2" charset="2"/>
              <a:buNone/>
              <a:defRPr/>
            </a:pPr>
            <a:r>
              <a:rPr lang="en-US" altLang="cs-CZ" sz="2000" dirty="0">
                <a:solidFill>
                  <a:schemeClr val="tx2"/>
                </a:solidFill>
                <a:sym typeface="Symbol" panose="05050102010706020507" pitchFamily="18" charset="2"/>
              </a:rPr>
              <a:t>	[</a:t>
            </a:r>
            <a:r>
              <a:rPr lang="en-US"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Improper </a:t>
            </a:r>
            <a:r>
              <a:rPr lang="en-US" altLang="cs-CZ" sz="2000" baseline="30000" dirty="0">
                <a:solidFill>
                  <a:schemeClr val="tx2"/>
                </a:solidFill>
                <a:sym typeface="Symbol" panose="05050102010706020507" pitchFamily="18" charset="2"/>
              </a:rPr>
              <a:t>0</a:t>
            </a:r>
            <a:r>
              <a:rPr lang="en-US" altLang="cs-CZ" sz="2000" dirty="0">
                <a:solidFill>
                  <a:schemeClr val="tx2"/>
                </a:solidFill>
                <a:sym typeface="Symbol" panose="05050102010706020507" pitchFamily="18" charset="2"/>
              </a:rPr>
              <a:t>[</a:t>
            </a:r>
            <a:r>
              <a:rPr lang="en-US" altLang="cs-CZ" sz="2000" baseline="30000" dirty="0">
                <a:solidFill>
                  <a:schemeClr val="tx2"/>
                </a:solidFill>
                <a:sym typeface="Symbol" panose="05050102010706020507" pitchFamily="18" charset="2"/>
              </a:rPr>
              <a:t>0</a:t>
            </a:r>
            <a:r>
              <a:rPr lang="en-US" altLang="cs-CZ" sz="2000" dirty="0">
                <a:solidFill>
                  <a:schemeClr val="tx2"/>
                </a:solidFill>
                <a:sym typeface="Symbol" panose="05050102010706020507" pitchFamily="18" charset="2"/>
              </a:rPr>
              <a:t>: </a:t>
            </a:r>
            <a:r>
              <a:rPr lang="en-US" altLang="cs-CZ" sz="2000" i="1" dirty="0">
                <a:solidFill>
                  <a:schemeClr val="tx2"/>
                </a:solidFill>
                <a:sym typeface="Symbol" panose="05050102010706020507" pitchFamily="18" charset="2"/>
              </a:rPr>
              <a:t>x </a:t>
            </a:r>
            <a:r>
              <a:rPr lang="en-US" altLang="cs-CZ" sz="2000" baseline="30000" dirty="0">
                <a:solidFill>
                  <a:schemeClr val="tx2"/>
                </a:solidFill>
                <a:sym typeface="Symbol" panose="05050102010706020507" pitchFamily="18" charset="2"/>
              </a:rPr>
              <a:t>0</a:t>
            </a:r>
            <a:r>
              <a:rPr lang="en-US" altLang="cs-CZ" sz="2000" dirty="0">
                <a:solidFill>
                  <a:schemeClr val="tx2"/>
                </a:solidFill>
                <a:sym typeface="Symbol" panose="05050102010706020507" pitchFamily="18" charset="2"/>
              </a:rPr>
              <a:t>0]]</a:t>
            </a:r>
          </a:p>
          <a:p>
            <a:pPr marL="571500" indent="-571500" eaLnBrk="1" hangingPunct="1">
              <a:lnSpc>
                <a:spcPct val="90000"/>
              </a:lnSpc>
              <a:spcBef>
                <a:spcPct val="0"/>
              </a:spcBef>
              <a:buFont typeface="Wingdings" panose="05000000000000000000" pitchFamily="2" charset="2"/>
              <a:buNone/>
              <a:defRPr/>
            </a:pPr>
            <a:r>
              <a:rPr lang="en-US" altLang="cs-CZ" sz="2000" dirty="0">
                <a:solidFill>
                  <a:schemeClr val="tx2"/>
                </a:solidFill>
                <a:sym typeface="Symbol" panose="05050102010706020507" pitchFamily="18" charset="2"/>
              </a:rPr>
              <a:t>		 		  </a:t>
            </a:r>
            <a:r>
              <a:rPr lang="en-US" altLang="cs-CZ" sz="2000" dirty="0">
                <a:solidFill>
                  <a:srgbClr val="990000"/>
                </a:solidFill>
                <a:sym typeface="Symbol" panose="05050102010706020507" pitchFamily="18" charset="2"/>
              </a:rPr>
              <a:t>!!!</a:t>
            </a:r>
            <a:endParaRPr lang="en-US" altLang="cs-CZ" sz="2000" dirty="0">
              <a:solidFill>
                <a:schemeClr val="tx2"/>
              </a:solidFill>
              <a:sym typeface="Symbol" panose="05050102010706020507" pitchFamily="18" charset="2"/>
            </a:endParaRPr>
          </a:p>
          <a:p>
            <a:pPr marL="571500" indent="-571500" eaLnBrk="1" hangingPunct="1">
              <a:lnSpc>
                <a:spcPct val="90000"/>
              </a:lnSpc>
              <a:spcBef>
                <a:spcPct val="0"/>
              </a:spcBef>
              <a:buFont typeface="Wingdings" panose="05000000000000000000" pitchFamily="2" charset="2"/>
              <a:buNone/>
              <a:defRPr/>
            </a:pPr>
            <a:r>
              <a:rPr lang="en-US" altLang="cs-CZ" sz="2000" dirty="0">
                <a:solidFill>
                  <a:schemeClr val="tx2"/>
                </a:solidFill>
                <a:sym typeface="Symbol" panose="05050102010706020507" pitchFamily="18" charset="2"/>
              </a:rPr>
              <a:t>	[</a:t>
            </a:r>
            <a:r>
              <a:rPr lang="en-US" altLang="cs-CZ" sz="2000" baseline="30000" dirty="0">
                <a:solidFill>
                  <a:schemeClr val="tx2"/>
                </a:solidFill>
                <a:sym typeface="Symbol" panose="05050102010706020507" pitchFamily="18" charset="2"/>
              </a:rPr>
              <a:t>0</a:t>
            </a:r>
            <a:r>
              <a:rPr lang="en-US" altLang="cs-CZ" sz="2000" dirty="0">
                <a:solidFill>
                  <a:schemeClr val="tx2"/>
                </a:solidFill>
                <a:sym typeface="Symbol" panose="05050102010706020507" pitchFamily="18" charset="2"/>
              </a:rPr>
              <a:t></a:t>
            </a:r>
            <a:r>
              <a:rPr lang="en-US" altLang="cs-CZ" sz="2000" i="1" dirty="0">
                <a:solidFill>
                  <a:schemeClr val="tx2"/>
                </a:solidFill>
                <a:sym typeface="Symbol" panose="05050102010706020507" pitchFamily="18" charset="2"/>
              </a:rPr>
              <a:t>y</a:t>
            </a:r>
            <a:r>
              <a:rPr lang="en-US" altLang="cs-CZ" sz="2000" dirty="0">
                <a:sym typeface="Symbol" panose="05050102010706020507" pitchFamily="18" charset="2"/>
              </a:rPr>
              <a:t> </a:t>
            </a:r>
            <a:r>
              <a:rPr lang="en-US" altLang="cs-CZ" sz="2000" dirty="0">
                <a:solidFill>
                  <a:schemeClr val="tx2"/>
                </a:solidFill>
                <a:sym typeface="Symbol" panose="05050102010706020507" pitchFamily="18" charset="2"/>
              </a:rPr>
              <a:t>[</a:t>
            </a:r>
            <a:r>
              <a:rPr lang="en-US"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Improper </a:t>
            </a:r>
            <a:r>
              <a:rPr lang="en-US" altLang="cs-CZ" sz="2000" dirty="0">
                <a:solidFill>
                  <a:srgbClr val="990000"/>
                </a:solidFill>
                <a:sym typeface="Symbol" panose="05050102010706020507" pitchFamily="18" charset="2"/>
              </a:rPr>
              <a:t>[</a:t>
            </a:r>
            <a:r>
              <a:rPr lang="en-US" altLang="cs-CZ" sz="2000" baseline="30000" dirty="0">
                <a:solidFill>
                  <a:srgbClr val="990000"/>
                </a:solidFill>
                <a:sym typeface="Symbol" panose="05050102010706020507" pitchFamily="18" charset="2"/>
              </a:rPr>
              <a:t>0</a:t>
            </a:r>
            <a:r>
              <a:rPr lang="en-US" altLang="cs-CZ" sz="2000" i="1" dirty="0">
                <a:solidFill>
                  <a:srgbClr val="990000"/>
                </a:solidFill>
                <a:sym typeface="Symbol" panose="05050102010706020507" pitchFamily="18" charset="2"/>
              </a:rPr>
              <a:t>Sub </a:t>
            </a:r>
            <a:r>
              <a:rPr lang="en-US" altLang="cs-CZ" sz="2000" dirty="0">
                <a:solidFill>
                  <a:srgbClr val="990000"/>
                </a:solidFill>
                <a:sym typeface="Symbol" panose="05050102010706020507" pitchFamily="18" charset="2"/>
              </a:rPr>
              <a:t>[</a:t>
            </a:r>
            <a:r>
              <a:rPr lang="en-US" altLang="cs-CZ" sz="2000" baseline="30000" dirty="0">
                <a:solidFill>
                  <a:srgbClr val="990000"/>
                </a:solidFill>
                <a:sym typeface="Symbol" panose="05050102010706020507" pitchFamily="18" charset="2"/>
              </a:rPr>
              <a:t>0</a:t>
            </a:r>
            <a:r>
              <a:rPr lang="en-US" altLang="cs-CZ" sz="2000" i="1" dirty="0">
                <a:solidFill>
                  <a:srgbClr val="990000"/>
                </a:solidFill>
                <a:sym typeface="Symbol" panose="05050102010706020507" pitchFamily="18" charset="2"/>
              </a:rPr>
              <a:t>Tr </a:t>
            </a:r>
            <a:r>
              <a:rPr lang="en-US" altLang="cs-CZ" sz="2000" b="1" i="1" dirty="0">
                <a:solidFill>
                  <a:srgbClr val="990000"/>
                </a:solidFill>
                <a:sym typeface="Symbol" panose="05050102010706020507" pitchFamily="18" charset="2"/>
              </a:rPr>
              <a:t>y</a:t>
            </a:r>
            <a:r>
              <a:rPr lang="en-US" altLang="cs-CZ" sz="2000" dirty="0">
                <a:solidFill>
                  <a:srgbClr val="990000"/>
                </a:solidFill>
                <a:sym typeface="Symbol" panose="05050102010706020507" pitchFamily="18" charset="2"/>
              </a:rPr>
              <a:t>]</a:t>
            </a:r>
            <a:r>
              <a:rPr lang="en-US" altLang="cs-CZ" sz="2000" baseline="30000" dirty="0">
                <a:solidFill>
                  <a:srgbClr val="990000"/>
                </a:solidFill>
                <a:sym typeface="Symbol" panose="05050102010706020507" pitchFamily="18" charset="2"/>
              </a:rPr>
              <a:t> 0</a:t>
            </a:r>
            <a:r>
              <a:rPr lang="en-US" altLang="cs-CZ" sz="2000" i="1" dirty="0">
                <a:solidFill>
                  <a:srgbClr val="990000"/>
                </a:solidFill>
                <a:sym typeface="Symbol" panose="05050102010706020507" pitchFamily="18" charset="2"/>
              </a:rPr>
              <a:t>z</a:t>
            </a:r>
            <a:r>
              <a:rPr lang="en-US" altLang="cs-CZ" sz="2000" baseline="30000" dirty="0">
                <a:solidFill>
                  <a:srgbClr val="990000"/>
                </a:solidFill>
                <a:sym typeface="Symbol" panose="05050102010706020507" pitchFamily="18" charset="2"/>
              </a:rPr>
              <a:t> 0</a:t>
            </a:r>
            <a:r>
              <a:rPr lang="en-US" altLang="cs-CZ" sz="2000" dirty="0">
                <a:solidFill>
                  <a:srgbClr val="990000"/>
                </a:solidFill>
                <a:sym typeface="Symbol" panose="05050102010706020507" pitchFamily="18" charset="2"/>
              </a:rPr>
              <a:t>[</a:t>
            </a:r>
            <a:r>
              <a:rPr lang="en-US" altLang="cs-CZ" sz="2000" baseline="30000" dirty="0">
                <a:solidFill>
                  <a:srgbClr val="990000"/>
                </a:solidFill>
                <a:sym typeface="Symbol" panose="05050102010706020507" pitchFamily="18" charset="2"/>
              </a:rPr>
              <a:t>0</a:t>
            </a:r>
            <a:r>
              <a:rPr lang="en-US" altLang="cs-CZ" sz="2000" dirty="0">
                <a:solidFill>
                  <a:srgbClr val="990000"/>
                </a:solidFill>
                <a:sym typeface="Symbol" panose="05050102010706020507" pitchFamily="18" charset="2"/>
              </a:rPr>
              <a:t>: </a:t>
            </a:r>
            <a:r>
              <a:rPr lang="en-US" altLang="cs-CZ" sz="2000" i="1" dirty="0">
                <a:solidFill>
                  <a:srgbClr val="990000"/>
                </a:solidFill>
                <a:sym typeface="Symbol" panose="05050102010706020507" pitchFamily="18" charset="2"/>
              </a:rPr>
              <a:t>x z</a:t>
            </a:r>
            <a:r>
              <a:rPr lang="en-US" altLang="cs-CZ" sz="2000" dirty="0">
                <a:solidFill>
                  <a:srgbClr val="990000"/>
                </a:solidFill>
                <a:sym typeface="Symbol" panose="05050102010706020507" pitchFamily="18" charset="2"/>
              </a:rPr>
              <a:t>]]</a:t>
            </a:r>
            <a:r>
              <a:rPr lang="en-US" altLang="cs-CZ" sz="2000" dirty="0">
                <a:solidFill>
                  <a:schemeClr val="tx2"/>
                </a:solidFill>
                <a:sym typeface="Symbol" panose="05050102010706020507" pitchFamily="18" charset="2"/>
              </a:rPr>
              <a:t>]]</a:t>
            </a:r>
          </a:p>
          <a:p>
            <a:pPr marL="571500" indent="-571500" eaLnBrk="1" hangingPunct="1">
              <a:lnSpc>
                <a:spcPct val="90000"/>
              </a:lnSpc>
              <a:spcBef>
                <a:spcPct val="90000"/>
              </a:spcBef>
              <a:defRPr/>
            </a:pPr>
            <a:r>
              <a:rPr lang="en-US" altLang="cs-CZ" sz="2000" dirty="0">
                <a:sym typeface="Symbol" panose="05050102010706020507" pitchFamily="18" charset="2"/>
              </a:rPr>
              <a:t>The variable </a:t>
            </a:r>
            <a:r>
              <a:rPr lang="en-US" altLang="cs-CZ" sz="2000" i="1" dirty="0">
                <a:sym typeface="Symbol" panose="05050102010706020507" pitchFamily="18" charset="2"/>
              </a:rPr>
              <a:t>y </a:t>
            </a:r>
            <a:r>
              <a:rPr lang="en-US" altLang="cs-CZ" sz="2000" dirty="0">
                <a:sym typeface="Symbol" panose="05050102010706020507" pitchFamily="18" charset="2"/>
              </a:rPr>
              <a:t>is now </a:t>
            </a:r>
            <a:r>
              <a:rPr lang="en-US" altLang="cs-CZ" sz="2000" b="1" i="1" dirty="0">
                <a:sym typeface="Symbol" panose="05050102010706020507" pitchFamily="18" charset="2"/>
              </a:rPr>
              <a:t>free </a:t>
            </a:r>
            <a:r>
              <a:rPr lang="en-US" altLang="cs-CZ" sz="2000" dirty="0">
                <a:sym typeface="Symbol" panose="05050102010706020507" pitchFamily="18" charset="2"/>
              </a:rPr>
              <a:t>in the Composition [</a:t>
            </a:r>
            <a:r>
              <a:rPr lang="en-US" altLang="cs-CZ" sz="2000" baseline="30000" dirty="0">
                <a:sym typeface="Symbol" panose="05050102010706020507" pitchFamily="18" charset="2"/>
              </a:rPr>
              <a:t>0</a:t>
            </a:r>
            <a:r>
              <a:rPr lang="en-US" altLang="cs-CZ" sz="2000" i="1" dirty="0">
                <a:sym typeface="Symbol" panose="05050102010706020507" pitchFamily="18" charset="2"/>
              </a:rPr>
              <a:t>Improper … </a:t>
            </a:r>
            <a:r>
              <a:rPr lang="en-US" altLang="cs-CZ" sz="2000" dirty="0">
                <a:sym typeface="Symbol" panose="05050102010706020507" pitchFamily="18" charset="2"/>
              </a:rPr>
              <a:t>], we can -bind it, and also the -quantifier functions here as it should</a:t>
            </a:r>
          </a:p>
          <a:p>
            <a:pPr marL="571500" indent="-571500" eaLnBrk="1" hangingPunct="1">
              <a:lnSpc>
                <a:spcPct val="90000"/>
              </a:lnSpc>
              <a:spcBef>
                <a:spcPct val="90000"/>
              </a:spcBef>
              <a:defRPr/>
            </a:pPr>
            <a:r>
              <a:rPr lang="en-US" altLang="cs-CZ" sz="2000" i="1" dirty="0">
                <a:sym typeface="Symbol" panose="05050102010706020507" pitchFamily="18" charset="2"/>
              </a:rPr>
              <a:t>Proof.</a:t>
            </a:r>
            <a:endParaRPr lang="en-US" altLang="cs-CZ" sz="2000" dirty="0">
              <a:sym typeface="Symbol" panose="05050102010706020507" pitchFamily="18" charset="2"/>
            </a:endParaRPr>
          </a:p>
          <a:p>
            <a:pPr marL="571500" indent="-571500" eaLnBrk="1" hangingPunct="1">
              <a:lnSpc>
                <a:spcPct val="90000"/>
              </a:lnSpc>
              <a:buFont typeface="Wingdings" panose="05000000000000000000" pitchFamily="2" charset="2"/>
              <a:buAutoNum type="arabicPeriod"/>
              <a:defRPr/>
            </a:pP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Improper </a:t>
            </a:r>
            <a:r>
              <a:rPr lang="en-US" altLang="cs-CZ" sz="2000" baseline="30000" dirty="0">
                <a:sym typeface="Symbol" panose="05050102010706020507" pitchFamily="18" charset="2"/>
              </a:rPr>
              <a:t>0</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dirty="0">
                <a:sym typeface="Symbol" panose="05050102010706020507" pitchFamily="18" charset="2"/>
              </a:rPr>
              <a:t>: </a:t>
            </a:r>
            <a:r>
              <a:rPr lang="en-US" altLang="cs-CZ" sz="2000" i="1" dirty="0">
                <a:sym typeface="Symbol" panose="05050102010706020507" pitchFamily="18" charset="2"/>
              </a:rPr>
              <a:t>x </a:t>
            </a:r>
            <a:r>
              <a:rPr lang="en-US" altLang="cs-CZ" sz="2000" baseline="30000" dirty="0">
                <a:sym typeface="Symbol" panose="05050102010706020507" pitchFamily="18" charset="2"/>
              </a:rPr>
              <a:t>0</a:t>
            </a:r>
            <a:r>
              <a:rPr lang="en-US" altLang="cs-CZ" sz="2000" dirty="0">
                <a:sym typeface="Symbol" panose="05050102010706020507" pitchFamily="18" charset="2"/>
              </a:rPr>
              <a:t>0]]				premise</a:t>
            </a:r>
          </a:p>
          <a:p>
            <a:pPr marL="571500" indent="-571500" eaLnBrk="1" hangingPunct="1">
              <a:lnSpc>
                <a:spcPct val="90000"/>
              </a:lnSpc>
              <a:buFont typeface="Wingdings" panose="05000000000000000000" pitchFamily="2" charset="2"/>
              <a:buAutoNum type="arabicPeriod"/>
              <a:defRPr/>
            </a:pPr>
            <a:r>
              <a:rPr lang="en-US" altLang="cs-CZ" sz="2000" dirty="0">
                <a:sym typeface="Symbol" panose="05050102010706020507" pitchFamily="18" charset="2"/>
              </a:rPr>
              <a:t>[</a:t>
            </a:r>
            <a:r>
              <a:rPr lang="en-US" altLang="cs-CZ" sz="2000" i="1" dirty="0">
                <a:sym typeface="Symbol" panose="05050102010706020507" pitchFamily="18" charset="2"/>
              </a:rPr>
              <a:t>y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Improper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Sub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Tr y</a:t>
            </a:r>
            <a:r>
              <a:rPr lang="en-US" altLang="cs-CZ" sz="2000" dirty="0">
                <a:sym typeface="Symbol" panose="05050102010706020507" pitchFamily="18" charset="2"/>
              </a:rPr>
              <a:t>]</a:t>
            </a:r>
            <a:r>
              <a:rPr lang="en-US" altLang="cs-CZ" sz="2000" baseline="30000" dirty="0">
                <a:sym typeface="Symbol" panose="05050102010706020507" pitchFamily="18" charset="2"/>
              </a:rPr>
              <a:t> 0</a:t>
            </a:r>
            <a:r>
              <a:rPr lang="en-US" altLang="cs-CZ" sz="2000" i="1" dirty="0">
                <a:sym typeface="Symbol" panose="05050102010706020507" pitchFamily="18" charset="2"/>
              </a:rPr>
              <a:t>z</a:t>
            </a:r>
            <a:r>
              <a:rPr lang="en-US" altLang="cs-CZ" sz="2000" baseline="30000" dirty="0">
                <a:sym typeface="Symbol" panose="05050102010706020507" pitchFamily="18" charset="2"/>
              </a:rPr>
              <a:t> 0</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dirty="0">
                <a:sym typeface="Symbol" panose="05050102010706020507" pitchFamily="18" charset="2"/>
              </a:rPr>
              <a:t>: </a:t>
            </a:r>
            <a:r>
              <a:rPr lang="en-US" altLang="cs-CZ" sz="2000" i="1" dirty="0">
                <a:sym typeface="Symbol" panose="05050102010706020507" pitchFamily="18" charset="2"/>
              </a:rPr>
              <a:t>x z</a:t>
            </a:r>
            <a:r>
              <a:rPr lang="en-US" altLang="cs-CZ" sz="2000" dirty="0">
                <a:sym typeface="Symbol" panose="05050102010706020507" pitchFamily="18" charset="2"/>
              </a:rPr>
              <a:t>]]] </a:t>
            </a:r>
            <a:r>
              <a:rPr lang="en-US" altLang="cs-CZ" sz="2000" baseline="30000" dirty="0">
                <a:sym typeface="Symbol" panose="05050102010706020507" pitchFamily="18" charset="2"/>
              </a:rPr>
              <a:t>0</a:t>
            </a:r>
            <a:r>
              <a:rPr lang="en-US" altLang="cs-CZ" sz="2000" dirty="0">
                <a:sym typeface="Symbol" panose="05050102010706020507" pitchFamily="18" charset="2"/>
              </a:rPr>
              <a:t>0]		-abstraction</a:t>
            </a:r>
          </a:p>
          <a:p>
            <a:pPr marL="1090613" lvl="2" indent="-419100" eaLnBrk="1" hangingPunct="1">
              <a:lnSpc>
                <a:spcPct val="90000"/>
              </a:lnSpc>
              <a:buFont typeface="Wingdings" panose="05000000000000000000" pitchFamily="2" charset="2"/>
              <a:buNone/>
              <a:defRPr/>
            </a:pPr>
            <a:r>
              <a:rPr lang="en-US" altLang="cs-CZ" sz="1800" dirty="0">
                <a:sym typeface="Symbol" panose="05050102010706020507" pitchFamily="18" charset="2"/>
              </a:rPr>
              <a:t>	</a:t>
            </a:r>
            <a:r>
              <a:rPr lang="en-US" altLang="cs-CZ" sz="1600" dirty="0">
                <a:sym typeface="Symbol" panose="05050102010706020507" pitchFamily="18" charset="2"/>
              </a:rPr>
              <a:t>(constructs </a:t>
            </a:r>
            <a:r>
              <a:rPr lang="en-US" altLang="cs-CZ" sz="1600" b="1" dirty="0">
                <a:sym typeface="Symbol" panose="05050102010706020507" pitchFamily="18" charset="2"/>
              </a:rPr>
              <a:t>T</a:t>
            </a:r>
            <a:r>
              <a:rPr lang="en-US" altLang="cs-CZ" sz="1600" dirty="0">
                <a:sym typeface="Symbol" panose="05050102010706020507" pitchFamily="18" charset="2"/>
              </a:rPr>
              <a:t>, because [</a:t>
            </a:r>
            <a:r>
              <a:rPr lang="en-US" altLang="cs-CZ" sz="1600" baseline="30000" dirty="0">
                <a:sym typeface="Symbol" panose="05050102010706020507" pitchFamily="18" charset="2"/>
              </a:rPr>
              <a:t>0</a:t>
            </a:r>
            <a:r>
              <a:rPr lang="en-US" altLang="cs-CZ" sz="1600" i="1" dirty="0">
                <a:sym typeface="Symbol" panose="05050102010706020507" pitchFamily="18" charset="2"/>
              </a:rPr>
              <a:t>Sub </a:t>
            </a:r>
            <a:r>
              <a:rPr lang="en-US" altLang="cs-CZ" sz="1600" dirty="0">
                <a:sym typeface="Symbol" panose="05050102010706020507" pitchFamily="18" charset="2"/>
              </a:rPr>
              <a:t>[</a:t>
            </a:r>
            <a:r>
              <a:rPr lang="en-US" altLang="cs-CZ" sz="1600" baseline="30000" dirty="0">
                <a:sym typeface="Symbol" panose="05050102010706020507" pitchFamily="18" charset="2"/>
              </a:rPr>
              <a:t>0</a:t>
            </a:r>
            <a:r>
              <a:rPr lang="en-US" altLang="cs-CZ" sz="1600" i="1" dirty="0">
                <a:sym typeface="Symbol" panose="05050102010706020507" pitchFamily="18" charset="2"/>
              </a:rPr>
              <a:t>Tr y</a:t>
            </a:r>
            <a:r>
              <a:rPr lang="en-US" altLang="cs-CZ" sz="1600" dirty="0">
                <a:sym typeface="Symbol" panose="05050102010706020507" pitchFamily="18" charset="2"/>
              </a:rPr>
              <a:t>]</a:t>
            </a:r>
            <a:r>
              <a:rPr lang="en-US" altLang="cs-CZ" sz="1600" baseline="30000" dirty="0">
                <a:sym typeface="Symbol" panose="05050102010706020507" pitchFamily="18" charset="2"/>
              </a:rPr>
              <a:t> 0</a:t>
            </a:r>
            <a:r>
              <a:rPr lang="en-US" altLang="cs-CZ" sz="1600" i="1" dirty="0">
                <a:sym typeface="Symbol" panose="05050102010706020507" pitchFamily="18" charset="2"/>
              </a:rPr>
              <a:t>z</a:t>
            </a:r>
            <a:r>
              <a:rPr lang="en-US" altLang="cs-CZ" sz="1600" baseline="30000" dirty="0">
                <a:sym typeface="Symbol" panose="05050102010706020507" pitchFamily="18" charset="2"/>
              </a:rPr>
              <a:t> 0</a:t>
            </a:r>
            <a:r>
              <a:rPr lang="en-US" altLang="cs-CZ" sz="1600" dirty="0">
                <a:sym typeface="Symbol" panose="05050102010706020507" pitchFamily="18" charset="2"/>
              </a:rPr>
              <a:t>[</a:t>
            </a:r>
            <a:r>
              <a:rPr lang="en-US" altLang="cs-CZ" sz="1600" baseline="30000" dirty="0">
                <a:sym typeface="Symbol" panose="05050102010706020507" pitchFamily="18" charset="2"/>
              </a:rPr>
              <a:t>0</a:t>
            </a:r>
            <a:r>
              <a:rPr lang="en-US" altLang="cs-CZ" sz="1600" dirty="0">
                <a:sym typeface="Symbol" panose="05050102010706020507" pitchFamily="18" charset="2"/>
              </a:rPr>
              <a:t>: </a:t>
            </a:r>
            <a:r>
              <a:rPr lang="en-US" altLang="cs-CZ" sz="1600" i="1" dirty="0">
                <a:sym typeface="Symbol" panose="05050102010706020507" pitchFamily="18" charset="2"/>
              </a:rPr>
              <a:t>x z</a:t>
            </a:r>
            <a:r>
              <a:rPr lang="en-US" altLang="cs-CZ" sz="1600" dirty="0">
                <a:sym typeface="Symbol" panose="05050102010706020507" pitchFamily="18" charset="2"/>
              </a:rPr>
              <a:t>]] </a:t>
            </a:r>
            <a:r>
              <a:rPr lang="en-US" altLang="cs-CZ" sz="1600" i="1" dirty="0">
                <a:sym typeface="Symbol" panose="05050102010706020507" pitchFamily="18" charset="2"/>
              </a:rPr>
              <a:t>v(0/y)-constructs the construction </a:t>
            </a:r>
            <a:r>
              <a:rPr lang="en-US" altLang="cs-CZ" sz="1600" dirty="0">
                <a:sym typeface="Symbol" panose="05050102010706020507" pitchFamily="18" charset="2"/>
              </a:rPr>
              <a:t>[</a:t>
            </a:r>
            <a:r>
              <a:rPr lang="en-US" altLang="cs-CZ" sz="1600" baseline="30000" dirty="0">
                <a:sym typeface="Symbol" panose="05050102010706020507" pitchFamily="18" charset="2"/>
              </a:rPr>
              <a:t>0</a:t>
            </a:r>
            <a:r>
              <a:rPr lang="en-US" altLang="cs-CZ" sz="1600" dirty="0">
                <a:sym typeface="Symbol" panose="05050102010706020507" pitchFamily="18" charset="2"/>
              </a:rPr>
              <a:t>: </a:t>
            </a:r>
            <a:r>
              <a:rPr lang="en-US" altLang="cs-CZ" sz="1600" i="1" dirty="0">
                <a:sym typeface="Symbol" panose="05050102010706020507" pitchFamily="18" charset="2"/>
              </a:rPr>
              <a:t>x </a:t>
            </a:r>
            <a:r>
              <a:rPr lang="en-US" altLang="cs-CZ" sz="1600" baseline="30000" dirty="0">
                <a:sym typeface="Symbol" panose="05050102010706020507" pitchFamily="18" charset="2"/>
              </a:rPr>
              <a:t>0</a:t>
            </a:r>
            <a:r>
              <a:rPr lang="en-US" altLang="cs-CZ" sz="1600" dirty="0">
                <a:sym typeface="Symbol" panose="05050102010706020507" pitchFamily="18" charset="2"/>
              </a:rPr>
              <a:t>0])</a:t>
            </a:r>
            <a:endParaRPr lang="en-US" altLang="cs-CZ" sz="1600" b="1" dirty="0">
              <a:sym typeface="Symbol" panose="05050102010706020507" pitchFamily="18" charset="2"/>
            </a:endParaRPr>
          </a:p>
          <a:p>
            <a:pPr marL="571500" indent="-571500" eaLnBrk="1" hangingPunct="1">
              <a:lnSpc>
                <a:spcPct val="90000"/>
              </a:lnSpc>
              <a:buFont typeface="Wingdings" panose="05000000000000000000" pitchFamily="2" charset="2"/>
              <a:buAutoNum type="arabicPeriod"/>
              <a:defRPr/>
            </a:pP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Empty</a:t>
            </a:r>
            <a:r>
              <a:rPr lang="en-US" altLang="cs-CZ" sz="2000" dirty="0">
                <a:sym typeface="Symbol" panose="05050102010706020507" pitchFamily="18" charset="2"/>
              </a:rPr>
              <a:t> </a:t>
            </a:r>
            <a:r>
              <a:rPr lang="en-US" altLang="cs-CZ" sz="2000" i="1" dirty="0">
                <a:sym typeface="Symbol" panose="05050102010706020507" pitchFamily="18" charset="2"/>
              </a:rPr>
              <a:t>y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Improper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Sub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Tr y</a:t>
            </a:r>
            <a:r>
              <a:rPr lang="en-US" altLang="cs-CZ" sz="2000" dirty="0">
                <a:sym typeface="Symbol" panose="05050102010706020507" pitchFamily="18" charset="2"/>
              </a:rPr>
              <a:t>]</a:t>
            </a:r>
            <a:r>
              <a:rPr lang="en-US" altLang="cs-CZ" sz="2000" baseline="30000" dirty="0">
                <a:sym typeface="Symbol" panose="05050102010706020507" pitchFamily="18" charset="2"/>
              </a:rPr>
              <a:t> 0</a:t>
            </a:r>
            <a:r>
              <a:rPr lang="en-US" altLang="cs-CZ" sz="2000" i="1" dirty="0">
                <a:sym typeface="Symbol" panose="05050102010706020507" pitchFamily="18" charset="2"/>
              </a:rPr>
              <a:t>z</a:t>
            </a:r>
            <a:r>
              <a:rPr lang="en-US" altLang="cs-CZ" sz="2000" baseline="30000" dirty="0">
                <a:sym typeface="Symbol" panose="05050102010706020507" pitchFamily="18" charset="2"/>
              </a:rPr>
              <a:t> 0</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dirty="0">
                <a:sym typeface="Symbol" panose="05050102010706020507" pitchFamily="18" charset="2"/>
              </a:rPr>
              <a:t>: </a:t>
            </a:r>
            <a:r>
              <a:rPr lang="en-US" altLang="cs-CZ" sz="2000" i="1" dirty="0">
                <a:sym typeface="Symbol" panose="05050102010706020507" pitchFamily="18" charset="2"/>
              </a:rPr>
              <a:t>x z</a:t>
            </a:r>
            <a:r>
              <a:rPr lang="en-US" altLang="cs-CZ" sz="2000" dirty="0">
                <a:sym typeface="Symbol" panose="05050102010706020507" pitchFamily="18" charset="2"/>
              </a:rPr>
              <a:t>]]]]</a:t>
            </a:r>
          </a:p>
          <a:p>
            <a:pPr marL="571500" indent="-571500" eaLnBrk="1" hangingPunct="1">
              <a:lnSpc>
                <a:spcPct val="90000"/>
              </a:lnSpc>
              <a:buFont typeface="Wingdings" panose="05000000000000000000" pitchFamily="2" charset="2"/>
              <a:buAutoNum type="arabicPeriod"/>
              <a:defRPr/>
            </a:pP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dirty="0">
                <a:sym typeface="Symbol" panose="05050102010706020507" pitchFamily="18" charset="2"/>
              </a:rPr>
              <a:t></a:t>
            </a:r>
            <a:r>
              <a:rPr lang="en-US" altLang="cs-CZ" sz="2000" i="1" dirty="0">
                <a:sym typeface="Symbol" panose="05050102010706020507" pitchFamily="18" charset="2"/>
              </a:rPr>
              <a:t>y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Improper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Sub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Tr y</a:t>
            </a:r>
            <a:r>
              <a:rPr lang="en-US" altLang="cs-CZ" sz="2000" dirty="0">
                <a:sym typeface="Symbol" panose="05050102010706020507" pitchFamily="18" charset="2"/>
              </a:rPr>
              <a:t>]</a:t>
            </a:r>
            <a:r>
              <a:rPr lang="en-US" altLang="cs-CZ" sz="2000" baseline="30000" dirty="0">
                <a:sym typeface="Symbol" panose="05050102010706020507" pitchFamily="18" charset="2"/>
              </a:rPr>
              <a:t> 0</a:t>
            </a:r>
            <a:r>
              <a:rPr lang="en-US" altLang="cs-CZ" sz="2000" i="1" dirty="0">
                <a:sym typeface="Symbol" panose="05050102010706020507" pitchFamily="18" charset="2"/>
              </a:rPr>
              <a:t>z</a:t>
            </a:r>
            <a:r>
              <a:rPr lang="en-US" altLang="cs-CZ" sz="2000" baseline="30000" dirty="0">
                <a:sym typeface="Symbol" panose="05050102010706020507" pitchFamily="18" charset="2"/>
              </a:rPr>
              <a:t> 0</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dirty="0">
                <a:sym typeface="Symbol" panose="05050102010706020507" pitchFamily="18" charset="2"/>
              </a:rPr>
              <a:t>: </a:t>
            </a:r>
            <a:r>
              <a:rPr lang="en-US" altLang="cs-CZ" sz="2000" i="1" dirty="0">
                <a:sym typeface="Symbol" panose="05050102010706020507" pitchFamily="18" charset="2"/>
              </a:rPr>
              <a:t>x z</a:t>
            </a:r>
            <a:r>
              <a:rPr lang="en-US" altLang="cs-CZ" sz="2000" dirty="0">
                <a:sym typeface="Symbol" panose="05050102010706020507" pitchFamily="18" charset="2"/>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457200" y="277813"/>
            <a:ext cx="8229600" cy="847725"/>
          </a:xfrm>
        </p:spPr>
        <p:txBody>
          <a:bodyPr/>
          <a:lstStyle/>
          <a:p>
            <a:pPr eaLnBrk="1" hangingPunct="1"/>
            <a:r>
              <a:rPr lang="en-US" altLang="cs-CZ" i="1" dirty="0"/>
              <a:t>Exercise</a:t>
            </a:r>
            <a:r>
              <a:rPr lang="cs-CZ" altLang="cs-CZ" i="1" dirty="0"/>
              <a:t> 3</a:t>
            </a:r>
          </a:p>
        </p:txBody>
      </p:sp>
      <p:sp>
        <p:nvSpPr>
          <p:cNvPr id="3" name="Zástupný symbol pro obsah 2"/>
          <p:cNvSpPr>
            <a:spLocks noGrp="1"/>
          </p:cNvSpPr>
          <p:nvPr>
            <p:ph idx="1"/>
          </p:nvPr>
        </p:nvSpPr>
        <p:spPr>
          <a:xfrm>
            <a:off x="457200" y="1341438"/>
            <a:ext cx="8229600" cy="4789487"/>
          </a:xfrm>
        </p:spPr>
        <p:txBody>
          <a:bodyPr>
            <a:normAutofit fontScale="92500" lnSpcReduction="10000"/>
          </a:bodyPr>
          <a:lstStyle/>
          <a:p>
            <a:pPr marL="0" indent="0" eaLnBrk="1" hangingPunct="1">
              <a:buFont typeface="Wingdings" panose="05000000000000000000" pitchFamily="2" charset="2"/>
              <a:buNone/>
              <a:defRPr/>
            </a:pPr>
            <a:r>
              <a:rPr lang="en-US" dirty="0"/>
              <a:t>a) 	</a:t>
            </a:r>
            <a:r>
              <a:rPr lang="en-US" dirty="0">
                <a:solidFill>
                  <a:srgbClr val="990000"/>
                </a:solidFill>
              </a:rPr>
              <a:t>[</a:t>
            </a:r>
            <a:r>
              <a:rPr lang="en-US" baseline="30000" dirty="0">
                <a:solidFill>
                  <a:srgbClr val="990000"/>
                </a:solidFill>
              </a:rPr>
              <a:t>0</a:t>
            </a:r>
            <a:r>
              <a:rPr lang="en-US" i="1" dirty="0">
                <a:solidFill>
                  <a:srgbClr val="990000"/>
                </a:solidFill>
              </a:rPr>
              <a:t>Sub </a:t>
            </a:r>
            <a:r>
              <a:rPr lang="en-US" dirty="0">
                <a:solidFill>
                  <a:srgbClr val="990000"/>
                </a:solidFill>
              </a:rPr>
              <a:t>[</a:t>
            </a:r>
            <a:r>
              <a:rPr lang="en-US" baseline="30000" dirty="0">
                <a:solidFill>
                  <a:srgbClr val="990000"/>
                </a:solidFill>
              </a:rPr>
              <a:t>0</a:t>
            </a:r>
            <a:r>
              <a:rPr lang="en-US" i="1" dirty="0">
                <a:solidFill>
                  <a:srgbClr val="990000"/>
                </a:solidFill>
              </a:rPr>
              <a:t>Tr x</a:t>
            </a:r>
            <a:r>
              <a:rPr lang="en-US" dirty="0">
                <a:solidFill>
                  <a:srgbClr val="990000"/>
                </a:solidFill>
              </a:rPr>
              <a:t>] </a:t>
            </a:r>
            <a:r>
              <a:rPr lang="en-US" baseline="30000" dirty="0">
                <a:solidFill>
                  <a:srgbClr val="990000"/>
                </a:solidFill>
              </a:rPr>
              <a:t>0</a:t>
            </a:r>
            <a:r>
              <a:rPr lang="en-US" i="1" dirty="0">
                <a:solidFill>
                  <a:srgbClr val="990000"/>
                </a:solidFill>
              </a:rPr>
              <a:t>y </a:t>
            </a:r>
            <a:r>
              <a:rPr lang="en-US" baseline="30000" dirty="0">
                <a:solidFill>
                  <a:srgbClr val="990000"/>
                </a:solidFill>
              </a:rPr>
              <a:t>0</a:t>
            </a:r>
            <a:r>
              <a:rPr lang="en-US" dirty="0">
                <a:solidFill>
                  <a:srgbClr val="990000"/>
                </a:solidFill>
              </a:rPr>
              <a:t>[</a:t>
            </a:r>
            <a:r>
              <a:rPr lang="en-US" baseline="30000" dirty="0">
                <a:solidFill>
                  <a:srgbClr val="990000"/>
                </a:solidFill>
              </a:rPr>
              <a:t>0</a:t>
            </a:r>
            <a:r>
              <a:rPr lang="en-US" i="1" dirty="0">
                <a:solidFill>
                  <a:srgbClr val="990000"/>
                </a:solidFill>
              </a:rPr>
              <a:t>Sin y</a:t>
            </a:r>
            <a:r>
              <a:rPr lang="en-US" dirty="0">
                <a:solidFill>
                  <a:srgbClr val="990000"/>
                </a:solidFill>
              </a:rPr>
              <a:t>]] </a:t>
            </a:r>
            <a:r>
              <a:rPr lang="cs-CZ" b="1" dirty="0"/>
              <a:t> </a:t>
            </a:r>
            <a:endParaRPr lang="cs-CZ" dirty="0"/>
          </a:p>
          <a:p>
            <a:pPr marL="0" indent="0" eaLnBrk="1" hangingPunct="1">
              <a:buFont typeface="Wingdings" panose="05000000000000000000" pitchFamily="2" charset="2"/>
              <a:buNone/>
              <a:defRPr/>
            </a:pPr>
            <a:r>
              <a:rPr lang="en-US" dirty="0"/>
              <a:t>b) 	</a:t>
            </a:r>
            <a:r>
              <a:rPr lang="en-US" baseline="30000" dirty="0">
                <a:solidFill>
                  <a:srgbClr val="990000"/>
                </a:solidFill>
              </a:rPr>
              <a:t>2</a:t>
            </a:r>
            <a:r>
              <a:rPr lang="en-US" dirty="0">
                <a:solidFill>
                  <a:srgbClr val="990000"/>
                </a:solidFill>
              </a:rPr>
              <a:t>[</a:t>
            </a:r>
            <a:r>
              <a:rPr lang="en-US" baseline="30000" dirty="0">
                <a:solidFill>
                  <a:srgbClr val="990000"/>
                </a:solidFill>
              </a:rPr>
              <a:t>0</a:t>
            </a:r>
            <a:r>
              <a:rPr lang="en-US" i="1" dirty="0">
                <a:solidFill>
                  <a:srgbClr val="990000"/>
                </a:solidFill>
              </a:rPr>
              <a:t>Sub </a:t>
            </a:r>
            <a:r>
              <a:rPr lang="en-US" dirty="0">
                <a:solidFill>
                  <a:srgbClr val="990000"/>
                </a:solidFill>
              </a:rPr>
              <a:t>[</a:t>
            </a:r>
            <a:r>
              <a:rPr lang="en-US" baseline="30000" dirty="0">
                <a:solidFill>
                  <a:srgbClr val="990000"/>
                </a:solidFill>
              </a:rPr>
              <a:t>0</a:t>
            </a:r>
            <a:r>
              <a:rPr lang="en-US" i="1" dirty="0">
                <a:solidFill>
                  <a:srgbClr val="990000"/>
                </a:solidFill>
              </a:rPr>
              <a:t>Tr x</a:t>
            </a:r>
            <a:r>
              <a:rPr lang="en-US" dirty="0">
                <a:solidFill>
                  <a:srgbClr val="990000"/>
                </a:solidFill>
              </a:rPr>
              <a:t>] </a:t>
            </a:r>
            <a:r>
              <a:rPr lang="en-US" baseline="30000" dirty="0">
                <a:solidFill>
                  <a:srgbClr val="990000"/>
                </a:solidFill>
              </a:rPr>
              <a:t>0</a:t>
            </a:r>
            <a:r>
              <a:rPr lang="en-US" i="1" dirty="0">
                <a:solidFill>
                  <a:srgbClr val="990000"/>
                </a:solidFill>
              </a:rPr>
              <a:t>y </a:t>
            </a:r>
            <a:r>
              <a:rPr lang="en-US" baseline="30000" dirty="0">
                <a:solidFill>
                  <a:srgbClr val="990000"/>
                </a:solidFill>
              </a:rPr>
              <a:t>0</a:t>
            </a:r>
            <a:r>
              <a:rPr lang="en-US" dirty="0">
                <a:solidFill>
                  <a:srgbClr val="990000"/>
                </a:solidFill>
              </a:rPr>
              <a:t>[</a:t>
            </a:r>
            <a:r>
              <a:rPr lang="en-US" baseline="30000" dirty="0">
                <a:solidFill>
                  <a:srgbClr val="990000"/>
                </a:solidFill>
              </a:rPr>
              <a:t>0</a:t>
            </a:r>
            <a:r>
              <a:rPr lang="en-US" i="1" dirty="0">
                <a:solidFill>
                  <a:srgbClr val="990000"/>
                </a:solidFill>
              </a:rPr>
              <a:t>Sin y</a:t>
            </a:r>
            <a:r>
              <a:rPr lang="en-US" dirty="0">
                <a:solidFill>
                  <a:srgbClr val="990000"/>
                </a:solidFill>
              </a:rPr>
              <a:t>]]</a:t>
            </a:r>
            <a:endParaRPr lang="cs-CZ" dirty="0">
              <a:solidFill>
                <a:srgbClr val="990000"/>
              </a:solidFill>
            </a:endParaRPr>
          </a:p>
          <a:p>
            <a:pPr marL="0" indent="0" eaLnBrk="1" hangingPunct="1">
              <a:buFont typeface="Wingdings" panose="05000000000000000000" pitchFamily="2" charset="2"/>
              <a:buNone/>
              <a:defRPr/>
            </a:pPr>
            <a:r>
              <a:rPr lang="cs-CZ" i="1" dirty="0"/>
              <a:t>Sub</a:t>
            </a:r>
            <a:r>
              <a:rPr lang="cs-CZ" dirty="0"/>
              <a:t>/(</a:t>
            </a:r>
            <a:r>
              <a:rPr lang="en-US" dirty="0">
                <a:sym typeface="Symbol" panose="05050102010706020507" pitchFamily="18" charset="2"/>
              </a:rPr>
              <a:t></a:t>
            </a:r>
            <a:r>
              <a:rPr lang="en-US" i="1" baseline="-25000" dirty="0" err="1">
                <a:sym typeface="Symbol" panose="05050102010706020507" pitchFamily="18" charset="2"/>
              </a:rPr>
              <a:t>n</a:t>
            </a:r>
            <a:r>
              <a:rPr lang="en-US" dirty="0" err="1">
                <a:sym typeface="Symbol" panose="05050102010706020507" pitchFamily="18" charset="2"/>
              </a:rPr>
              <a:t></a:t>
            </a:r>
            <a:r>
              <a:rPr lang="en-US" i="1" baseline="-25000" dirty="0" err="1">
                <a:sym typeface="Symbol" panose="05050102010706020507" pitchFamily="18" charset="2"/>
              </a:rPr>
              <a:t>n</a:t>
            </a:r>
            <a:r>
              <a:rPr lang="en-US" dirty="0" err="1">
                <a:sym typeface="Symbol" panose="05050102010706020507" pitchFamily="18" charset="2"/>
              </a:rPr>
              <a:t></a:t>
            </a:r>
            <a:r>
              <a:rPr lang="en-US" i="1" baseline="-25000" dirty="0" err="1">
                <a:sym typeface="Symbol" panose="05050102010706020507" pitchFamily="18" charset="2"/>
              </a:rPr>
              <a:t>n</a:t>
            </a:r>
            <a:r>
              <a:rPr lang="en-US" dirty="0" err="1">
                <a:sym typeface="Symbol" panose="05050102010706020507" pitchFamily="18" charset="2"/>
              </a:rPr>
              <a:t></a:t>
            </a:r>
            <a:r>
              <a:rPr lang="en-US" i="1" baseline="-25000" dirty="0" err="1">
                <a:sym typeface="Symbol" panose="05050102010706020507" pitchFamily="18" charset="2"/>
              </a:rPr>
              <a:t>n</a:t>
            </a:r>
            <a:r>
              <a:rPr lang="en-US" dirty="0">
                <a:sym typeface="Symbol" panose="05050102010706020507" pitchFamily="18" charset="2"/>
              </a:rPr>
              <a:t>); </a:t>
            </a:r>
            <a:r>
              <a:rPr lang="en-US" i="1" dirty="0" err="1">
                <a:sym typeface="Symbol" panose="05050102010706020507" pitchFamily="18" charset="2"/>
              </a:rPr>
              <a:t>Tr</a:t>
            </a:r>
            <a:r>
              <a:rPr lang="en-US" dirty="0">
                <a:sym typeface="Symbol" panose="05050102010706020507" pitchFamily="18" charset="2"/>
              </a:rPr>
              <a:t>/(</a:t>
            </a:r>
            <a:r>
              <a:rPr lang="en-US" i="1" baseline="-25000" dirty="0">
                <a:sym typeface="Symbol" panose="05050102010706020507" pitchFamily="18" charset="2"/>
              </a:rPr>
              <a:t>n</a:t>
            </a:r>
            <a:r>
              <a:rPr lang="en-US" dirty="0">
                <a:sym typeface="Symbol" panose="05050102010706020507" pitchFamily="18" charset="2"/>
              </a:rPr>
              <a:t>); </a:t>
            </a:r>
            <a:r>
              <a:rPr lang="en-US" i="1" dirty="0">
                <a:sym typeface="Symbol" panose="05050102010706020507" pitchFamily="18" charset="2"/>
              </a:rPr>
              <a:t>Sin</a:t>
            </a:r>
            <a:r>
              <a:rPr lang="en-US" dirty="0">
                <a:sym typeface="Symbol" panose="05050102010706020507" pitchFamily="18" charset="2"/>
              </a:rPr>
              <a:t>/(); </a:t>
            </a:r>
            <a:r>
              <a:rPr lang="en-US" i="1" dirty="0">
                <a:sym typeface="Symbol" panose="05050102010706020507" pitchFamily="18" charset="2"/>
              </a:rPr>
              <a:t>x</a:t>
            </a:r>
            <a:r>
              <a:rPr lang="en-US" dirty="0">
                <a:sym typeface="Symbol" panose="05050102010706020507" pitchFamily="18" charset="2"/>
              </a:rPr>
              <a:t>, </a:t>
            </a:r>
            <a:r>
              <a:rPr lang="en-US" i="1" dirty="0">
                <a:sym typeface="Symbol" panose="05050102010706020507" pitchFamily="18" charset="2"/>
              </a:rPr>
              <a:t>y </a:t>
            </a:r>
            <a:r>
              <a:rPr lang="en-US" dirty="0">
                <a:sym typeface="Symbol" panose="05050102010706020507" pitchFamily="18" charset="2"/>
              </a:rPr>
              <a:t></a:t>
            </a:r>
            <a:r>
              <a:rPr lang="en-US" i="1" baseline="-25000" dirty="0">
                <a:sym typeface="Symbol" panose="05050102010706020507" pitchFamily="18" charset="2"/>
              </a:rPr>
              <a:t>v</a:t>
            </a:r>
            <a:r>
              <a:rPr lang="en-US" i="1" dirty="0">
                <a:sym typeface="Symbol" panose="05050102010706020507" pitchFamily="18" charset="2"/>
              </a:rPr>
              <a:t> </a:t>
            </a:r>
            <a:r>
              <a:rPr lang="en-US" dirty="0">
                <a:sym typeface="Symbol" panose="05050102010706020507" pitchFamily="18" charset="2"/>
              </a:rPr>
              <a:t>.</a:t>
            </a:r>
            <a:endParaRPr lang="cs-CZ" dirty="0"/>
          </a:p>
          <a:p>
            <a:pPr lvl="1" eaLnBrk="1" hangingPunct="1">
              <a:defRPr/>
            </a:pPr>
            <a:r>
              <a:rPr lang="cs-CZ" dirty="0" err="1"/>
              <a:t>Valua</a:t>
            </a:r>
            <a:r>
              <a:rPr lang="en-US" dirty="0" err="1"/>
              <a:t>tion</a:t>
            </a:r>
            <a:r>
              <a:rPr lang="cs-CZ" dirty="0"/>
              <a:t> </a:t>
            </a:r>
            <a:r>
              <a:rPr lang="cs-CZ" i="1" dirty="0"/>
              <a:t>v(</a:t>
            </a:r>
            <a:r>
              <a:rPr lang="cs-CZ" dirty="0">
                <a:sym typeface="Symbol" panose="05050102010706020507" pitchFamily="18" charset="2"/>
              </a:rPr>
              <a:t></a:t>
            </a:r>
            <a:r>
              <a:rPr lang="cs-CZ" dirty="0"/>
              <a:t>/</a:t>
            </a:r>
            <a:r>
              <a:rPr lang="cs-CZ" i="1" dirty="0"/>
              <a:t>x</a:t>
            </a:r>
            <a:r>
              <a:rPr lang="cs-CZ" dirty="0"/>
              <a:t>), </a:t>
            </a:r>
            <a:r>
              <a:rPr lang="en-US" dirty="0"/>
              <a:t>i.e.</a:t>
            </a:r>
            <a:r>
              <a:rPr lang="cs-CZ" dirty="0"/>
              <a:t> </a:t>
            </a:r>
            <a:r>
              <a:rPr lang="cs-CZ" dirty="0" err="1"/>
              <a:t>valua</a:t>
            </a:r>
            <a:r>
              <a:rPr lang="en-US" dirty="0" err="1"/>
              <a:t>tion</a:t>
            </a:r>
            <a:r>
              <a:rPr lang="en-US" dirty="0"/>
              <a:t> that assigns the number </a:t>
            </a:r>
            <a:r>
              <a:rPr lang="cs-CZ" dirty="0">
                <a:sym typeface="Symbol" panose="05050102010706020507" pitchFamily="18" charset="2"/>
              </a:rPr>
              <a:t></a:t>
            </a:r>
            <a:r>
              <a:rPr lang="en-US" dirty="0">
                <a:sym typeface="Symbol" panose="05050102010706020507" pitchFamily="18" charset="2"/>
              </a:rPr>
              <a:t> to the variable </a:t>
            </a:r>
            <a:r>
              <a:rPr lang="en-US" i="1" dirty="0">
                <a:sym typeface="Symbol" panose="05050102010706020507" pitchFamily="18" charset="2"/>
              </a:rPr>
              <a:t>x</a:t>
            </a:r>
            <a:endParaRPr lang="cs-CZ" dirty="0">
              <a:sym typeface="Symbol" panose="05050102010706020507" pitchFamily="18" charset="2"/>
            </a:endParaRPr>
          </a:p>
          <a:p>
            <a:pPr marL="0" indent="0" eaLnBrk="1" hangingPunct="1">
              <a:buFont typeface="Wingdings" panose="05000000000000000000" pitchFamily="2" charset="2"/>
              <a:buNone/>
              <a:defRPr/>
            </a:pPr>
            <a:r>
              <a:rPr lang="en-US" i="1" dirty="0"/>
              <a:t>ad </a:t>
            </a:r>
            <a:r>
              <a:rPr lang="en-US" dirty="0"/>
              <a:t>a)	  </a:t>
            </a:r>
            <a:r>
              <a:rPr lang="en-US" dirty="0">
                <a:solidFill>
                  <a:srgbClr val="990000"/>
                </a:solidFill>
              </a:rPr>
              <a:t>[</a:t>
            </a:r>
            <a:r>
              <a:rPr lang="en-US" baseline="30000" dirty="0">
                <a:solidFill>
                  <a:srgbClr val="990000"/>
                </a:solidFill>
              </a:rPr>
              <a:t>0</a:t>
            </a:r>
            <a:r>
              <a:rPr lang="en-US" i="1" dirty="0">
                <a:solidFill>
                  <a:srgbClr val="990000"/>
                </a:solidFill>
              </a:rPr>
              <a:t>Sub </a:t>
            </a:r>
            <a:r>
              <a:rPr lang="en-US" dirty="0">
                <a:solidFill>
                  <a:srgbClr val="990000"/>
                </a:solidFill>
              </a:rPr>
              <a:t>[</a:t>
            </a:r>
            <a:r>
              <a:rPr lang="en-US" baseline="30000" dirty="0">
                <a:solidFill>
                  <a:srgbClr val="990000"/>
                </a:solidFill>
              </a:rPr>
              <a:t>0</a:t>
            </a:r>
            <a:r>
              <a:rPr lang="en-US" i="1" dirty="0">
                <a:solidFill>
                  <a:srgbClr val="990000"/>
                </a:solidFill>
              </a:rPr>
              <a:t>Tr x</a:t>
            </a:r>
            <a:r>
              <a:rPr lang="en-US" dirty="0">
                <a:solidFill>
                  <a:srgbClr val="990000"/>
                </a:solidFill>
              </a:rPr>
              <a:t>] </a:t>
            </a:r>
            <a:r>
              <a:rPr lang="en-US" baseline="30000" dirty="0">
                <a:solidFill>
                  <a:srgbClr val="990000"/>
                </a:solidFill>
              </a:rPr>
              <a:t>0</a:t>
            </a:r>
            <a:r>
              <a:rPr lang="en-US" i="1" dirty="0">
                <a:solidFill>
                  <a:srgbClr val="990000"/>
                </a:solidFill>
              </a:rPr>
              <a:t>y </a:t>
            </a:r>
            <a:r>
              <a:rPr lang="en-US" baseline="30000" dirty="0">
                <a:solidFill>
                  <a:srgbClr val="990000"/>
                </a:solidFill>
              </a:rPr>
              <a:t>0</a:t>
            </a:r>
            <a:r>
              <a:rPr lang="en-US" dirty="0">
                <a:solidFill>
                  <a:srgbClr val="990000"/>
                </a:solidFill>
              </a:rPr>
              <a:t>[</a:t>
            </a:r>
            <a:r>
              <a:rPr lang="en-US" baseline="30000" dirty="0">
                <a:solidFill>
                  <a:srgbClr val="990000"/>
                </a:solidFill>
              </a:rPr>
              <a:t>0</a:t>
            </a:r>
            <a:r>
              <a:rPr lang="en-US" i="1" dirty="0">
                <a:solidFill>
                  <a:srgbClr val="990000"/>
                </a:solidFill>
              </a:rPr>
              <a:t>Sin y</a:t>
            </a:r>
            <a:r>
              <a:rPr lang="en-US" dirty="0">
                <a:solidFill>
                  <a:srgbClr val="990000"/>
                </a:solidFill>
              </a:rPr>
              <a:t>]]</a:t>
            </a:r>
            <a:r>
              <a:rPr lang="cs-CZ" dirty="0">
                <a:solidFill>
                  <a:srgbClr val="990000"/>
                </a:solidFill>
              </a:rPr>
              <a:t> =</a:t>
            </a:r>
            <a:r>
              <a:rPr lang="en-US" dirty="0">
                <a:solidFill>
                  <a:srgbClr val="990000"/>
                </a:solidFill>
              </a:rPr>
              <a:t>*</a:t>
            </a:r>
            <a:r>
              <a:rPr lang="cs-CZ" dirty="0">
                <a:solidFill>
                  <a:srgbClr val="990000"/>
                </a:solidFill>
              </a:rPr>
              <a:t> </a:t>
            </a:r>
            <a:r>
              <a:rPr lang="en-US" baseline="30000" dirty="0">
                <a:solidFill>
                  <a:srgbClr val="990000"/>
                </a:solidFill>
              </a:rPr>
              <a:t>0</a:t>
            </a:r>
            <a:r>
              <a:rPr lang="en-US" dirty="0">
                <a:solidFill>
                  <a:srgbClr val="990000"/>
                </a:solidFill>
              </a:rPr>
              <a:t>[</a:t>
            </a:r>
            <a:r>
              <a:rPr lang="en-US" baseline="30000" dirty="0">
                <a:solidFill>
                  <a:srgbClr val="990000"/>
                </a:solidFill>
              </a:rPr>
              <a:t>0</a:t>
            </a:r>
            <a:r>
              <a:rPr lang="en-US" i="1" dirty="0">
                <a:solidFill>
                  <a:srgbClr val="990000"/>
                </a:solidFill>
              </a:rPr>
              <a:t>Sin </a:t>
            </a:r>
            <a:r>
              <a:rPr lang="en-US" baseline="30000" dirty="0">
                <a:solidFill>
                  <a:srgbClr val="990000"/>
                </a:solidFill>
              </a:rPr>
              <a:t>0</a:t>
            </a:r>
            <a:r>
              <a:rPr lang="cs-CZ" dirty="0">
                <a:solidFill>
                  <a:srgbClr val="990000"/>
                </a:solidFill>
                <a:sym typeface="Symbol" panose="05050102010706020507" pitchFamily="18" charset="2"/>
              </a:rPr>
              <a:t></a:t>
            </a:r>
            <a:r>
              <a:rPr lang="en-US" dirty="0">
                <a:solidFill>
                  <a:srgbClr val="990000"/>
                </a:solidFill>
              </a:rPr>
              <a:t>]</a:t>
            </a:r>
          </a:p>
          <a:p>
            <a:pPr marL="0" indent="0" eaLnBrk="1" hangingPunct="1">
              <a:buFont typeface="Wingdings" panose="05000000000000000000" pitchFamily="2" charset="2"/>
              <a:buNone/>
              <a:defRPr/>
            </a:pPr>
            <a:r>
              <a:rPr lang="en-US" i="1" dirty="0"/>
              <a:t>ad</a:t>
            </a:r>
            <a:r>
              <a:rPr lang="en-US" dirty="0"/>
              <a:t> b)	  </a:t>
            </a:r>
            <a:r>
              <a:rPr lang="en-US" baseline="30000" dirty="0">
                <a:solidFill>
                  <a:srgbClr val="990000"/>
                </a:solidFill>
              </a:rPr>
              <a:t>2</a:t>
            </a:r>
            <a:r>
              <a:rPr lang="en-US" dirty="0">
                <a:solidFill>
                  <a:srgbClr val="990000"/>
                </a:solidFill>
              </a:rPr>
              <a:t>[</a:t>
            </a:r>
            <a:r>
              <a:rPr lang="en-US" baseline="30000" dirty="0">
                <a:solidFill>
                  <a:srgbClr val="990000"/>
                </a:solidFill>
              </a:rPr>
              <a:t>0</a:t>
            </a:r>
            <a:r>
              <a:rPr lang="en-US" i="1" dirty="0">
                <a:solidFill>
                  <a:srgbClr val="990000"/>
                </a:solidFill>
              </a:rPr>
              <a:t>Sub </a:t>
            </a:r>
            <a:r>
              <a:rPr lang="en-US" dirty="0">
                <a:solidFill>
                  <a:srgbClr val="990000"/>
                </a:solidFill>
              </a:rPr>
              <a:t>[</a:t>
            </a:r>
            <a:r>
              <a:rPr lang="en-US" baseline="30000" dirty="0">
                <a:solidFill>
                  <a:srgbClr val="990000"/>
                </a:solidFill>
              </a:rPr>
              <a:t>0</a:t>
            </a:r>
            <a:r>
              <a:rPr lang="en-US" i="1" dirty="0">
                <a:solidFill>
                  <a:srgbClr val="990000"/>
                </a:solidFill>
              </a:rPr>
              <a:t>Tr x</a:t>
            </a:r>
            <a:r>
              <a:rPr lang="en-US" dirty="0">
                <a:solidFill>
                  <a:srgbClr val="990000"/>
                </a:solidFill>
              </a:rPr>
              <a:t>] </a:t>
            </a:r>
            <a:r>
              <a:rPr lang="en-US" baseline="30000" dirty="0">
                <a:solidFill>
                  <a:srgbClr val="990000"/>
                </a:solidFill>
              </a:rPr>
              <a:t>0</a:t>
            </a:r>
            <a:r>
              <a:rPr lang="en-US" i="1" dirty="0">
                <a:solidFill>
                  <a:srgbClr val="990000"/>
                </a:solidFill>
              </a:rPr>
              <a:t>y </a:t>
            </a:r>
            <a:r>
              <a:rPr lang="en-US" baseline="30000" dirty="0">
                <a:solidFill>
                  <a:srgbClr val="990000"/>
                </a:solidFill>
              </a:rPr>
              <a:t>0</a:t>
            </a:r>
            <a:r>
              <a:rPr lang="en-US" dirty="0">
                <a:solidFill>
                  <a:srgbClr val="990000"/>
                </a:solidFill>
              </a:rPr>
              <a:t>[</a:t>
            </a:r>
            <a:r>
              <a:rPr lang="en-US" baseline="30000" dirty="0">
                <a:solidFill>
                  <a:srgbClr val="990000"/>
                </a:solidFill>
              </a:rPr>
              <a:t>0</a:t>
            </a:r>
            <a:r>
              <a:rPr lang="en-US" i="1" dirty="0">
                <a:solidFill>
                  <a:srgbClr val="990000"/>
                </a:solidFill>
              </a:rPr>
              <a:t>Sin y</a:t>
            </a:r>
            <a:r>
              <a:rPr lang="en-US" dirty="0">
                <a:solidFill>
                  <a:srgbClr val="990000"/>
                </a:solidFill>
              </a:rPr>
              <a:t>]]</a:t>
            </a:r>
            <a:r>
              <a:rPr lang="cs-CZ" dirty="0">
                <a:solidFill>
                  <a:srgbClr val="990000"/>
                </a:solidFill>
              </a:rPr>
              <a:t> =</a:t>
            </a:r>
            <a:r>
              <a:rPr lang="cs-CZ" baseline="30000" dirty="0">
                <a:solidFill>
                  <a:srgbClr val="990000"/>
                </a:solidFill>
                <a:sym typeface="Symbol" panose="05050102010706020507" pitchFamily="18" charset="2"/>
              </a:rPr>
              <a:t></a:t>
            </a:r>
            <a:r>
              <a:rPr lang="cs-CZ" dirty="0">
                <a:solidFill>
                  <a:srgbClr val="990000"/>
                </a:solidFill>
              </a:rPr>
              <a:t> </a:t>
            </a:r>
            <a:r>
              <a:rPr lang="en-US" baseline="30000" dirty="0">
                <a:solidFill>
                  <a:srgbClr val="990000"/>
                </a:solidFill>
              </a:rPr>
              <a:t>20</a:t>
            </a:r>
            <a:r>
              <a:rPr lang="en-US" dirty="0">
                <a:solidFill>
                  <a:srgbClr val="990000"/>
                </a:solidFill>
              </a:rPr>
              <a:t>[</a:t>
            </a:r>
            <a:r>
              <a:rPr lang="en-US" baseline="30000" dirty="0">
                <a:solidFill>
                  <a:srgbClr val="990000"/>
                </a:solidFill>
              </a:rPr>
              <a:t>0</a:t>
            </a:r>
            <a:r>
              <a:rPr lang="en-US" i="1" dirty="0">
                <a:solidFill>
                  <a:srgbClr val="990000"/>
                </a:solidFill>
              </a:rPr>
              <a:t>Sin </a:t>
            </a:r>
            <a:r>
              <a:rPr lang="en-US" baseline="30000" dirty="0">
                <a:solidFill>
                  <a:srgbClr val="990000"/>
                </a:solidFill>
              </a:rPr>
              <a:t>0</a:t>
            </a:r>
            <a:r>
              <a:rPr lang="cs-CZ" dirty="0">
                <a:solidFill>
                  <a:srgbClr val="990000"/>
                </a:solidFill>
                <a:sym typeface="Symbol" panose="05050102010706020507" pitchFamily="18" charset="2"/>
              </a:rPr>
              <a:t></a:t>
            </a:r>
            <a:r>
              <a:rPr lang="en-US" dirty="0">
                <a:solidFill>
                  <a:srgbClr val="990000"/>
                </a:solidFill>
              </a:rPr>
              <a:t>] = </a:t>
            </a:r>
            <a:br>
              <a:rPr lang="en-US" dirty="0">
                <a:solidFill>
                  <a:srgbClr val="990000"/>
                </a:solidFill>
              </a:rPr>
            </a:br>
            <a:r>
              <a:rPr lang="en-US" dirty="0">
                <a:solidFill>
                  <a:srgbClr val="990000"/>
                </a:solidFill>
              </a:rPr>
              <a:t> 		[</a:t>
            </a:r>
            <a:r>
              <a:rPr lang="en-US" baseline="30000" dirty="0">
                <a:solidFill>
                  <a:srgbClr val="990000"/>
                </a:solidFill>
              </a:rPr>
              <a:t>0</a:t>
            </a:r>
            <a:r>
              <a:rPr lang="en-US" i="1" dirty="0">
                <a:solidFill>
                  <a:srgbClr val="990000"/>
                </a:solidFill>
              </a:rPr>
              <a:t>Sin </a:t>
            </a:r>
            <a:r>
              <a:rPr lang="en-US" baseline="30000" dirty="0">
                <a:solidFill>
                  <a:srgbClr val="990000"/>
                </a:solidFill>
              </a:rPr>
              <a:t>0</a:t>
            </a:r>
            <a:r>
              <a:rPr lang="cs-CZ" dirty="0">
                <a:solidFill>
                  <a:srgbClr val="990000"/>
                </a:solidFill>
                <a:sym typeface="Symbol" panose="05050102010706020507" pitchFamily="18" charset="2"/>
              </a:rPr>
              <a:t></a:t>
            </a:r>
            <a:r>
              <a:rPr lang="en-US" dirty="0">
                <a:solidFill>
                  <a:srgbClr val="990000"/>
                </a:solidFill>
              </a:rPr>
              <a:t>] = </a:t>
            </a:r>
            <a:r>
              <a:rPr lang="en-US" baseline="30000" dirty="0">
                <a:solidFill>
                  <a:srgbClr val="990000"/>
                </a:solidFill>
              </a:rPr>
              <a:t>0</a:t>
            </a:r>
            <a:r>
              <a:rPr lang="en-US" dirty="0">
                <a:solidFill>
                  <a:srgbClr val="990000"/>
                </a:solidFill>
              </a:rPr>
              <a:t>0 </a:t>
            </a:r>
          </a:p>
          <a:p>
            <a:pPr marL="0" indent="0" eaLnBrk="1" hangingPunct="1">
              <a:buFont typeface="Wingdings" panose="05000000000000000000" pitchFamily="2" charset="2"/>
              <a:buNone/>
              <a:defRPr/>
            </a:pPr>
            <a:r>
              <a:rPr lang="en-US" dirty="0"/>
              <a:t>=*/(</a:t>
            </a:r>
            <a:r>
              <a:rPr lang="en-US" dirty="0">
                <a:sym typeface="Symbol" panose="05050102010706020507" pitchFamily="18" charset="2"/>
              </a:rPr>
              <a:t></a:t>
            </a:r>
            <a:r>
              <a:rPr lang="en-US" i="1" baseline="-25000" dirty="0" err="1">
                <a:sym typeface="Symbol" panose="05050102010706020507" pitchFamily="18" charset="2"/>
              </a:rPr>
              <a:t>n</a:t>
            </a:r>
            <a:r>
              <a:rPr lang="en-US" dirty="0" err="1">
                <a:sym typeface="Symbol" panose="05050102010706020507" pitchFamily="18" charset="2"/>
              </a:rPr>
              <a:t></a:t>
            </a:r>
            <a:r>
              <a:rPr lang="en-US" i="1" baseline="-25000" dirty="0" err="1">
                <a:sym typeface="Symbol" panose="05050102010706020507" pitchFamily="18" charset="2"/>
              </a:rPr>
              <a:t>n</a:t>
            </a:r>
            <a:r>
              <a:rPr lang="en-US" dirty="0">
                <a:sym typeface="Symbol" panose="05050102010706020507" pitchFamily="18" charset="2"/>
              </a:rPr>
              <a:t>): identity of constructions</a:t>
            </a:r>
            <a:endParaRPr lang="cs-CZ" i="1" dirty="0">
              <a:sym typeface="Symbol" panose="05050102010706020507" pitchFamily="18" charset="2"/>
            </a:endParaRPr>
          </a:p>
          <a:p>
            <a:pPr marL="0" indent="0" eaLnBrk="1" hangingPunct="1">
              <a:buFont typeface="Wingdings" panose="05000000000000000000" pitchFamily="2" charset="2"/>
              <a:buNone/>
              <a:defRPr/>
            </a:pPr>
            <a:r>
              <a:rPr lang="en-US" dirty="0"/>
              <a:t>=</a:t>
            </a:r>
            <a:r>
              <a:rPr lang="cs-CZ" baseline="30000" dirty="0">
                <a:sym typeface="Symbol" panose="05050102010706020507" pitchFamily="18" charset="2"/>
              </a:rPr>
              <a:t></a:t>
            </a:r>
            <a:r>
              <a:rPr lang="en-US" dirty="0"/>
              <a:t>/(</a:t>
            </a:r>
            <a:r>
              <a:rPr lang="en-US" dirty="0">
                <a:sym typeface="Symbol" panose="05050102010706020507" pitchFamily="18" charset="2"/>
              </a:rPr>
              <a:t>): identity of numbers</a:t>
            </a:r>
            <a:endParaRPr lang="cs-CZ" dirty="0"/>
          </a:p>
          <a:p>
            <a:pPr marL="0" indent="0" eaLnBrk="1" hangingPunct="1">
              <a:buFont typeface="Wingdings" panose="05000000000000000000" pitchFamily="2" charset="2"/>
              <a:buNone/>
              <a:defRPr/>
            </a:pPr>
            <a:endParaRPr lang="en-US" dirty="0"/>
          </a:p>
          <a:p>
            <a:pPr marL="0" indent="0" eaLnBrk="1" hangingPunct="1">
              <a:buFont typeface="Wingdings" panose="05000000000000000000" pitchFamily="2" charset="2"/>
              <a:buNone/>
              <a:defRPr/>
            </a:pPr>
            <a:endParaRPr lang="en-US" dirty="0">
              <a:sym typeface="Symbol" panose="05050102010706020507" pitchFamily="18" charset="2"/>
            </a:endParaRPr>
          </a:p>
          <a:p>
            <a:pPr marL="0" indent="0" eaLnBrk="1" hangingPunct="1">
              <a:buFont typeface="Wingdings" panose="05000000000000000000" pitchFamily="2" charset="2"/>
              <a:buNone/>
              <a:defRPr/>
            </a:pPr>
            <a:endParaRPr lang="cs-CZ" dirty="0">
              <a:sym typeface="Symbol" panose="05050102010706020507" pitchFamily="18" charset="2"/>
            </a:endParaRPr>
          </a:p>
          <a:p>
            <a:pPr marL="0" indent="0" eaLnBrk="1" hangingPunct="1">
              <a:buFont typeface="Wingdings" panose="05000000000000000000" pitchFamily="2" charset="2"/>
              <a:buNone/>
              <a:defRPr/>
            </a:pPr>
            <a:endParaRPr lang="cs-CZ" dirty="0"/>
          </a:p>
        </p:txBody>
      </p:sp>
    </p:spTree>
  </p:cSld>
  <p:clrMapOvr>
    <a:masterClrMapping/>
  </p:clrMapOvr>
</p:sld>
</file>

<file path=ppt/theme/theme1.xml><?xml version="1.0" encoding="utf-8"?>
<a:theme xmlns:a="http://schemas.openxmlformats.org/drawingml/2006/main" name="Hrany">
  <a:themeElements>
    <a:clrScheme name="Hrany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Hrany">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Hrany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Hrany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Hrany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Hrany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Hrany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Hrany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Hrany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Hrany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Hrany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2188</TotalTime>
  <Words>2155</Words>
  <Application>Microsoft Office PowerPoint</Application>
  <PresentationFormat>Předvádění na obrazovce (4:3)</PresentationFormat>
  <Paragraphs>255</Paragraphs>
  <Slides>27</Slides>
  <Notes>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27</vt:i4>
      </vt:variant>
    </vt:vector>
  </HeadingPairs>
  <TitlesOfParts>
    <vt:vector size="34" baseType="lpstr">
      <vt:lpstr>宋体</vt:lpstr>
      <vt:lpstr>Arial</vt:lpstr>
      <vt:lpstr>Calibri</vt:lpstr>
      <vt:lpstr>Garamond</vt:lpstr>
      <vt:lpstr>Symbol</vt:lpstr>
      <vt:lpstr>Wingdings</vt:lpstr>
      <vt:lpstr>Hrany</vt:lpstr>
      <vt:lpstr>Lecture 6 Three kinds of context</vt:lpstr>
      <vt:lpstr>Exercise 3 - examples</vt:lpstr>
      <vt:lpstr>Exercise 3</vt:lpstr>
      <vt:lpstr>Two principles de re </vt:lpstr>
      <vt:lpstr>Exercise 3</vt:lpstr>
      <vt:lpstr>Examples</vt:lpstr>
      <vt:lpstr>hyperintensional context</vt:lpstr>
      <vt:lpstr>hyperintensional context</vt:lpstr>
      <vt:lpstr>Exercise 3</vt:lpstr>
      <vt:lpstr>De dicto vs. de re</vt:lpstr>
      <vt:lpstr>Three kinds of context</vt:lpstr>
      <vt:lpstr>Three kinds of context</vt:lpstr>
      <vt:lpstr>Three kinds of context</vt:lpstr>
      <vt:lpstr>Three kinds of context</vt:lpstr>
      <vt:lpstr>Intensional vs. extensional context</vt:lpstr>
      <vt:lpstr>Intensional vs. extensional context</vt:lpstr>
      <vt:lpstr>Substitution</vt:lpstr>
      <vt:lpstr>Substitution</vt:lpstr>
      <vt:lpstr>How hyper is hyper?</vt:lpstr>
      <vt:lpstr>How hyper is hyper?</vt:lpstr>
      <vt:lpstr>Procedural isomorfismus</vt:lpstr>
      <vt:lpstr>Problems with - (/)-reduction</vt:lpstr>
      <vt:lpstr>Procedural isomorphism</vt:lpstr>
      <vt:lpstr>Procedural isomorphism</vt:lpstr>
      <vt:lpstr>Existential quantification</vt:lpstr>
      <vt:lpstr>Existential generalization</vt:lpstr>
      <vt:lpstr>Existential generalization</vt:lpstr>
    </vt:vector>
  </TitlesOfParts>
  <Company>VSB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TIL</dc:title>
  <dc:creator>Marie Duži</dc:creator>
  <cp:lastModifiedBy>Marie Duží</cp:lastModifiedBy>
  <cp:revision>61</cp:revision>
  <dcterms:created xsi:type="dcterms:W3CDTF">2015-10-06T19:08:29Z</dcterms:created>
  <dcterms:modified xsi:type="dcterms:W3CDTF">2017-04-09T20:33:41Z</dcterms:modified>
</cp:coreProperties>
</file>