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80" r:id="rId22"/>
    <p:sldId id="278" r:id="rId23"/>
    <p:sldId id="279" r:id="rId24"/>
    <p:sldId id="282" r:id="rId25"/>
    <p:sldId id="277" r:id="rId26"/>
    <p:sldId id="281" r:id="rId27"/>
    <p:sldId id="283" r:id="rId28"/>
    <p:sldId id="284"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01A58F-654F-470A-9D38-1D95A1934C51}" type="datetimeFigureOut">
              <a:rPr lang="cs-CZ" smtClean="0"/>
              <a:t>06.03.2023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ABCF35-337E-4EF7-A4A5-F7D238859F89}" type="slidenum">
              <a:rPr lang="cs-CZ" smtClean="0"/>
              <a:t>‹#›</a:t>
            </a:fld>
            <a:endParaRPr lang="cs-CZ"/>
          </a:p>
        </p:txBody>
      </p:sp>
    </p:spTree>
    <p:extLst>
      <p:ext uri="{BB962C8B-B14F-4D97-AF65-F5344CB8AC3E}">
        <p14:creationId xmlns:p14="http://schemas.microsoft.com/office/powerpoint/2010/main" val="2992108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543F79-95BC-4468-B9EF-C73AC512F9E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A64F497-7D8A-47B5-ACEE-7C9BB27602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B93ECDC-95AB-40F0-8C84-2E8ADDEF22FA}"/>
              </a:ext>
            </a:extLst>
          </p:cNvPr>
          <p:cNvSpPr>
            <a:spLocks noGrp="1"/>
          </p:cNvSpPr>
          <p:nvPr>
            <p:ph type="dt" sz="half" idx="10"/>
          </p:nvPr>
        </p:nvSpPr>
        <p:spPr/>
        <p:txBody>
          <a:bodyPr/>
          <a:lstStyle/>
          <a:p>
            <a:fld id="{26CBB00D-678F-409A-8EAA-291370D8CDD3}" type="datetime1">
              <a:rPr lang="cs-CZ" smtClean="0"/>
              <a:t>06.03.2023</a:t>
            </a:fld>
            <a:endParaRPr lang="cs-CZ"/>
          </a:p>
        </p:txBody>
      </p:sp>
      <p:sp>
        <p:nvSpPr>
          <p:cNvPr id="5" name="Zástupný symbol pro zápatí 4">
            <a:extLst>
              <a:ext uri="{FF2B5EF4-FFF2-40B4-BE49-F238E27FC236}">
                <a16:creationId xmlns:a16="http://schemas.microsoft.com/office/drawing/2014/main" id="{08436D18-6460-44DB-8E5E-286328E9189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B7347E5-21B2-4F41-9D3C-41DA5B0BF1C4}"/>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814957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D6E44E-2C0B-487D-92A0-9A85AF446B3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7EE0C200-10C8-4261-9174-DFE5DD11AC83}"/>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59B4544-4468-4B5D-BF2F-3427C2106409}"/>
              </a:ext>
            </a:extLst>
          </p:cNvPr>
          <p:cNvSpPr>
            <a:spLocks noGrp="1"/>
          </p:cNvSpPr>
          <p:nvPr>
            <p:ph type="dt" sz="half" idx="10"/>
          </p:nvPr>
        </p:nvSpPr>
        <p:spPr/>
        <p:txBody>
          <a:bodyPr/>
          <a:lstStyle/>
          <a:p>
            <a:fld id="{64878F6A-224E-46CA-B337-2135E07106AC}" type="datetime1">
              <a:rPr lang="cs-CZ" smtClean="0"/>
              <a:t>06.03.2023</a:t>
            </a:fld>
            <a:endParaRPr lang="cs-CZ"/>
          </a:p>
        </p:txBody>
      </p:sp>
      <p:sp>
        <p:nvSpPr>
          <p:cNvPr id="5" name="Zástupný symbol pro zápatí 4">
            <a:extLst>
              <a:ext uri="{FF2B5EF4-FFF2-40B4-BE49-F238E27FC236}">
                <a16:creationId xmlns:a16="http://schemas.microsoft.com/office/drawing/2014/main" id="{7EDEC129-732B-40AC-8A29-50046C8F9B4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D1916FA-09C2-4BB6-8CA0-9398367EBD79}"/>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4113361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85C515E-7A56-45C0-AE3C-EF0F4FDE96D4}"/>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6B802DB-0369-4EA9-BAF4-AC7BAC5F174B}"/>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4C4AC8E-392D-4D44-B8EB-7D1CFB0DE92C}"/>
              </a:ext>
            </a:extLst>
          </p:cNvPr>
          <p:cNvSpPr>
            <a:spLocks noGrp="1"/>
          </p:cNvSpPr>
          <p:nvPr>
            <p:ph type="dt" sz="half" idx="10"/>
          </p:nvPr>
        </p:nvSpPr>
        <p:spPr/>
        <p:txBody>
          <a:bodyPr/>
          <a:lstStyle/>
          <a:p>
            <a:fld id="{ED708A0B-8A39-4834-BC96-68EDE9C265F0}" type="datetime1">
              <a:rPr lang="cs-CZ" smtClean="0"/>
              <a:t>06.03.2023</a:t>
            </a:fld>
            <a:endParaRPr lang="cs-CZ"/>
          </a:p>
        </p:txBody>
      </p:sp>
      <p:sp>
        <p:nvSpPr>
          <p:cNvPr id="5" name="Zástupný symbol pro zápatí 4">
            <a:extLst>
              <a:ext uri="{FF2B5EF4-FFF2-40B4-BE49-F238E27FC236}">
                <a16:creationId xmlns:a16="http://schemas.microsoft.com/office/drawing/2014/main" id="{3017EE33-C7AB-4C58-ADEC-11C0271EF47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20B414A-D8F9-4CB8-84E4-86F5DC5F54C1}"/>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339047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720032-61A6-4D83-BCA8-5E4D6BF17606}"/>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C63197E2-796A-46AD-9B05-17C4FB0E4B09}"/>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69FD1BB-4844-4EDB-9A70-FBB4D02114ED}"/>
              </a:ext>
            </a:extLst>
          </p:cNvPr>
          <p:cNvSpPr>
            <a:spLocks noGrp="1"/>
          </p:cNvSpPr>
          <p:nvPr>
            <p:ph type="dt" sz="half" idx="10"/>
          </p:nvPr>
        </p:nvSpPr>
        <p:spPr/>
        <p:txBody>
          <a:bodyPr/>
          <a:lstStyle/>
          <a:p>
            <a:fld id="{96D00B35-A105-4059-9776-0062AA1163FF}" type="datetime1">
              <a:rPr lang="cs-CZ" smtClean="0"/>
              <a:t>06.03.2023</a:t>
            </a:fld>
            <a:endParaRPr lang="cs-CZ"/>
          </a:p>
        </p:txBody>
      </p:sp>
      <p:sp>
        <p:nvSpPr>
          <p:cNvPr id="5" name="Zástupný symbol pro zápatí 4">
            <a:extLst>
              <a:ext uri="{FF2B5EF4-FFF2-40B4-BE49-F238E27FC236}">
                <a16:creationId xmlns:a16="http://schemas.microsoft.com/office/drawing/2014/main" id="{57072D2D-93C7-4571-9F75-92754E476BB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BB2A696-0FEB-4C1A-8D50-68203D2A4775}"/>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3072995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09ADC0-0985-44C9-8A97-880E31FE5A4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6F84885D-6D7F-4162-8421-33D513BDDF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7A76E55B-38FC-4436-AD7B-2E253EC666E1}"/>
              </a:ext>
            </a:extLst>
          </p:cNvPr>
          <p:cNvSpPr>
            <a:spLocks noGrp="1"/>
          </p:cNvSpPr>
          <p:nvPr>
            <p:ph type="dt" sz="half" idx="10"/>
          </p:nvPr>
        </p:nvSpPr>
        <p:spPr/>
        <p:txBody>
          <a:bodyPr/>
          <a:lstStyle/>
          <a:p>
            <a:fld id="{AEBBE2DF-AE25-40B4-AFB7-49EBC8ED6840}" type="datetime1">
              <a:rPr lang="cs-CZ" smtClean="0"/>
              <a:t>06.03.2023</a:t>
            </a:fld>
            <a:endParaRPr lang="cs-CZ"/>
          </a:p>
        </p:txBody>
      </p:sp>
      <p:sp>
        <p:nvSpPr>
          <p:cNvPr id="5" name="Zástupný symbol pro zápatí 4">
            <a:extLst>
              <a:ext uri="{FF2B5EF4-FFF2-40B4-BE49-F238E27FC236}">
                <a16:creationId xmlns:a16="http://schemas.microsoft.com/office/drawing/2014/main" id="{D4987F55-58EE-4572-B82E-8C094A61C00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F32CBB4-E185-47B2-8D22-680671A9073A}"/>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2809004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B3387E-CB46-4DE1-9C9D-016DEC2C82F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7EA2A5A7-425E-4CEA-A542-FEAE3455B4B4}"/>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313B6D10-62A6-47DA-B6F5-5F0A7E5FD535}"/>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647D8FE-7529-477A-97CB-98637E7AB2B6}"/>
              </a:ext>
            </a:extLst>
          </p:cNvPr>
          <p:cNvSpPr>
            <a:spLocks noGrp="1"/>
          </p:cNvSpPr>
          <p:nvPr>
            <p:ph type="dt" sz="half" idx="10"/>
          </p:nvPr>
        </p:nvSpPr>
        <p:spPr/>
        <p:txBody>
          <a:bodyPr/>
          <a:lstStyle/>
          <a:p>
            <a:fld id="{7673D77F-A29A-4F06-8335-0A1DA53704C4}" type="datetime1">
              <a:rPr lang="cs-CZ" smtClean="0"/>
              <a:t>06.03.2023</a:t>
            </a:fld>
            <a:endParaRPr lang="cs-CZ"/>
          </a:p>
        </p:txBody>
      </p:sp>
      <p:sp>
        <p:nvSpPr>
          <p:cNvPr id="6" name="Zástupný symbol pro zápatí 5">
            <a:extLst>
              <a:ext uri="{FF2B5EF4-FFF2-40B4-BE49-F238E27FC236}">
                <a16:creationId xmlns:a16="http://schemas.microsoft.com/office/drawing/2014/main" id="{0D15FA36-8D2C-4969-A994-64CF8D3E4BA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5599298-3BE0-4253-8E15-D9F020E34424}"/>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3773854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7A9C49-1F73-49F2-A560-6B0A001F150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3A4E8392-BB39-40B3-AD31-66F5C11686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52182759-8783-4CBB-8606-CE74D717E53D}"/>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45CDB6E2-7546-440B-94A8-1B8305304F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F0846676-A6DF-49A0-A07D-282F01D35DE6}"/>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3448E7F-10E5-4B29-81C9-C8AF2D2F2A80}"/>
              </a:ext>
            </a:extLst>
          </p:cNvPr>
          <p:cNvSpPr>
            <a:spLocks noGrp="1"/>
          </p:cNvSpPr>
          <p:nvPr>
            <p:ph type="dt" sz="half" idx="10"/>
          </p:nvPr>
        </p:nvSpPr>
        <p:spPr/>
        <p:txBody>
          <a:bodyPr/>
          <a:lstStyle/>
          <a:p>
            <a:fld id="{BF9FCEF0-A4A7-4658-BB0A-8B9F9197394C}" type="datetime1">
              <a:rPr lang="cs-CZ" smtClean="0"/>
              <a:t>06.03.2023</a:t>
            </a:fld>
            <a:endParaRPr lang="cs-CZ"/>
          </a:p>
        </p:txBody>
      </p:sp>
      <p:sp>
        <p:nvSpPr>
          <p:cNvPr id="8" name="Zástupný symbol pro zápatí 7">
            <a:extLst>
              <a:ext uri="{FF2B5EF4-FFF2-40B4-BE49-F238E27FC236}">
                <a16:creationId xmlns:a16="http://schemas.microsoft.com/office/drawing/2014/main" id="{3DCDBE9B-78B8-4E67-B1B4-9282BD37952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79E12C2-3E52-4F7D-847E-66354A2554D9}"/>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3936621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639EF3-6EA5-41F6-BC34-31A58BB8C71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68DD0DD-7385-4C55-BEDA-7F4DB061DEFB}"/>
              </a:ext>
            </a:extLst>
          </p:cNvPr>
          <p:cNvSpPr>
            <a:spLocks noGrp="1"/>
          </p:cNvSpPr>
          <p:nvPr>
            <p:ph type="dt" sz="half" idx="10"/>
          </p:nvPr>
        </p:nvSpPr>
        <p:spPr/>
        <p:txBody>
          <a:bodyPr/>
          <a:lstStyle/>
          <a:p>
            <a:fld id="{E8CBE228-A2A3-4BC6-99DA-2D7728461AAE}" type="datetime1">
              <a:rPr lang="cs-CZ" smtClean="0"/>
              <a:t>06.03.2023</a:t>
            </a:fld>
            <a:endParaRPr lang="cs-CZ"/>
          </a:p>
        </p:txBody>
      </p:sp>
      <p:sp>
        <p:nvSpPr>
          <p:cNvPr id="4" name="Zástupný symbol pro zápatí 3">
            <a:extLst>
              <a:ext uri="{FF2B5EF4-FFF2-40B4-BE49-F238E27FC236}">
                <a16:creationId xmlns:a16="http://schemas.microsoft.com/office/drawing/2014/main" id="{0AB19E4C-739D-43EF-B192-3351413CFCF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2F3130A-3ACB-4E92-9335-DC8A11CA181B}"/>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3348749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6FCBBC5-98E8-4F4F-9B44-68176C8BD013}"/>
              </a:ext>
            </a:extLst>
          </p:cNvPr>
          <p:cNvSpPr>
            <a:spLocks noGrp="1"/>
          </p:cNvSpPr>
          <p:nvPr>
            <p:ph type="dt" sz="half" idx="10"/>
          </p:nvPr>
        </p:nvSpPr>
        <p:spPr/>
        <p:txBody>
          <a:bodyPr/>
          <a:lstStyle/>
          <a:p>
            <a:fld id="{0255317F-D322-4922-91CF-034ADBDFBD98}" type="datetime1">
              <a:rPr lang="cs-CZ" smtClean="0"/>
              <a:t>06.03.2023</a:t>
            </a:fld>
            <a:endParaRPr lang="cs-CZ"/>
          </a:p>
        </p:txBody>
      </p:sp>
      <p:sp>
        <p:nvSpPr>
          <p:cNvPr id="3" name="Zástupný symbol pro zápatí 2">
            <a:extLst>
              <a:ext uri="{FF2B5EF4-FFF2-40B4-BE49-F238E27FC236}">
                <a16:creationId xmlns:a16="http://schemas.microsoft.com/office/drawing/2014/main" id="{DC0B5725-FA8D-4C15-A23A-9D5BD84AA90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361BE3D-E585-48FF-880D-F3A4ACE2997D}"/>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173701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22D809-E080-4C8C-8365-C24C449DC2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A4AC5652-03B6-4E83-A7F3-C3DC81D5DB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6C56AB64-8A5E-4A8F-8047-8D5F4FE7A3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6C91AE02-BF5F-476E-B315-7A67F61D8C54}"/>
              </a:ext>
            </a:extLst>
          </p:cNvPr>
          <p:cNvSpPr>
            <a:spLocks noGrp="1"/>
          </p:cNvSpPr>
          <p:nvPr>
            <p:ph type="dt" sz="half" idx="10"/>
          </p:nvPr>
        </p:nvSpPr>
        <p:spPr/>
        <p:txBody>
          <a:bodyPr/>
          <a:lstStyle/>
          <a:p>
            <a:fld id="{F532E62C-25F6-4243-8A33-2B1C5EAC6B72}" type="datetime1">
              <a:rPr lang="cs-CZ" smtClean="0"/>
              <a:t>06.03.2023</a:t>
            </a:fld>
            <a:endParaRPr lang="cs-CZ"/>
          </a:p>
        </p:txBody>
      </p:sp>
      <p:sp>
        <p:nvSpPr>
          <p:cNvPr id="6" name="Zástupný symbol pro zápatí 5">
            <a:extLst>
              <a:ext uri="{FF2B5EF4-FFF2-40B4-BE49-F238E27FC236}">
                <a16:creationId xmlns:a16="http://schemas.microsoft.com/office/drawing/2014/main" id="{A0FD674E-4095-47A6-8F25-B74D7668CEE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3CF64FE-DB93-4B61-9510-1FF93D6D7F1B}"/>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1300933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CC212D-97CA-48CC-A21C-56569FAE864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983CFAD-A10D-4EC9-86CB-F99A3BEDA9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2FF3173E-62EC-43F5-B6AD-3B5A527106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8FDA5FD3-FA0D-4CFA-90B9-CC11F65F03C9}"/>
              </a:ext>
            </a:extLst>
          </p:cNvPr>
          <p:cNvSpPr>
            <a:spLocks noGrp="1"/>
          </p:cNvSpPr>
          <p:nvPr>
            <p:ph type="dt" sz="half" idx="10"/>
          </p:nvPr>
        </p:nvSpPr>
        <p:spPr/>
        <p:txBody>
          <a:bodyPr/>
          <a:lstStyle/>
          <a:p>
            <a:fld id="{EFB9956C-55B1-4DDB-9F0E-99A8394FF1A4}" type="datetime1">
              <a:rPr lang="cs-CZ" smtClean="0"/>
              <a:t>06.03.2023</a:t>
            </a:fld>
            <a:endParaRPr lang="cs-CZ"/>
          </a:p>
        </p:txBody>
      </p:sp>
      <p:sp>
        <p:nvSpPr>
          <p:cNvPr id="6" name="Zástupný symbol pro zápatí 5">
            <a:extLst>
              <a:ext uri="{FF2B5EF4-FFF2-40B4-BE49-F238E27FC236}">
                <a16:creationId xmlns:a16="http://schemas.microsoft.com/office/drawing/2014/main" id="{9F7FC7DC-AA96-4948-A36F-1DA6ADF692F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9523BAD-5408-4C27-9D7B-7813960558DF}"/>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59408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4CA1FB7-FD8A-40C9-AE54-07FCA0E194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A9E4EAE-99C2-47FB-9752-082F53FF52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10E7D4E-C2A4-48EF-86A1-6AB327B74E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1B70D3-BDE8-4389-8CF3-936491B936E7}" type="datetime1">
              <a:rPr lang="cs-CZ" smtClean="0"/>
              <a:t>06.03.2023</a:t>
            </a:fld>
            <a:endParaRPr lang="cs-CZ"/>
          </a:p>
        </p:txBody>
      </p:sp>
      <p:sp>
        <p:nvSpPr>
          <p:cNvPr id="5" name="Zástupný symbol pro zápatí 4">
            <a:extLst>
              <a:ext uri="{FF2B5EF4-FFF2-40B4-BE49-F238E27FC236}">
                <a16:creationId xmlns:a16="http://schemas.microsoft.com/office/drawing/2014/main" id="{790FBB2F-735C-4050-93EF-C95563568B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5BB3139-D08D-4FF9-9D47-9A9F67308C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B8A880-38D8-4991-ADB0-26837257F7DA}" type="slidenum">
              <a:rPr lang="cs-CZ" smtClean="0"/>
              <a:t>‹#›</a:t>
            </a:fld>
            <a:endParaRPr lang="cs-CZ"/>
          </a:p>
        </p:txBody>
      </p:sp>
    </p:spTree>
    <p:extLst>
      <p:ext uri="{BB962C8B-B14F-4D97-AF65-F5344CB8AC3E}">
        <p14:creationId xmlns:p14="http://schemas.microsoft.com/office/powerpoint/2010/main" val="2883101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FC5412-8E2F-476D-9766-F2B94C669C86}"/>
              </a:ext>
            </a:extLst>
          </p:cNvPr>
          <p:cNvSpPr>
            <a:spLocks noGrp="1"/>
          </p:cNvSpPr>
          <p:nvPr>
            <p:ph type="ctrTitle"/>
          </p:nvPr>
        </p:nvSpPr>
        <p:spPr>
          <a:xfrm>
            <a:off x="1321323" y="1183063"/>
            <a:ext cx="9549353" cy="1032235"/>
          </a:xfrm>
        </p:spPr>
        <p:txBody>
          <a:bodyPr>
            <a:normAutofit/>
          </a:bodyPr>
          <a:lstStyle/>
          <a:p>
            <a:r>
              <a:rPr lang="en-US" sz="4400" i="1" dirty="0">
                <a:solidFill>
                  <a:srgbClr val="0070C0"/>
                </a:solidFill>
                <a:effectLst>
                  <a:outerShdw blurRad="38100" dist="38100" dir="2700000" algn="tl">
                    <a:srgbClr val="000000">
                      <a:alpha val="43137"/>
                    </a:srgbClr>
                  </a:outerShdw>
                </a:effectLst>
              </a:rPr>
              <a:t>Resolution method of proving</a:t>
            </a:r>
            <a:endParaRPr lang="cs-CZ" sz="4400" i="1" dirty="0">
              <a:solidFill>
                <a:srgbClr val="0070C0"/>
              </a:solidFill>
              <a:effectLst>
                <a:outerShdw blurRad="38100" dist="38100" dir="2700000" algn="tl">
                  <a:srgbClr val="000000">
                    <a:alpha val="43137"/>
                  </a:srgbClr>
                </a:outerShdw>
              </a:effectLst>
            </a:endParaRPr>
          </a:p>
        </p:txBody>
      </p:sp>
      <p:sp>
        <p:nvSpPr>
          <p:cNvPr id="3" name="Podnadpis 2">
            <a:extLst>
              <a:ext uri="{FF2B5EF4-FFF2-40B4-BE49-F238E27FC236}">
                <a16:creationId xmlns:a16="http://schemas.microsoft.com/office/drawing/2014/main" id="{9C353590-E8DA-4F9D-9512-4F42F9DA9937}"/>
              </a:ext>
            </a:extLst>
          </p:cNvPr>
          <p:cNvSpPr>
            <a:spLocks noGrp="1"/>
          </p:cNvSpPr>
          <p:nvPr>
            <p:ph type="subTitle" idx="1"/>
          </p:nvPr>
        </p:nvSpPr>
        <p:spPr>
          <a:xfrm>
            <a:off x="1524000" y="3429000"/>
            <a:ext cx="9144000" cy="2245936"/>
          </a:xfrm>
        </p:spPr>
        <p:txBody>
          <a:bodyPr>
            <a:normAutofit/>
          </a:bodyPr>
          <a:lstStyle/>
          <a:p>
            <a:r>
              <a:rPr lang="en-US" sz="4000" i="1" dirty="0">
                <a:effectLst>
                  <a:outerShdw blurRad="38100" dist="38100" dir="2700000" algn="tl">
                    <a:srgbClr val="000000">
                      <a:alpha val="43137"/>
                    </a:srgbClr>
                  </a:outerShdw>
                </a:effectLst>
              </a:rPr>
              <a:t>Introduction to Logical Thinking, Lesson 8</a:t>
            </a:r>
            <a:endParaRPr lang="cs-CZ" sz="4000" i="1" dirty="0">
              <a:effectLst>
                <a:outerShdw blurRad="38100" dist="38100" dir="2700000" algn="tl">
                  <a:srgbClr val="000000">
                    <a:alpha val="43137"/>
                  </a:srgbClr>
                </a:outerShdw>
              </a:effectLst>
            </a:endParaRPr>
          </a:p>
          <a:p>
            <a:r>
              <a:rPr lang="en-US" sz="3200" dirty="0"/>
              <a:t>Course Guarantor</a:t>
            </a:r>
            <a:r>
              <a:rPr lang="cs-CZ" sz="3200" dirty="0"/>
              <a:t>: Marek Menšík</a:t>
            </a:r>
          </a:p>
          <a:p>
            <a:r>
              <a:rPr lang="en-US" sz="3200" dirty="0"/>
              <a:t>Author of the slides:</a:t>
            </a:r>
            <a:r>
              <a:rPr lang="cs-CZ" sz="3200" dirty="0"/>
              <a:t> Marie Duží</a:t>
            </a:r>
          </a:p>
        </p:txBody>
      </p:sp>
      <p:sp>
        <p:nvSpPr>
          <p:cNvPr id="4" name="Zástupný symbol pro číslo snímku 3">
            <a:extLst>
              <a:ext uri="{FF2B5EF4-FFF2-40B4-BE49-F238E27FC236}">
                <a16:creationId xmlns:a16="http://schemas.microsoft.com/office/drawing/2014/main" id="{05DCF886-7A83-4EE8-A0BD-9FFBB104A94F}"/>
              </a:ext>
            </a:extLst>
          </p:cNvPr>
          <p:cNvSpPr>
            <a:spLocks noGrp="1"/>
          </p:cNvSpPr>
          <p:nvPr>
            <p:ph type="sldNum" sz="quarter" idx="12"/>
          </p:nvPr>
        </p:nvSpPr>
        <p:spPr/>
        <p:txBody>
          <a:bodyPr/>
          <a:lstStyle/>
          <a:p>
            <a:fld id="{3DB8A880-38D8-4991-ADB0-26837257F7DA}" type="slidenum">
              <a:rPr lang="cs-CZ" smtClean="0"/>
              <a:t>1</a:t>
            </a:fld>
            <a:endParaRPr lang="cs-CZ"/>
          </a:p>
        </p:txBody>
      </p:sp>
    </p:spTree>
    <p:extLst>
      <p:ext uri="{BB962C8B-B14F-4D97-AF65-F5344CB8AC3E}">
        <p14:creationId xmlns:p14="http://schemas.microsoft.com/office/powerpoint/2010/main" val="2474775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688157" y="1253765"/>
            <a:ext cx="10665643" cy="4923198"/>
          </a:xfrm>
        </p:spPr>
        <p:txBody>
          <a:bodyPr>
            <a:normAutofit fontScale="92500" lnSpcReduction="10000"/>
          </a:bodyPr>
          <a:lstStyle/>
          <a:p>
            <a:pPr marL="0" indent="0">
              <a:buNone/>
            </a:pPr>
            <a:r>
              <a:rPr lang="cs-CZ" dirty="0"/>
              <a:t>1.	</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p>
          <a:p>
            <a:pPr marL="0" indent="0">
              <a:buNone/>
            </a:pPr>
            <a:r>
              <a:rPr lang="cs-CZ" dirty="0"/>
              <a:t>2.	</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p>
          <a:p>
            <a:pPr marL="0" indent="0">
              <a:buNone/>
            </a:pPr>
            <a:r>
              <a:rPr lang="cs-CZ" dirty="0"/>
              <a:t>3.	</a:t>
            </a:r>
            <a:r>
              <a:rPr lang="cs-CZ" i="1" dirty="0"/>
              <a:t>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r</a:t>
            </a:r>
            <a:r>
              <a:rPr lang="cs-CZ" dirty="0"/>
              <a:t>		</a:t>
            </a:r>
          </a:p>
          <a:p>
            <a:pPr marL="0" indent="0">
              <a:buNone/>
            </a:pPr>
            <a:r>
              <a:rPr lang="cs-CZ" dirty="0"/>
              <a:t>4.	</a:t>
            </a:r>
            <a:r>
              <a:rPr lang="cs-CZ" i="1" dirty="0"/>
              <a:t>p</a:t>
            </a:r>
            <a:r>
              <a:rPr lang="cs-CZ" dirty="0"/>
              <a:t>		</a:t>
            </a:r>
          </a:p>
          <a:p>
            <a:pPr marL="0" indent="0">
              <a:buNone/>
            </a:pPr>
            <a:r>
              <a:rPr lang="cs-CZ" dirty="0"/>
              <a:t>5.	</a:t>
            </a:r>
            <a:r>
              <a:rPr lang="cs-CZ" dirty="0">
                <a:sym typeface="Symbol" panose="05050102010706020507" pitchFamily="18" charset="2"/>
              </a:rPr>
              <a:t></a:t>
            </a:r>
            <a:r>
              <a:rPr lang="cs-CZ" i="1" dirty="0"/>
              <a:t>s</a:t>
            </a:r>
            <a:r>
              <a:rPr lang="cs-CZ" dirty="0"/>
              <a:t>		</a:t>
            </a:r>
          </a:p>
          <a:p>
            <a:pPr marL="0" indent="0">
              <a:buNone/>
            </a:pPr>
            <a:r>
              <a:rPr lang="cs-CZ" dirty="0"/>
              <a:t>6.	</a:t>
            </a:r>
            <a:r>
              <a:rPr lang="cs-CZ" dirty="0">
                <a:sym typeface="Symbol" panose="05050102010706020507" pitchFamily="18" charset="2"/>
              </a:rPr>
              <a:t></a:t>
            </a:r>
            <a:r>
              <a:rPr lang="cs-CZ" i="1" dirty="0"/>
              <a:t>t</a:t>
            </a:r>
            <a:r>
              <a:rPr lang="cs-CZ" dirty="0"/>
              <a:t>		</a:t>
            </a:r>
          </a:p>
          <a:p>
            <a:pPr marL="0" indent="0">
              <a:buNone/>
            </a:pPr>
            <a:r>
              <a:rPr lang="cs-CZ" dirty="0"/>
              <a:t>7.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r>
              <a:rPr lang="en-US" dirty="0"/>
              <a:t>resolution</a:t>
            </a:r>
            <a:r>
              <a:rPr lang="cs-CZ" dirty="0"/>
              <a:t>: 1,4</a:t>
            </a:r>
          </a:p>
          <a:p>
            <a:pPr marL="0" indent="0">
              <a:buNone/>
            </a:pPr>
            <a:r>
              <a:rPr lang="cs-CZ" dirty="0"/>
              <a:t>8.	</a:t>
            </a:r>
            <a:r>
              <a:rPr lang="cs-CZ" dirty="0">
                <a:sym typeface="Symbol" panose="05050102010706020507" pitchFamily="18" charset="2"/>
              </a:rPr>
              <a:t></a:t>
            </a:r>
            <a:r>
              <a:rPr lang="cs-CZ" i="1" dirty="0"/>
              <a:t>q</a:t>
            </a:r>
            <a:r>
              <a:rPr lang="cs-CZ" dirty="0"/>
              <a:t>		</a:t>
            </a:r>
            <a:r>
              <a:rPr lang="en-US" dirty="0"/>
              <a:t>resolution</a:t>
            </a:r>
            <a:r>
              <a:rPr lang="cs-CZ" dirty="0"/>
              <a:t>: 2,5</a:t>
            </a:r>
          </a:p>
          <a:p>
            <a:pPr marL="0" indent="0">
              <a:buNone/>
            </a:pPr>
            <a:r>
              <a:rPr lang="cs-CZ" dirty="0"/>
              <a:t>9.	</a:t>
            </a:r>
            <a:r>
              <a:rPr lang="cs-CZ" dirty="0">
                <a:sym typeface="Symbol" panose="05050102010706020507" pitchFamily="18" charset="2"/>
              </a:rPr>
              <a:t></a:t>
            </a:r>
            <a:r>
              <a:rPr lang="cs-CZ" i="1" dirty="0"/>
              <a:t>r</a:t>
            </a:r>
            <a:r>
              <a:rPr lang="cs-CZ" dirty="0"/>
              <a:t>		</a:t>
            </a:r>
            <a:r>
              <a:rPr lang="en-US" dirty="0"/>
              <a:t>resolution</a:t>
            </a:r>
            <a:r>
              <a:rPr lang="cs-CZ" dirty="0"/>
              <a:t>: 3,6</a:t>
            </a:r>
          </a:p>
          <a:p>
            <a:pPr marL="0" indent="0">
              <a:buNone/>
            </a:pPr>
            <a:r>
              <a:rPr lang="cs-CZ" dirty="0"/>
              <a:t>10.	</a:t>
            </a:r>
            <a:r>
              <a:rPr lang="cs-CZ" i="1" dirty="0"/>
              <a:t>r	</a:t>
            </a:r>
            <a:r>
              <a:rPr lang="cs-CZ" dirty="0"/>
              <a:t>	</a:t>
            </a:r>
            <a:r>
              <a:rPr lang="en-US" dirty="0"/>
              <a:t>resolution</a:t>
            </a:r>
            <a:r>
              <a:rPr lang="cs-CZ" dirty="0"/>
              <a:t>: 7,8</a:t>
            </a:r>
          </a:p>
          <a:p>
            <a:pPr marL="0" indent="0">
              <a:buNone/>
            </a:pPr>
            <a:r>
              <a:rPr lang="cs-CZ" dirty="0"/>
              <a:t>11.	#		</a:t>
            </a:r>
            <a:r>
              <a:rPr lang="en-US" dirty="0"/>
              <a:t>resolution</a:t>
            </a:r>
            <a:r>
              <a:rPr lang="cs-CZ" dirty="0"/>
              <a:t>: 9,10	Q.E.D</a:t>
            </a:r>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10</a:t>
            </a:fld>
            <a:endParaRPr lang="cs-CZ"/>
          </a:p>
        </p:txBody>
      </p:sp>
    </p:spTree>
    <p:extLst>
      <p:ext uri="{BB962C8B-B14F-4D97-AF65-F5344CB8AC3E}">
        <p14:creationId xmlns:p14="http://schemas.microsoft.com/office/powerpoint/2010/main" val="492106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PL1</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4"/>
            <a:ext cx="10825899" cy="5102585"/>
          </a:xfrm>
        </p:spPr>
        <p:txBody>
          <a:bodyPr>
            <a:normAutofit fontScale="92500" lnSpcReduction="20000"/>
          </a:bodyPr>
          <a:lstStyle/>
          <a:p>
            <a:r>
              <a:rPr lang="en-US" dirty="0"/>
              <a:t>As mentioned above, the general resolution method became a foundation of logic programming, in particular of the programming language </a:t>
            </a:r>
            <a:r>
              <a:rPr lang="cs-CZ" dirty="0"/>
              <a:t>PROLOG (</a:t>
            </a:r>
            <a:r>
              <a:rPr lang="cs-CZ" dirty="0" err="1"/>
              <a:t>Programming</a:t>
            </a:r>
            <a:r>
              <a:rPr lang="cs-CZ" dirty="0"/>
              <a:t> in </a:t>
            </a:r>
            <a:r>
              <a:rPr lang="cs-CZ" dirty="0" err="1"/>
              <a:t>Logic</a:t>
            </a:r>
            <a:r>
              <a:rPr lang="cs-CZ" dirty="0"/>
              <a:t>).</a:t>
            </a:r>
          </a:p>
          <a:p>
            <a:r>
              <a:rPr lang="en-US" dirty="0"/>
              <a:t>General resolution method is an algorithm that </a:t>
            </a:r>
            <a:r>
              <a:rPr lang="en-US" i="1" dirty="0">
                <a:effectLst>
                  <a:outerShdw blurRad="38100" dist="38100" dir="2700000" algn="tl">
                    <a:srgbClr val="000000">
                      <a:alpha val="43137"/>
                    </a:srgbClr>
                  </a:outerShdw>
                </a:effectLst>
              </a:rPr>
              <a:t>semi-decides</a:t>
            </a:r>
            <a:r>
              <a:rPr lang="en-US" dirty="0"/>
              <a:t> whether a PL1 formula </a:t>
            </a:r>
            <a:r>
              <a:rPr lang="en-US" i="1" dirty="0"/>
              <a:t>A </a:t>
            </a:r>
            <a:r>
              <a:rPr lang="en-US" dirty="0"/>
              <a:t>is a contradiction</a:t>
            </a:r>
            <a:r>
              <a:rPr lang="cs-CZ" dirty="0"/>
              <a:t>. </a:t>
            </a:r>
            <a:r>
              <a:rPr lang="en-US" dirty="0"/>
              <a:t>If it is so, the method says YES after a finite number of steps. However, if </a:t>
            </a:r>
            <a:r>
              <a:rPr lang="en-US" i="1" dirty="0"/>
              <a:t>A </a:t>
            </a:r>
            <a:r>
              <a:rPr lang="en-US" dirty="0"/>
              <a:t>is satisfiable</a:t>
            </a:r>
            <a:r>
              <a:rPr lang="cs-CZ" dirty="0"/>
              <a:t>, </a:t>
            </a:r>
            <a:r>
              <a:rPr lang="en-US" dirty="0"/>
              <a:t>the algorithm can loop and thus not answer.</a:t>
            </a:r>
            <a:r>
              <a:rPr lang="cs-CZ" dirty="0"/>
              <a:t> </a:t>
            </a:r>
          </a:p>
          <a:p>
            <a:pPr marL="0" indent="0">
              <a:buNone/>
            </a:pPr>
            <a:r>
              <a:rPr lang="en-US" i="1" dirty="0"/>
              <a:t>Way of proving.</a:t>
            </a:r>
          </a:p>
          <a:p>
            <a:pPr marL="514350" indent="-514350">
              <a:buFont typeface="+mj-lt"/>
              <a:buAutoNum type="alphaLcParenR"/>
            </a:pPr>
            <a:r>
              <a:rPr lang="en-US" dirty="0"/>
              <a:t>Proof of the </a:t>
            </a:r>
            <a:r>
              <a:rPr lang="en-US" i="1" dirty="0"/>
              <a:t>logical validity of</a:t>
            </a:r>
            <a:r>
              <a:rPr lang="en-US" dirty="0"/>
              <a:t> </a:t>
            </a:r>
            <a:r>
              <a:rPr lang="en-US" i="1" dirty="0"/>
              <a:t>A</a:t>
            </a:r>
            <a:r>
              <a:rPr lang="en-US" dirty="0"/>
              <a:t>.</a:t>
            </a:r>
            <a:r>
              <a:rPr lang="cs-CZ" dirty="0"/>
              <a:t> </a:t>
            </a:r>
            <a:r>
              <a:rPr lang="en-US" dirty="0"/>
              <a:t>Apply the method to the negated formula </a:t>
            </a:r>
            <a:r>
              <a:rPr lang="cs-CZ" dirty="0">
                <a:sym typeface="Symbol" panose="05050102010706020507" pitchFamily="18" charset="2"/>
              </a:rPr>
              <a:t></a:t>
            </a:r>
            <a:r>
              <a:rPr lang="cs-CZ" i="1" dirty="0"/>
              <a:t>A</a:t>
            </a:r>
            <a:r>
              <a:rPr lang="en-US" dirty="0"/>
              <a:t> and show that it is a contradiction by deriving the empty clause.</a:t>
            </a:r>
            <a:r>
              <a:rPr lang="cs-CZ" dirty="0"/>
              <a:t> </a:t>
            </a:r>
          </a:p>
          <a:p>
            <a:pPr marL="514350" indent="-514350">
              <a:buFont typeface="+mj-lt"/>
              <a:buAutoNum type="alphaLcParenR"/>
            </a:pPr>
            <a:r>
              <a:rPr lang="en-US" dirty="0"/>
              <a:t>Proof of the </a:t>
            </a:r>
            <a:r>
              <a:rPr lang="en-US" i="1" dirty="0"/>
              <a:t>logical validity of an argument</a:t>
            </a:r>
            <a:r>
              <a:rPr lang="cs-CZ" dirty="0"/>
              <a:t> {</a:t>
            </a:r>
            <a:r>
              <a:rPr lang="cs-CZ" i="1" dirty="0"/>
              <a:t>A</a:t>
            </a:r>
            <a:r>
              <a:rPr lang="cs-CZ" baseline="-25000" dirty="0"/>
              <a:t>1</a:t>
            </a:r>
            <a:r>
              <a:rPr lang="cs-CZ" dirty="0"/>
              <a:t>, …, </a:t>
            </a:r>
            <a:r>
              <a:rPr lang="cs-CZ" i="1" dirty="0" err="1"/>
              <a:t>A</a:t>
            </a:r>
            <a:r>
              <a:rPr lang="cs-CZ" i="1" baseline="-25000" dirty="0" err="1"/>
              <a:t>n</a:t>
            </a:r>
            <a:r>
              <a:rPr lang="cs-CZ" dirty="0"/>
              <a:t>} |= </a:t>
            </a:r>
            <a:r>
              <a:rPr lang="cs-CZ" i="1" dirty="0"/>
              <a:t>B</a:t>
            </a:r>
            <a:r>
              <a:rPr lang="en-US" i="1" dirty="0"/>
              <a:t>.</a:t>
            </a:r>
            <a:r>
              <a:rPr lang="cs-CZ" dirty="0"/>
              <a:t> </a:t>
            </a:r>
            <a:r>
              <a:rPr lang="en-US" dirty="0"/>
              <a:t>Apply the method to the set of formulas</a:t>
            </a:r>
            <a:r>
              <a:rPr lang="cs-CZ" dirty="0"/>
              <a:t> {</a:t>
            </a:r>
            <a:r>
              <a:rPr lang="cs-CZ" i="1" dirty="0"/>
              <a:t>A</a:t>
            </a:r>
            <a:r>
              <a:rPr lang="cs-CZ" baseline="-25000" dirty="0"/>
              <a:t>1</a:t>
            </a:r>
            <a:r>
              <a:rPr lang="cs-CZ" dirty="0"/>
              <a:t>, …, </a:t>
            </a:r>
            <a:r>
              <a:rPr lang="cs-CZ" i="1" dirty="0" err="1"/>
              <a:t>A</a:t>
            </a:r>
            <a:r>
              <a:rPr lang="cs-CZ" i="1" baseline="-25000" dirty="0" err="1"/>
              <a:t>n</a:t>
            </a:r>
            <a:r>
              <a:rPr lang="cs-CZ" dirty="0"/>
              <a:t>, </a:t>
            </a:r>
            <a:r>
              <a:rPr lang="cs-CZ" dirty="0">
                <a:sym typeface="Symbol" panose="05050102010706020507" pitchFamily="18" charset="2"/>
              </a:rPr>
              <a:t></a:t>
            </a:r>
            <a:r>
              <a:rPr lang="cs-CZ" i="1" dirty="0"/>
              <a:t>B</a:t>
            </a:r>
            <a:r>
              <a:rPr lang="cs-CZ" dirty="0"/>
              <a:t>}.</a:t>
            </a:r>
            <a:r>
              <a:rPr lang="en-US" dirty="0"/>
              <a:t> By deriving the empty clause show that this set is inconsistent.</a:t>
            </a:r>
            <a:endParaRPr lang="cs-CZ" dirty="0"/>
          </a:p>
          <a:p>
            <a:r>
              <a:rPr lang="en-US" i="1" dirty="0"/>
              <a:t>Remark. </a:t>
            </a:r>
            <a:r>
              <a:rPr lang="en-US" dirty="0"/>
              <a:t>Recall that</a:t>
            </a:r>
            <a:r>
              <a:rPr lang="cs-CZ" dirty="0"/>
              <a:t> </a:t>
            </a:r>
            <a:r>
              <a:rPr lang="en-US" dirty="0"/>
              <a:t>the equivalence</a:t>
            </a:r>
            <a:r>
              <a:rPr lang="cs-CZ" dirty="0"/>
              <a:t> {</a:t>
            </a:r>
            <a:r>
              <a:rPr lang="cs-CZ" i="1" dirty="0"/>
              <a:t>A</a:t>
            </a:r>
            <a:r>
              <a:rPr lang="cs-CZ" baseline="-25000" dirty="0"/>
              <a:t>1</a:t>
            </a:r>
            <a:r>
              <a:rPr lang="cs-CZ" dirty="0"/>
              <a:t>, …, </a:t>
            </a:r>
            <a:r>
              <a:rPr lang="cs-CZ" i="1" dirty="0" err="1"/>
              <a:t>A</a:t>
            </a:r>
            <a:r>
              <a:rPr lang="cs-CZ" i="1" baseline="-25000" dirty="0" err="1"/>
              <a:t>n</a:t>
            </a:r>
            <a:r>
              <a:rPr lang="cs-CZ" dirty="0"/>
              <a:t>} |= </a:t>
            </a:r>
            <a:r>
              <a:rPr lang="cs-CZ" i="1" dirty="0"/>
              <a:t>B</a:t>
            </a:r>
            <a:r>
              <a:rPr lang="cs-CZ" dirty="0"/>
              <a:t> </a:t>
            </a:r>
            <a:r>
              <a:rPr lang="en-US" dirty="0" err="1"/>
              <a:t>iff</a:t>
            </a:r>
            <a:r>
              <a:rPr lang="en-US" dirty="0"/>
              <a:t> </a:t>
            </a:r>
            <a:r>
              <a:rPr lang="cs-CZ" dirty="0"/>
              <a:t>|= (</a:t>
            </a:r>
            <a:r>
              <a:rPr lang="cs-CZ" i="1" dirty="0"/>
              <a:t>A</a:t>
            </a:r>
            <a:r>
              <a:rPr lang="cs-CZ" baseline="-25000" dirty="0"/>
              <a:t>1</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r>
              <a:rPr lang="cs-CZ" i="1" dirty="0" err="1"/>
              <a:t>A</a:t>
            </a:r>
            <a:r>
              <a:rPr lang="cs-CZ" baseline="-25000" dirty="0" err="1"/>
              <a:t>n</a:t>
            </a:r>
            <a:r>
              <a:rPr lang="cs-CZ" dirty="0"/>
              <a:t>)</a:t>
            </a:r>
            <a:r>
              <a:rPr lang="cs-CZ" baseline="-25000" dirty="0"/>
              <a:t> </a:t>
            </a:r>
            <a:r>
              <a:rPr lang="cs-CZ" dirty="0"/>
              <a:t> </a:t>
            </a:r>
            <a:r>
              <a:rPr lang="cs-CZ" dirty="0">
                <a:sym typeface="Symbol" panose="05050102010706020507" pitchFamily="18" charset="2"/>
              </a:rPr>
              <a:t></a:t>
            </a:r>
            <a:r>
              <a:rPr lang="cs-CZ" dirty="0"/>
              <a:t> </a:t>
            </a:r>
            <a:r>
              <a:rPr lang="cs-CZ" i="1" dirty="0"/>
              <a:t>B</a:t>
            </a:r>
            <a:r>
              <a:rPr lang="en-US" i="1" dirty="0"/>
              <a:t> </a:t>
            </a:r>
            <a:r>
              <a:rPr lang="en-US" dirty="0" err="1"/>
              <a:t>iff</a:t>
            </a:r>
            <a:br>
              <a:rPr lang="en-US" dirty="0"/>
            </a:br>
            <a:r>
              <a:rPr lang="cs-CZ" dirty="0"/>
              <a:t>(</a:t>
            </a:r>
            <a:r>
              <a:rPr lang="cs-CZ" i="1" dirty="0"/>
              <a:t>A</a:t>
            </a:r>
            <a:r>
              <a:rPr lang="cs-CZ" baseline="-25000" dirty="0"/>
              <a:t>1</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r>
              <a:rPr lang="cs-CZ" i="1" dirty="0" err="1"/>
              <a:t>A</a:t>
            </a:r>
            <a:r>
              <a:rPr lang="cs-CZ" i="1" baseline="-25000" dirty="0" err="1"/>
              <a:t>n</a:t>
            </a:r>
            <a:r>
              <a:rPr lang="cs-CZ" baseline="-25000" dirty="0"/>
              <a:t> </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B</a:t>
            </a:r>
            <a:r>
              <a:rPr lang="cs-CZ" dirty="0"/>
              <a:t>) </a:t>
            </a:r>
            <a:r>
              <a:rPr lang="en-US" dirty="0"/>
              <a:t>is a contradiction holds only for </a:t>
            </a:r>
            <a:r>
              <a:rPr lang="en-US" i="1" dirty="0">
                <a:effectLst>
                  <a:outerShdw blurRad="38100" dist="38100" dir="2700000" algn="tl">
                    <a:srgbClr val="000000">
                      <a:alpha val="43137"/>
                    </a:srgbClr>
                  </a:outerShdw>
                </a:effectLst>
              </a:rPr>
              <a:t>closed formulas</a:t>
            </a:r>
            <a:r>
              <a:rPr lang="cs-CZ" dirty="0"/>
              <a:t>.</a:t>
            </a:r>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11</a:t>
            </a:fld>
            <a:endParaRPr lang="cs-CZ"/>
          </a:p>
        </p:txBody>
      </p:sp>
    </p:spTree>
    <p:extLst>
      <p:ext uri="{BB962C8B-B14F-4D97-AF65-F5344CB8AC3E}">
        <p14:creationId xmlns:p14="http://schemas.microsoft.com/office/powerpoint/2010/main" val="1067872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PL1</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5"/>
            <a:ext cx="10825899" cy="4923198"/>
          </a:xfrm>
        </p:spPr>
        <p:txBody>
          <a:bodyPr>
            <a:normAutofit lnSpcReduction="10000"/>
          </a:bodyPr>
          <a:lstStyle/>
          <a:p>
            <a:r>
              <a:rPr lang="en-US" dirty="0"/>
              <a:t>The input for the method is a formula in a special form</a:t>
            </a:r>
            <a:r>
              <a:rPr lang="cs-CZ" dirty="0"/>
              <a:t>, </a:t>
            </a:r>
            <a:r>
              <a:rPr lang="en-US" dirty="0"/>
              <a:t>the so-called</a:t>
            </a:r>
            <a:r>
              <a:rPr lang="cs-CZ" dirty="0"/>
              <a:t> </a:t>
            </a:r>
            <a:r>
              <a:rPr lang="en-US" i="1" dirty="0" err="1">
                <a:solidFill>
                  <a:srgbClr val="0070C0"/>
                </a:solidFill>
                <a:effectLst>
                  <a:outerShdw blurRad="38100" dist="38100" dir="2700000" algn="tl">
                    <a:srgbClr val="000000">
                      <a:alpha val="43137"/>
                    </a:srgbClr>
                  </a:outerShdw>
                </a:effectLst>
              </a:rPr>
              <a:t>Skolem</a:t>
            </a:r>
            <a:r>
              <a:rPr lang="en-US" i="1" dirty="0">
                <a:solidFill>
                  <a:srgbClr val="0070C0"/>
                </a:solidFill>
                <a:effectLst>
                  <a:outerShdw blurRad="38100" dist="38100" dir="2700000" algn="tl">
                    <a:srgbClr val="000000">
                      <a:alpha val="43137"/>
                    </a:srgbClr>
                  </a:outerShdw>
                </a:effectLst>
              </a:rPr>
              <a:t> clausal form</a:t>
            </a:r>
            <a:r>
              <a:rPr lang="cs-CZ" dirty="0"/>
              <a:t>.</a:t>
            </a:r>
          </a:p>
          <a:p>
            <a:r>
              <a:rPr lang="en-US" dirty="0"/>
              <a:t>It is a conjunctive normal form </a:t>
            </a:r>
            <a:r>
              <a:rPr lang="en-US" i="1" dirty="0"/>
              <a:t>without existential quantifiers</a:t>
            </a:r>
            <a:r>
              <a:rPr lang="cs-CZ" i="1" dirty="0"/>
              <a:t>. </a:t>
            </a:r>
            <a:endParaRPr lang="cs-CZ" dirty="0"/>
          </a:p>
          <a:p>
            <a:pPr marL="0" indent="0">
              <a:buNone/>
            </a:pPr>
            <a:r>
              <a:rPr lang="en-US" b="1" dirty="0"/>
              <a:t>Definition</a:t>
            </a:r>
            <a:r>
              <a:rPr lang="cs-CZ" b="1" dirty="0"/>
              <a:t> (</a:t>
            </a:r>
            <a:r>
              <a:rPr lang="cs-CZ" b="1" i="1" dirty="0" err="1"/>
              <a:t>Skolem</a:t>
            </a:r>
            <a:r>
              <a:rPr lang="cs-CZ" b="1" i="1" dirty="0"/>
              <a:t> </a:t>
            </a:r>
            <a:r>
              <a:rPr lang="en-US" b="1" i="1" dirty="0"/>
              <a:t>clausal form</a:t>
            </a:r>
            <a:r>
              <a:rPr lang="cs-CZ" b="1" dirty="0"/>
              <a:t>)</a:t>
            </a:r>
            <a:r>
              <a:rPr lang="en-US" b="1" dirty="0"/>
              <a:t>.</a:t>
            </a:r>
            <a:endParaRPr lang="cs-CZ" b="1" dirty="0"/>
          </a:p>
          <a:p>
            <a:pPr lvl="0"/>
            <a:r>
              <a:rPr lang="cs-CZ" i="1" dirty="0"/>
              <a:t>Liter</a:t>
            </a:r>
            <a:r>
              <a:rPr lang="en-US" i="1" dirty="0"/>
              <a:t>a</a:t>
            </a:r>
            <a:r>
              <a:rPr lang="cs-CZ" i="1" dirty="0"/>
              <a:t>l</a:t>
            </a:r>
            <a:r>
              <a:rPr lang="cs-CZ" b="1" i="1" dirty="0"/>
              <a:t> </a:t>
            </a:r>
            <a:r>
              <a:rPr lang="en-US" dirty="0"/>
              <a:t>is an atomic formula or the negation</a:t>
            </a:r>
            <a:r>
              <a:rPr lang="cs-CZ" dirty="0"/>
              <a:t> </a:t>
            </a:r>
            <a:r>
              <a:rPr lang="en-US" dirty="0"/>
              <a:t>of an atomic formula. For instance, </a:t>
            </a:r>
            <a:r>
              <a:rPr lang="cs-CZ" i="1" dirty="0"/>
              <a:t>P</a:t>
            </a:r>
            <a:r>
              <a:rPr lang="cs-CZ" dirty="0"/>
              <a:t>(</a:t>
            </a:r>
            <a:r>
              <a:rPr lang="cs-CZ" i="1" dirty="0"/>
              <a:t>f</a:t>
            </a:r>
            <a:r>
              <a:rPr lang="cs-CZ" dirty="0"/>
              <a:t>(</a:t>
            </a:r>
            <a:r>
              <a:rPr lang="cs-CZ" i="1" dirty="0"/>
              <a:t>x</a:t>
            </a:r>
            <a:r>
              <a:rPr lang="cs-CZ" dirty="0"/>
              <a:t>)), </a:t>
            </a:r>
            <a:r>
              <a:rPr lang="cs-CZ" dirty="0">
                <a:sym typeface="Symbol" panose="05050102010706020507" pitchFamily="18" charset="2"/>
              </a:rPr>
              <a:t></a:t>
            </a:r>
            <a:r>
              <a:rPr lang="cs-CZ" i="1" dirty="0"/>
              <a:t>Q</a:t>
            </a:r>
            <a:r>
              <a:rPr lang="cs-CZ" dirty="0"/>
              <a:t>(</a:t>
            </a:r>
            <a:r>
              <a:rPr lang="cs-CZ" i="1" dirty="0"/>
              <a:t>y</a:t>
            </a:r>
            <a:r>
              <a:rPr lang="cs-CZ" dirty="0"/>
              <a:t>)</a:t>
            </a:r>
            <a:r>
              <a:rPr lang="en-US" dirty="0"/>
              <a:t> are literals</a:t>
            </a:r>
            <a:r>
              <a:rPr lang="cs-CZ" dirty="0"/>
              <a:t>. </a:t>
            </a:r>
          </a:p>
          <a:p>
            <a:pPr lvl="0"/>
            <a:r>
              <a:rPr lang="en-US" i="1" dirty="0"/>
              <a:t>Clause</a:t>
            </a:r>
            <a:r>
              <a:rPr lang="cs-CZ" b="1" i="1" dirty="0"/>
              <a:t> </a:t>
            </a:r>
            <a:r>
              <a:rPr lang="en-US" dirty="0"/>
              <a:t>is a disjunction of literals. For instance, </a:t>
            </a:r>
            <a:r>
              <a:rPr lang="cs-CZ" dirty="0"/>
              <a:t>[</a:t>
            </a:r>
            <a:r>
              <a:rPr lang="cs-CZ" i="1" dirty="0"/>
              <a:t>P</a:t>
            </a:r>
            <a:r>
              <a:rPr lang="cs-CZ" dirty="0"/>
              <a:t>(</a:t>
            </a:r>
            <a:r>
              <a:rPr lang="cs-CZ" i="1" dirty="0"/>
              <a:t>f</a:t>
            </a:r>
            <a:r>
              <a:rPr lang="cs-CZ" dirty="0"/>
              <a:t>(</a:t>
            </a:r>
            <a:r>
              <a:rPr lang="cs-CZ" i="1" dirty="0"/>
              <a:t>x</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a:t>
            </a:r>
            <a:r>
              <a:rPr lang="cs-CZ" i="1" dirty="0"/>
              <a:t>y</a:t>
            </a:r>
            <a:r>
              <a:rPr lang="cs-CZ" dirty="0"/>
              <a:t>)]</a:t>
            </a:r>
            <a:r>
              <a:rPr lang="en-US" dirty="0"/>
              <a:t> is a clause</a:t>
            </a:r>
            <a:r>
              <a:rPr lang="cs-CZ" dirty="0"/>
              <a:t>.</a:t>
            </a:r>
          </a:p>
          <a:p>
            <a:r>
              <a:rPr lang="cs-CZ" i="1" dirty="0" err="1">
                <a:effectLst>
                  <a:outerShdw blurRad="38100" dist="38100" dir="2700000" algn="tl">
                    <a:srgbClr val="000000">
                      <a:alpha val="43137"/>
                    </a:srgbClr>
                  </a:outerShdw>
                </a:effectLst>
              </a:rPr>
              <a:t>Skolem</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clausal form</a:t>
            </a:r>
            <a:r>
              <a:rPr lang="cs-CZ" dirty="0"/>
              <a:t> </a:t>
            </a:r>
            <a:r>
              <a:rPr lang="en-US" dirty="0"/>
              <a:t>is a </a:t>
            </a:r>
            <a:r>
              <a:rPr lang="en-US" i="1" dirty="0"/>
              <a:t>closed</a:t>
            </a:r>
            <a:r>
              <a:rPr lang="en-US" dirty="0"/>
              <a:t> formula in this form</a:t>
            </a:r>
            <a:r>
              <a:rPr lang="cs-CZ" dirty="0"/>
              <a:t>: </a:t>
            </a:r>
          </a:p>
          <a:p>
            <a:pPr marL="0" indent="0" algn="ctr">
              <a:buNone/>
            </a:pP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i="1" dirty="0">
                <a:solidFill>
                  <a:srgbClr val="0070C0"/>
                </a:solidFill>
                <a:effectLst>
                  <a:outerShdw blurRad="38100" dist="38100" dir="2700000" algn="tl">
                    <a:srgbClr val="000000">
                      <a:alpha val="43137"/>
                    </a:srgbClr>
                  </a:outerShdw>
                </a:effectLst>
              </a:rPr>
              <a:t>x</a:t>
            </a:r>
            <a:r>
              <a:rPr lang="cs-CZ" b="1" i="1" baseline="-25000" dirty="0">
                <a:solidFill>
                  <a:srgbClr val="0070C0"/>
                </a:solidFill>
                <a:effectLst>
                  <a:outerShdw blurRad="38100" dist="38100" dir="2700000" algn="tl">
                    <a:srgbClr val="000000">
                      <a:alpha val="43137"/>
                    </a:srgbClr>
                  </a:outerShdw>
                </a:effectLst>
              </a:rPr>
              <a:t>1</a:t>
            </a:r>
            <a:r>
              <a:rPr lang="cs-CZ" b="1" i="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i="1" dirty="0">
                <a:solidFill>
                  <a:srgbClr val="0070C0"/>
                </a:solidFill>
                <a:effectLst>
                  <a:outerShdw blurRad="38100" dist="38100" dir="2700000" algn="tl">
                    <a:srgbClr val="000000">
                      <a:alpha val="43137"/>
                    </a:srgbClr>
                  </a:outerShdw>
                </a:effectLst>
              </a:rPr>
              <a:t>x</a:t>
            </a:r>
            <a:r>
              <a:rPr lang="cs-CZ" b="1" i="1" baseline="-25000" dirty="0">
                <a:solidFill>
                  <a:srgbClr val="0070C0"/>
                </a:solidFill>
                <a:effectLst>
                  <a:outerShdw blurRad="38100" dist="38100" dir="2700000" algn="tl">
                    <a:srgbClr val="000000">
                      <a:alpha val="43137"/>
                    </a:srgbClr>
                  </a:outerShdw>
                </a:effectLst>
              </a:rPr>
              <a:t>2</a:t>
            </a:r>
            <a:r>
              <a:rPr lang="cs-CZ" b="1" i="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i="1" dirty="0" err="1">
                <a:solidFill>
                  <a:srgbClr val="0070C0"/>
                </a:solidFill>
                <a:effectLst>
                  <a:outerShdw blurRad="38100" dist="38100" dir="2700000" algn="tl">
                    <a:srgbClr val="000000">
                      <a:alpha val="43137"/>
                    </a:srgbClr>
                  </a:outerShdw>
                </a:effectLst>
              </a:rPr>
              <a:t>x</a:t>
            </a:r>
            <a:r>
              <a:rPr lang="cs-CZ" b="1" i="1" baseline="-25000" dirty="0" err="1">
                <a:solidFill>
                  <a:srgbClr val="0070C0"/>
                </a:solidFill>
                <a:effectLst>
                  <a:outerShdw blurRad="38100" dist="38100" dir="2700000" algn="tl">
                    <a:srgbClr val="000000">
                      <a:alpha val="43137"/>
                    </a:srgbClr>
                  </a:outerShdw>
                </a:effectLst>
              </a:rPr>
              <a:t>n</a:t>
            </a:r>
            <a:r>
              <a:rPr lang="cs-CZ" b="1" dirty="0">
                <a:solidFill>
                  <a:srgbClr val="0070C0"/>
                </a:solidFill>
                <a:effectLst>
                  <a:outerShdw blurRad="38100" dist="38100" dir="2700000" algn="tl">
                    <a:srgbClr val="000000">
                      <a:alpha val="43137"/>
                    </a:srgbClr>
                  </a:outerShdw>
                </a:effectLst>
              </a:rPr>
              <a:t> [</a:t>
            </a:r>
            <a:r>
              <a:rPr lang="cs-CZ" b="1" i="1" dirty="0">
                <a:solidFill>
                  <a:srgbClr val="0070C0"/>
                </a:solidFill>
                <a:effectLst>
                  <a:outerShdw blurRad="38100" dist="38100" dir="2700000" algn="tl">
                    <a:srgbClr val="000000">
                      <a:alpha val="43137"/>
                    </a:srgbClr>
                  </a:outerShdw>
                </a:effectLst>
              </a:rPr>
              <a:t>C</a:t>
            </a:r>
            <a:r>
              <a:rPr lang="cs-CZ" b="1" baseline="-25000" dirty="0">
                <a:solidFill>
                  <a:srgbClr val="0070C0"/>
                </a:solidFill>
                <a:effectLst>
                  <a:outerShdw blurRad="38100" dist="38100" dir="2700000" algn="tl">
                    <a:srgbClr val="000000">
                      <a:alpha val="43137"/>
                    </a:srgbClr>
                  </a:outerShdw>
                </a:effectLst>
              </a:rPr>
              <a:t>1</a:t>
            </a:r>
            <a:r>
              <a:rPr lang="cs-CZ" b="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dirty="0">
                <a:solidFill>
                  <a:srgbClr val="0070C0"/>
                </a:solidFill>
                <a:effectLst>
                  <a:outerShdw blurRad="38100" dist="38100" dir="2700000" algn="tl">
                    <a:srgbClr val="000000">
                      <a:alpha val="43137"/>
                    </a:srgbClr>
                  </a:outerShdw>
                </a:effectLst>
              </a:rPr>
              <a:t> </a:t>
            </a:r>
            <a:r>
              <a:rPr lang="cs-CZ" b="1" i="1" dirty="0">
                <a:solidFill>
                  <a:srgbClr val="0070C0"/>
                </a:solidFill>
                <a:effectLst>
                  <a:outerShdw blurRad="38100" dist="38100" dir="2700000" algn="tl">
                    <a:srgbClr val="000000">
                      <a:alpha val="43137"/>
                    </a:srgbClr>
                  </a:outerShdw>
                </a:effectLst>
              </a:rPr>
              <a:t>C</a:t>
            </a:r>
            <a:r>
              <a:rPr lang="cs-CZ" b="1" baseline="-25000" dirty="0">
                <a:solidFill>
                  <a:srgbClr val="0070C0"/>
                </a:solidFill>
                <a:effectLst>
                  <a:outerShdw blurRad="38100" dist="38100" dir="2700000" algn="tl">
                    <a:srgbClr val="000000">
                      <a:alpha val="43137"/>
                    </a:srgbClr>
                  </a:outerShdw>
                </a:effectLst>
              </a:rPr>
              <a:t>2</a:t>
            </a:r>
            <a:r>
              <a:rPr lang="cs-CZ" b="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dirty="0">
                <a:solidFill>
                  <a:srgbClr val="0070C0"/>
                </a:solidFill>
                <a:effectLst>
                  <a:outerShdw blurRad="38100" dist="38100" dir="2700000" algn="tl">
                    <a:srgbClr val="000000">
                      <a:alpha val="43137"/>
                    </a:srgbClr>
                  </a:outerShdw>
                </a:effectLst>
              </a:rPr>
              <a:t> … </a:t>
            </a:r>
            <a:r>
              <a:rPr lang="cs-CZ" b="1" i="1" dirty="0" err="1">
                <a:solidFill>
                  <a:srgbClr val="0070C0"/>
                </a:solidFill>
                <a:effectLst>
                  <a:outerShdw blurRad="38100" dist="38100" dir="2700000" algn="tl">
                    <a:srgbClr val="000000">
                      <a:alpha val="43137"/>
                    </a:srgbClr>
                  </a:outerShdw>
                </a:effectLst>
              </a:rPr>
              <a:t>C</a:t>
            </a:r>
            <a:r>
              <a:rPr lang="cs-CZ" b="1" baseline="-25000" dirty="0" err="1">
                <a:solidFill>
                  <a:srgbClr val="0070C0"/>
                </a:solidFill>
                <a:effectLst>
                  <a:outerShdw blurRad="38100" dist="38100" dir="2700000" algn="tl">
                    <a:srgbClr val="000000">
                      <a:alpha val="43137"/>
                    </a:srgbClr>
                  </a:outerShdw>
                </a:effectLst>
              </a:rPr>
              <a:t>k</a:t>
            </a:r>
            <a:r>
              <a:rPr lang="cs-CZ" b="1" dirty="0">
                <a:solidFill>
                  <a:srgbClr val="0070C0"/>
                </a:solidFill>
                <a:effectLst>
                  <a:outerShdw blurRad="38100" dist="38100" dir="2700000" algn="tl">
                    <a:srgbClr val="000000">
                      <a:alpha val="43137"/>
                    </a:srgbClr>
                  </a:outerShdw>
                </a:effectLst>
              </a:rPr>
              <a:t>]</a:t>
            </a:r>
            <a:endParaRPr lang="cs-CZ" dirty="0"/>
          </a:p>
          <a:p>
            <a:pPr marL="0" indent="0">
              <a:buNone/>
            </a:pPr>
            <a:r>
              <a:rPr lang="en-US" dirty="0"/>
              <a:t>   where</a:t>
            </a:r>
            <a:r>
              <a:rPr lang="cs-CZ" dirty="0"/>
              <a:t> </a:t>
            </a:r>
            <a:r>
              <a:rPr lang="en-US" i="1" dirty="0"/>
              <a:t>n </a:t>
            </a:r>
            <a:r>
              <a:rPr lang="en-US" dirty="0">
                <a:sym typeface="Symbol" panose="05050102010706020507" pitchFamily="18" charset="2"/>
              </a:rPr>
              <a:t> 0, </a:t>
            </a:r>
            <a:r>
              <a:rPr lang="en-US" i="1" dirty="0">
                <a:sym typeface="Symbol" panose="05050102010706020507" pitchFamily="18" charset="2"/>
              </a:rPr>
              <a:t>k </a:t>
            </a:r>
            <a:r>
              <a:rPr lang="en-US" dirty="0">
                <a:sym typeface="Symbol" panose="05050102010706020507" pitchFamily="18" charset="2"/>
              </a:rPr>
              <a:t>&gt; 0, and </a:t>
            </a:r>
            <a:r>
              <a:rPr lang="cs-CZ" i="1" dirty="0" err="1"/>
              <a:t>C</a:t>
            </a:r>
            <a:r>
              <a:rPr lang="cs-CZ" baseline="-25000" dirty="0" err="1"/>
              <a:t>i</a:t>
            </a:r>
            <a:r>
              <a:rPr lang="cs-CZ" dirty="0"/>
              <a:t> </a:t>
            </a:r>
            <a:r>
              <a:rPr lang="en-US" dirty="0"/>
              <a:t>are clauses</a:t>
            </a:r>
            <a:r>
              <a:rPr lang="cs-CZ" dirty="0"/>
              <a:t> (</a:t>
            </a:r>
            <a:r>
              <a:rPr lang="cs-CZ" dirty="0" err="1"/>
              <a:t>disjun</a:t>
            </a:r>
            <a:r>
              <a:rPr lang="en-US" dirty="0" err="1"/>
              <a:t>ctions</a:t>
            </a:r>
            <a:r>
              <a:rPr lang="en-US" dirty="0"/>
              <a:t> of literals</a:t>
            </a:r>
            <a:r>
              <a:rPr lang="cs-CZ" dirty="0"/>
              <a:t>).</a:t>
            </a:r>
            <a:r>
              <a:rPr lang="cs-CZ" i="1" dirty="0"/>
              <a:t> </a:t>
            </a:r>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12</a:t>
            </a:fld>
            <a:endParaRPr lang="cs-CZ"/>
          </a:p>
        </p:txBody>
      </p:sp>
    </p:spTree>
    <p:extLst>
      <p:ext uri="{BB962C8B-B14F-4D97-AF65-F5344CB8AC3E}">
        <p14:creationId xmlns:p14="http://schemas.microsoft.com/office/powerpoint/2010/main" val="475502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PL1</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4"/>
            <a:ext cx="10825899" cy="5239109"/>
          </a:xfrm>
        </p:spPr>
        <p:txBody>
          <a:bodyPr>
            <a:normAutofit fontScale="92500"/>
          </a:bodyPr>
          <a:lstStyle/>
          <a:p>
            <a:r>
              <a:rPr lang="en-US" dirty="0"/>
              <a:t>Compared to resolution method in propositional logic, in PL1 there are two </a:t>
            </a:r>
            <a:r>
              <a:rPr lang="en-US" i="1" dirty="0">
                <a:effectLst>
                  <a:outerShdw blurRad="38100" dist="38100" dir="2700000" algn="tl">
                    <a:srgbClr val="000000">
                      <a:alpha val="43137"/>
                    </a:srgbClr>
                  </a:outerShdw>
                </a:effectLst>
              </a:rPr>
              <a:t>problems</a:t>
            </a:r>
            <a:r>
              <a:rPr lang="en-US" i="1" dirty="0"/>
              <a:t> </a:t>
            </a:r>
            <a:r>
              <a:rPr lang="en-US" dirty="0"/>
              <a:t>that we have to solve</a:t>
            </a:r>
            <a:r>
              <a:rPr lang="cs-CZ" dirty="0"/>
              <a:t>:</a:t>
            </a:r>
          </a:p>
          <a:p>
            <a:pPr marL="514350" indent="-514350">
              <a:buFont typeface="+mj-lt"/>
              <a:buAutoNum type="arabicPeriod"/>
            </a:pPr>
            <a:r>
              <a:rPr lang="en-US" dirty="0"/>
              <a:t>Conversion of a formula</a:t>
            </a:r>
            <a:r>
              <a:rPr lang="cs-CZ" dirty="0"/>
              <a:t> </a:t>
            </a:r>
            <a:r>
              <a:rPr lang="cs-CZ" i="1" dirty="0"/>
              <a:t>A </a:t>
            </a:r>
            <a:r>
              <a:rPr lang="en-US" dirty="0"/>
              <a:t>into</a:t>
            </a:r>
            <a:r>
              <a:rPr lang="cs-CZ" dirty="0"/>
              <a:t> </a:t>
            </a:r>
            <a:r>
              <a:rPr lang="cs-CZ" dirty="0" err="1"/>
              <a:t>Skolem</a:t>
            </a:r>
            <a:r>
              <a:rPr lang="cs-CZ" dirty="0"/>
              <a:t> </a:t>
            </a:r>
            <a:r>
              <a:rPr lang="en-US" dirty="0"/>
              <a:t>clausal form</a:t>
            </a:r>
            <a:r>
              <a:rPr lang="cs-CZ" dirty="0"/>
              <a:t> </a:t>
            </a:r>
            <a:r>
              <a:rPr lang="cs-CZ" i="1" dirty="0"/>
              <a:t>A</a:t>
            </a:r>
            <a:r>
              <a:rPr lang="cs-CZ" i="1" baseline="30000" dirty="0"/>
              <a:t>S</a:t>
            </a:r>
            <a:endParaRPr lang="cs-CZ" dirty="0"/>
          </a:p>
          <a:p>
            <a:pPr marL="457200" lvl="1" indent="0">
              <a:buNone/>
            </a:pPr>
            <a:r>
              <a:rPr lang="en-US" dirty="0"/>
              <a:t>This conversion </a:t>
            </a:r>
            <a:r>
              <a:rPr lang="en-US" i="1" dirty="0"/>
              <a:t>cannot</a:t>
            </a:r>
            <a:r>
              <a:rPr lang="en-US" dirty="0"/>
              <a:t> be realized in an equivalent way.</a:t>
            </a:r>
            <a:r>
              <a:rPr lang="cs-CZ" dirty="0"/>
              <a:t> </a:t>
            </a:r>
            <a:r>
              <a:rPr lang="en-US" dirty="0"/>
              <a:t>However, a theorem is valid, that each PL1 formula can be transformed into the </a:t>
            </a:r>
            <a:r>
              <a:rPr lang="en-US" dirty="0" err="1"/>
              <a:t>Skolem</a:t>
            </a:r>
            <a:r>
              <a:rPr lang="en-US" dirty="0"/>
              <a:t> clausal form in this way: If the</a:t>
            </a:r>
            <a:r>
              <a:rPr lang="cs-CZ" dirty="0"/>
              <a:t> </a:t>
            </a:r>
            <a:r>
              <a:rPr lang="cs-CZ" dirty="0" err="1"/>
              <a:t>formul</a:t>
            </a:r>
            <a:r>
              <a:rPr lang="en-US" dirty="0"/>
              <a:t>a</a:t>
            </a:r>
            <a:r>
              <a:rPr lang="cs-CZ" dirty="0"/>
              <a:t> </a:t>
            </a:r>
            <a:r>
              <a:rPr lang="cs-CZ" i="1" dirty="0"/>
              <a:t>A </a:t>
            </a:r>
            <a:r>
              <a:rPr lang="en-US" dirty="0"/>
              <a:t>is satisfiable</a:t>
            </a:r>
            <a:r>
              <a:rPr lang="cs-CZ" dirty="0"/>
              <a:t>, </a:t>
            </a:r>
            <a:r>
              <a:rPr lang="en-US" dirty="0"/>
              <a:t>then also the formula</a:t>
            </a:r>
            <a:r>
              <a:rPr lang="cs-CZ" dirty="0"/>
              <a:t> </a:t>
            </a:r>
            <a:r>
              <a:rPr lang="cs-CZ" i="1" dirty="0"/>
              <a:t>A</a:t>
            </a:r>
            <a:r>
              <a:rPr lang="cs-CZ" i="1" baseline="30000" dirty="0"/>
              <a:t>S</a:t>
            </a:r>
            <a:r>
              <a:rPr lang="en-US" dirty="0"/>
              <a:t> is satisfiable.</a:t>
            </a:r>
            <a:r>
              <a:rPr lang="cs-CZ" dirty="0"/>
              <a:t> </a:t>
            </a:r>
            <a:r>
              <a:rPr lang="en-US" dirty="0"/>
              <a:t>In other words</a:t>
            </a:r>
            <a:r>
              <a:rPr lang="cs-CZ" dirty="0"/>
              <a:t>, </a:t>
            </a:r>
            <a:r>
              <a:rPr lang="en-US" dirty="0"/>
              <a:t>if</a:t>
            </a:r>
            <a:r>
              <a:rPr lang="cs-CZ" dirty="0"/>
              <a:t> </a:t>
            </a:r>
            <a:r>
              <a:rPr lang="cs-CZ" i="1" dirty="0"/>
              <a:t>A</a:t>
            </a:r>
            <a:r>
              <a:rPr lang="cs-CZ" i="1" baseline="30000" dirty="0"/>
              <a:t>S</a:t>
            </a:r>
            <a:r>
              <a:rPr lang="cs-CZ" dirty="0"/>
              <a:t> </a:t>
            </a:r>
            <a:r>
              <a:rPr lang="en-US" dirty="0"/>
              <a:t>is a not satisfiable (i.e. a contradiction)</a:t>
            </a:r>
            <a:r>
              <a:rPr lang="cs-CZ" dirty="0"/>
              <a:t>, </a:t>
            </a:r>
            <a:r>
              <a:rPr lang="en-US" dirty="0"/>
              <a:t>then also the formula</a:t>
            </a:r>
            <a:r>
              <a:rPr lang="cs-CZ" dirty="0"/>
              <a:t> </a:t>
            </a:r>
            <a:r>
              <a:rPr lang="cs-CZ" i="1" dirty="0"/>
              <a:t>A</a:t>
            </a:r>
            <a:r>
              <a:rPr lang="en-US" i="1" dirty="0"/>
              <a:t> </a:t>
            </a:r>
            <a:r>
              <a:rPr lang="en-US" dirty="0"/>
              <a:t>is not satisfiable (i.e. a contradiction). For this reason, the general resolution method is an </a:t>
            </a:r>
            <a:r>
              <a:rPr lang="en-US" i="1" dirty="0">
                <a:solidFill>
                  <a:srgbClr val="0070C0"/>
                </a:solidFill>
                <a:effectLst>
                  <a:outerShdw blurRad="38100" dist="38100" dir="2700000" algn="tl">
                    <a:srgbClr val="000000">
                      <a:alpha val="43137"/>
                    </a:srgbClr>
                  </a:outerShdw>
                </a:effectLst>
              </a:rPr>
              <a:t>indirect proof</a:t>
            </a:r>
            <a:r>
              <a:rPr lang="cs-CZ" i="1" dirty="0"/>
              <a:t>.</a:t>
            </a:r>
          </a:p>
          <a:p>
            <a:pPr marL="514350" indent="-514350">
              <a:buFont typeface="+mj-lt"/>
              <a:buAutoNum type="arabicPeriod"/>
            </a:pPr>
            <a:r>
              <a:rPr lang="en-US" dirty="0"/>
              <a:t>Application of the resolution rule</a:t>
            </a:r>
            <a:endParaRPr lang="cs-CZ" dirty="0"/>
          </a:p>
          <a:p>
            <a:pPr marL="457200" lvl="1" indent="0">
              <a:buNone/>
            </a:pPr>
            <a:r>
              <a:rPr lang="en-US" dirty="0"/>
              <a:t>In order to apply the rule, i.e. to “erase” the opposite literals </a:t>
            </a:r>
            <a:r>
              <a:rPr lang="cs-CZ" i="1" dirty="0"/>
              <a:t>l </a:t>
            </a:r>
            <a:r>
              <a:rPr lang="en-US" dirty="0"/>
              <a:t>and</a:t>
            </a:r>
            <a:r>
              <a:rPr lang="cs-CZ" dirty="0"/>
              <a:t> </a:t>
            </a:r>
            <a:r>
              <a:rPr lang="cs-CZ" dirty="0">
                <a:sym typeface="Symbol" panose="05050102010706020507" pitchFamily="18" charset="2"/>
              </a:rPr>
              <a:t></a:t>
            </a:r>
            <a:r>
              <a:rPr lang="cs-CZ" i="1" dirty="0">
                <a:sym typeface="Symbol" panose="05050102010706020507" pitchFamily="18" charset="2"/>
              </a:rPr>
              <a:t>l</a:t>
            </a:r>
            <a:r>
              <a:rPr lang="cs-CZ" dirty="0">
                <a:sym typeface="Symbol" panose="05050102010706020507" pitchFamily="18" charset="2"/>
              </a:rPr>
              <a:t>, </a:t>
            </a:r>
            <a:r>
              <a:rPr lang="en-US" dirty="0">
                <a:sym typeface="Symbol" panose="05050102010706020507" pitchFamily="18" charset="2"/>
              </a:rPr>
              <a:t>the literal </a:t>
            </a:r>
            <a:r>
              <a:rPr lang="en-US" i="1" dirty="0">
                <a:sym typeface="Symbol" panose="05050102010706020507" pitchFamily="18" charset="2"/>
              </a:rPr>
              <a:t>l </a:t>
            </a:r>
            <a:r>
              <a:rPr lang="en-US" dirty="0">
                <a:sym typeface="Symbol" panose="05050102010706020507" pitchFamily="18" charset="2"/>
              </a:rPr>
              <a:t>must be one and the same</a:t>
            </a:r>
            <a:r>
              <a:rPr lang="cs-CZ" i="1" dirty="0">
                <a:sym typeface="Symbol" panose="05050102010706020507" pitchFamily="18" charset="2"/>
              </a:rPr>
              <a:t>. </a:t>
            </a:r>
            <a:r>
              <a:rPr lang="en-US" dirty="0">
                <a:sym typeface="Symbol" panose="05050102010706020507" pitchFamily="18" charset="2"/>
              </a:rPr>
              <a:t>However, in these opposite literals (i.e. </a:t>
            </a:r>
            <a:r>
              <a:rPr lang="en-US" i="1" dirty="0">
                <a:sym typeface="Symbol" panose="05050102010706020507" pitchFamily="18" charset="2"/>
              </a:rPr>
              <a:t>P </a:t>
            </a:r>
            <a:r>
              <a:rPr lang="en-US" dirty="0">
                <a:sym typeface="Symbol" panose="05050102010706020507" pitchFamily="18" charset="2"/>
              </a:rPr>
              <a:t>applied to argument terms), the argument terms can differ. Hence, we have to </a:t>
            </a:r>
            <a:r>
              <a:rPr lang="en-US" i="1" dirty="0">
                <a:sym typeface="Symbol" panose="05050102010706020507" pitchFamily="18" charset="2"/>
              </a:rPr>
              <a:t>unify them by proper</a:t>
            </a:r>
            <a:r>
              <a:rPr lang="cs-CZ" i="1" dirty="0">
                <a:sym typeface="Symbol" panose="05050102010706020507" pitchFamily="18" charset="2"/>
              </a:rPr>
              <a:t> </a:t>
            </a:r>
            <a:r>
              <a:rPr lang="en-US" i="1" dirty="0">
                <a:effectLst>
                  <a:outerShdw blurRad="38100" dist="38100" dir="2700000" algn="tl">
                    <a:srgbClr val="000000">
                      <a:alpha val="43137"/>
                    </a:srgbClr>
                  </a:outerShdw>
                </a:effectLst>
                <a:sym typeface="Symbol" panose="05050102010706020507" pitchFamily="18" charset="2"/>
              </a:rPr>
              <a:t>substitutions of terms for variables</a:t>
            </a:r>
            <a:r>
              <a:rPr lang="cs-CZ" i="1" dirty="0">
                <a:sym typeface="Symbol" panose="05050102010706020507" pitchFamily="18" charset="2"/>
              </a:rPr>
              <a:t>. </a:t>
            </a:r>
            <a:r>
              <a:rPr lang="en-US" dirty="0">
                <a:sym typeface="Symbol" panose="05050102010706020507" pitchFamily="18" charset="2"/>
              </a:rPr>
              <a:t>To this end, we apply </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Robinson</a:t>
            </a:r>
            <a:r>
              <a:rPr lang="en-US" i="1" dirty="0">
                <a:solidFill>
                  <a:srgbClr val="0070C0"/>
                </a:solidFill>
                <a:effectLst>
                  <a:outerShdw blurRad="38100" dist="38100" dir="2700000" algn="tl">
                    <a:srgbClr val="000000">
                      <a:alpha val="43137"/>
                    </a:srgbClr>
                  </a:outerShdw>
                </a:effectLst>
                <a:sym typeface="Symbol" panose="05050102010706020507" pitchFamily="18" charset="2"/>
              </a:rPr>
              <a:t>’s</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 </a:t>
            </a:r>
            <a:r>
              <a:rPr lang="en-US" i="1" dirty="0">
                <a:solidFill>
                  <a:srgbClr val="0070C0"/>
                </a:solidFill>
                <a:effectLst>
                  <a:outerShdw blurRad="38100" dist="38100" dir="2700000" algn="tl">
                    <a:srgbClr val="000000">
                      <a:alpha val="43137"/>
                    </a:srgbClr>
                  </a:outerShdw>
                </a:effectLst>
                <a:sym typeface="Symbol" panose="05050102010706020507" pitchFamily="18" charset="2"/>
              </a:rPr>
              <a:t>unification algorithm</a:t>
            </a:r>
            <a:r>
              <a:rPr lang="cs-CZ" i="1" dirty="0">
                <a:sym typeface="Symbol" panose="05050102010706020507" pitchFamily="18" charset="2"/>
              </a:rPr>
              <a:t>. </a:t>
            </a:r>
            <a:r>
              <a:rPr lang="en-US" dirty="0">
                <a:sym typeface="Symbol" panose="05050102010706020507" pitchFamily="18" charset="2"/>
              </a:rPr>
              <a:t>For instance, the literals </a:t>
            </a:r>
            <a:r>
              <a:rPr lang="cs-CZ" i="1" dirty="0">
                <a:sym typeface="Symbol" panose="05050102010706020507" pitchFamily="18" charset="2"/>
              </a:rPr>
              <a:t>P(x, f(a)) </a:t>
            </a:r>
            <a:r>
              <a:rPr lang="cs-CZ" dirty="0">
                <a:sym typeface="Symbol" panose="05050102010706020507" pitchFamily="18" charset="2"/>
              </a:rPr>
              <a:t>a</a:t>
            </a:r>
            <a:r>
              <a:rPr lang="en-US" dirty="0" err="1">
                <a:sym typeface="Symbol" panose="05050102010706020507" pitchFamily="18" charset="2"/>
              </a:rPr>
              <a:t>nd</a:t>
            </a:r>
            <a:r>
              <a:rPr lang="cs-CZ" dirty="0">
                <a:sym typeface="Symbol" panose="05050102010706020507" pitchFamily="18" charset="2"/>
              </a:rPr>
              <a:t> </a:t>
            </a:r>
            <a:r>
              <a:rPr lang="cs-CZ" i="1" dirty="0">
                <a:sym typeface="Symbol" panose="05050102010706020507" pitchFamily="18" charset="2"/>
              </a:rPr>
              <a:t>P(y, z) </a:t>
            </a:r>
            <a:r>
              <a:rPr lang="en-US" dirty="0">
                <a:sym typeface="Symbol" panose="05050102010706020507" pitchFamily="18" charset="2"/>
              </a:rPr>
              <a:t>can</a:t>
            </a:r>
            <a:r>
              <a:rPr lang="cs-CZ" dirty="0">
                <a:sym typeface="Symbol" panose="05050102010706020507" pitchFamily="18" charset="2"/>
              </a:rPr>
              <a:t> </a:t>
            </a:r>
            <a:r>
              <a:rPr lang="en-US" dirty="0">
                <a:sym typeface="Symbol" panose="05050102010706020507" pitchFamily="18" charset="2"/>
              </a:rPr>
              <a:t>by unified by substituting </a:t>
            </a:r>
            <a:r>
              <a:rPr lang="cs-CZ" i="1" dirty="0">
                <a:sym typeface="Symbol" panose="05050102010706020507" pitchFamily="18" charset="2"/>
              </a:rPr>
              <a:t>x </a:t>
            </a:r>
            <a:r>
              <a:rPr lang="en-US" dirty="0">
                <a:sym typeface="Symbol" panose="05050102010706020507" pitchFamily="18" charset="2"/>
              </a:rPr>
              <a:t>for</a:t>
            </a:r>
            <a:r>
              <a:rPr lang="cs-CZ" dirty="0">
                <a:sym typeface="Symbol" panose="05050102010706020507" pitchFamily="18" charset="2"/>
              </a:rPr>
              <a:t> </a:t>
            </a:r>
            <a:r>
              <a:rPr lang="cs-CZ" i="1" dirty="0">
                <a:sym typeface="Symbol" panose="05050102010706020507" pitchFamily="18" charset="2"/>
              </a:rPr>
              <a:t>y</a:t>
            </a:r>
            <a:r>
              <a:rPr lang="cs-CZ" dirty="0">
                <a:sym typeface="Symbol" panose="05050102010706020507" pitchFamily="18" charset="2"/>
              </a:rPr>
              <a:t>, </a:t>
            </a:r>
            <a:r>
              <a:rPr lang="cs-CZ" i="1" dirty="0">
                <a:sym typeface="Symbol" panose="05050102010706020507" pitchFamily="18" charset="2"/>
              </a:rPr>
              <a:t>f(a) </a:t>
            </a:r>
            <a:r>
              <a:rPr lang="en-US" dirty="0">
                <a:sym typeface="Symbol" panose="05050102010706020507" pitchFamily="18" charset="2"/>
              </a:rPr>
              <a:t>for</a:t>
            </a:r>
            <a:r>
              <a:rPr lang="cs-CZ" dirty="0">
                <a:sym typeface="Symbol" panose="05050102010706020507" pitchFamily="18" charset="2"/>
              </a:rPr>
              <a:t> </a:t>
            </a:r>
            <a:r>
              <a:rPr lang="cs-CZ" i="1" dirty="0">
                <a:sym typeface="Symbol" panose="05050102010706020507" pitchFamily="18" charset="2"/>
              </a:rPr>
              <a:t>z. </a:t>
            </a:r>
            <a:r>
              <a:rPr lang="cs-CZ" dirty="0">
                <a:sym typeface="Symbol" panose="05050102010706020507" pitchFamily="18" charset="2"/>
              </a:rPr>
              <a:t> </a:t>
            </a:r>
            <a:endParaRPr lang="cs-CZ" dirty="0"/>
          </a:p>
          <a:p>
            <a:pPr marL="514350" indent="-514350">
              <a:buFont typeface="+mj-lt"/>
              <a:buAutoNum type="arabicPeriod"/>
            </a:pPr>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13</a:t>
            </a:fld>
            <a:endParaRPr lang="cs-CZ"/>
          </a:p>
        </p:txBody>
      </p:sp>
    </p:spTree>
    <p:extLst>
      <p:ext uri="{BB962C8B-B14F-4D97-AF65-F5344CB8AC3E}">
        <p14:creationId xmlns:p14="http://schemas.microsoft.com/office/powerpoint/2010/main" val="4011943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PL1</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5"/>
            <a:ext cx="10825899" cy="4923198"/>
          </a:xfrm>
        </p:spPr>
        <p:txBody>
          <a:bodyPr>
            <a:normAutofit fontScale="85000" lnSpcReduction="20000"/>
          </a:bodyPr>
          <a:lstStyle/>
          <a:p>
            <a:r>
              <a:rPr lang="en-US" dirty="0"/>
              <a:t>Before introducing rigorous definitions, let us illustrate the application of the method by simple examples.</a:t>
            </a:r>
            <a:endParaRPr lang="cs-CZ" dirty="0"/>
          </a:p>
          <a:p>
            <a:r>
              <a:rPr lang="en-US" dirty="0"/>
              <a:t>Prove the logical validity of this argument</a:t>
            </a:r>
            <a:r>
              <a:rPr lang="cs-CZ" dirty="0"/>
              <a:t>:</a:t>
            </a:r>
          </a:p>
          <a:p>
            <a:pPr marL="0" indent="0">
              <a:buNone/>
            </a:pPr>
            <a:r>
              <a:rPr lang="cs-CZ" dirty="0"/>
              <a:t>	</a:t>
            </a:r>
            <a:r>
              <a:rPr lang="cs-CZ" dirty="0">
                <a:solidFill>
                  <a:srgbClr val="0070C0"/>
                </a:solidFill>
              </a:rPr>
              <a:t>Marie </a:t>
            </a:r>
            <a:r>
              <a:rPr lang="en-US" dirty="0">
                <a:solidFill>
                  <a:srgbClr val="0070C0"/>
                </a:solidFill>
              </a:rPr>
              <a:t>likes only winners</a:t>
            </a:r>
            <a:r>
              <a:rPr lang="cs-CZ" dirty="0">
                <a:solidFill>
                  <a:srgbClr val="0070C0"/>
                </a:solidFill>
              </a:rPr>
              <a:t>.		</a:t>
            </a:r>
            <a:r>
              <a:rPr lang="cs-CZ" dirty="0">
                <a:solidFill>
                  <a:srgbClr val="0070C0"/>
                </a:solidFill>
                <a:sym typeface="Symbol" panose="05050102010706020507" pitchFamily="18" charset="2"/>
              </a:rPr>
              <a:t></a:t>
            </a:r>
            <a:r>
              <a:rPr lang="cs-CZ" i="1" dirty="0">
                <a:solidFill>
                  <a:srgbClr val="0070C0"/>
                </a:solidFill>
              </a:rPr>
              <a:t>x</a:t>
            </a:r>
            <a:r>
              <a:rPr lang="cs-CZ" dirty="0">
                <a:solidFill>
                  <a:srgbClr val="0070C0"/>
                </a:solidFill>
              </a:rPr>
              <a:t> [</a:t>
            </a:r>
            <a:r>
              <a:rPr lang="en-US" i="1" dirty="0">
                <a:solidFill>
                  <a:srgbClr val="0070C0"/>
                </a:solidFill>
              </a:rPr>
              <a:t>L</a:t>
            </a:r>
            <a:r>
              <a:rPr lang="cs-CZ" dirty="0">
                <a:solidFill>
                  <a:srgbClr val="0070C0"/>
                </a:solidFill>
              </a:rPr>
              <a:t>(</a:t>
            </a:r>
            <a:r>
              <a:rPr lang="cs-CZ" i="1" dirty="0" err="1">
                <a:solidFill>
                  <a:srgbClr val="0070C0"/>
                </a:solidFill>
              </a:rPr>
              <a:t>m</a:t>
            </a:r>
            <a:r>
              <a:rPr lang="cs-CZ" dirty="0" err="1">
                <a:solidFill>
                  <a:srgbClr val="0070C0"/>
                </a:solidFill>
              </a:rPr>
              <a:t>,</a:t>
            </a:r>
            <a:r>
              <a:rPr lang="cs-CZ" i="1" dirty="0" err="1">
                <a:solidFill>
                  <a:srgbClr val="0070C0"/>
                </a:solidFill>
              </a:rPr>
              <a:t>x</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en-US" i="1" dirty="0">
                <a:solidFill>
                  <a:srgbClr val="0070C0"/>
                </a:solidFill>
              </a:rPr>
              <a:t>W</a:t>
            </a:r>
            <a:r>
              <a:rPr lang="cs-CZ" dirty="0">
                <a:solidFill>
                  <a:srgbClr val="0070C0"/>
                </a:solidFill>
              </a:rPr>
              <a:t>(</a:t>
            </a:r>
            <a:r>
              <a:rPr lang="cs-CZ" i="1" dirty="0">
                <a:solidFill>
                  <a:srgbClr val="0070C0"/>
                </a:solidFill>
              </a:rPr>
              <a:t>x</a:t>
            </a:r>
            <a:r>
              <a:rPr lang="cs-CZ" dirty="0">
                <a:solidFill>
                  <a:srgbClr val="0070C0"/>
                </a:solidFill>
              </a:rPr>
              <a:t>)]</a:t>
            </a:r>
          </a:p>
          <a:p>
            <a:pPr marL="0" indent="0">
              <a:buNone/>
            </a:pPr>
            <a:r>
              <a:rPr lang="cs-CZ" dirty="0">
                <a:solidFill>
                  <a:srgbClr val="0070C0"/>
                </a:solidFill>
              </a:rPr>
              <a:t>	</a:t>
            </a:r>
            <a:r>
              <a:rPr lang="en-US" dirty="0">
                <a:solidFill>
                  <a:srgbClr val="0070C0"/>
                </a:solidFill>
              </a:rPr>
              <a:t>John is not a winner</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rPr>
              <a:t>W</a:t>
            </a:r>
            <a:r>
              <a:rPr lang="cs-CZ" dirty="0">
                <a:solidFill>
                  <a:srgbClr val="0070C0"/>
                </a:solidFill>
              </a:rPr>
              <a:t>(</a:t>
            </a:r>
            <a:r>
              <a:rPr lang="en-US" i="1" dirty="0">
                <a:solidFill>
                  <a:srgbClr val="0070C0"/>
                </a:solidFill>
              </a:rPr>
              <a:t>j</a:t>
            </a:r>
            <a:r>
              <a:rPr lang="cs-CZ" dirty="0">
                <a:solidFill>
                  <a:srgbClr val="0070C0"/>
                </a:solidFill>
              </a:rPr>
              <a:t>)</a:t>
            </a:r>
          </a:p>
          <a:p>
            <a:pPr marL="0" indent="0">
              <a:spcBef>
                <a:spcPts val="0"/>
              </a:spcBef>
              <a:buNone/>
            </a:pPr>
            <a:r>
              <a:rPr lang="cs-CZ" dirty="0">
                <a:solidFill>
                  <a:srgbClr val="0070C0"/>
                </a:solidFill>
              </a:rPr>
              <a:t>	––––––––––––––––––––––		––––––––––––––––</a:t>
            </a:r>
          </a:p>
          <a:p>
            <a:pPr marL="0" indent="0">
              <a:spcBef>
                <a:spcPts val="0"/>
              </a:spcBef>
              <a:buNone/>
            </a:pPr>
            <a:r>
              <a:rPr lang="cs-CZ" dirty="0">
                <a:solidFill>
                  <a:srgbClr val="0070C0"/>
                </a:solidFill>
              </a:rPr>
              <a:t>	Marie </a:t>
            </a:r>
            <a:r>
              <a:rPr lang="en-US" dirty="0">
                <a:solidFill>
                  <a:srgbClr val="0070C0"/>
                </a:solidFill>
              </a:rPr>
              <a:t>does not like John</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rPr>
              <a:t>L</a:t>
            </a:r>
            <a:r>
              <a:rPr lang="cs-CZ" dirty="0">
                <a:solidFill>
                  <a:srgbClr val="0070C0"/>
                </a:solidFill>
              </a:rPr>
              <a:t>(</a:t>
            </a:r>
            <a:r>
              <a:rPr lang="cs-CZ" i="1" dirty="0">
                <a:solidFill>
                  <a:srgbClr val="0070C0"/>
                </a:solidFill>
              </a:rPr>
              <a:t>m</a:t>
            </a:r>
            <a:r>
              <a:rPr lang="cs-CZ" dirty="0">
                <a:solidFill>
                  <a:srgbClr val="0070C0"/>
                </a:solidFill>
              </a:rPr>
              <a:t>,</a:t>
            </a:r>
            <a:r>
              <a:rPr lang="en-US" i="1" dirty="0">
                <a:solidFill>
                  <a:srgbClr val="0070C0"/>
                </a:solidFill>
              </a:rPr>
              <a:t>j</a:t>
            </a:r>
            <a:r>
              <a:rPr lang="cs-CZ" dirty="0">
                <a:solidFill>
                  <a:srgbClr val="0070C0"/>
                </a:solidFill>
              </a:rPr>
              <a:t>)</a:t>
            </a:r>
          </a:p>
          <a:p>
            <a:pPr>
              <a:spcBef>
                <a:spcPts val="1800"/>
              </a:spcBef>
            </a:pPr>
            <a:r>
              <a:rPr lang="en-US" dirty="0"/>
              <a:t>First, negate the conclusion, i.e. </a:t>
            </a:r>
            <a:r>
              <a:rPr lang="en-US" i="1" dirty="0"/>
              <a:t>L</a:t>
            </a:r>
            <a:r>
              <a:rPr lang="cs-CZ" dirty="0"/>
              <a:t>(</a:t>
            </a:r>
            <a:r>
              <a:rPr lang="cs-CZ" i="1" dirty="0"/>
              <a:t>m</a:t>
            </a:r>
            <a:r>
              <a:rPr lang="cs-CZ" dirty="0"/>
              <a:t>,</a:t>
            </a:r>
            <a:r>
              <a:rPr lang="en-US" i="1" dirty="0"/>
              <a:t>j</a:t>
            </a:r>
            <a:r>
              <a:rPr lang="cs-CZ" dirty="0"/>
              <a:t>) a</a:t>
            </a:r>
            <a:r>
              <a:rPr lang="en-US" dirty="0" err="1"/>
              <a:t>nd</a:t>
            </a:r>
            <a:r>
              <a:rPr lang="en-US" dirty="0"/>
              <a:t> transform premises and the negated conclusion into </a:t>
            </a:r>
            <a:r>
              <a:rPr lang="en-US" dirty="0" err="1"/>
              <a:t>Skolem</a:t>
            </a:r>
            <a:r>
              <a:rPr lang="en-US" dirty="0"/>
              <a:t> clausal form. </a:t>
            </a:r>
          </a:p>
          <a:p>
            <a:pPr>
              <a:spcBef>
                <a:spcPts val="0"/>
              </a:spcBef>
            </a:pPr>
            <a:r>
              <a:rPr lang="en-US" dirty="0"/>
              <a:t>Since in this form there are only general quantifiers, we can omit them.</a:t>
            </a:r>
          </a:p>
          <a:p>
            <a:pPr>
              <a:spcBef>
                <a:spcPts val="0"/>
              </a:spcBef>
            </a:pPr>
            <a:r>
              <a:rPr lang="en-US" dirty="0"/>
              <a:t>Write down the clauses</a:t>
            </a:r>
            <a:r>
              <a:rPr lang="cs-CZ" dirty="0"/>
              <a:t>:</a:t>
            </a:r>
          </a:p>
          <a:p>
            <a:pPr marL="0" indent="0">
              <a:buNone/>
            </a:pPr>
            <a:r>
              <a:rPr lang="cs-CZ" dirty="0"/>
              <a:t>	1.	</a:t>
            </a:r>
            <a:r>
              <a:rPr lang="cs-CZ" dirty="0">
                <a:sym typeface="Symbol" panose="05050102010706020507" pitchFamily="18" charset="2"/>
              </a:rPr>
              <a:t></a:t>
            </a:r>
            <a:r>
              <a:rPr lang="en-US" i="1" dirty="0"/>
              <a:t>L</a:t>
            </a:r>
            <a:r>
              <a:rPr lang="cs-CZ" dirty="0"/>
              <a:t>(</a:t>
            </a:r>
            <a:r>
              <a:rPr lang="cs-CZ" i="1" dirty="0" err="1"/>
              <a:t>m</a:t>
            </a:r>
            <a:r>
              <a:rPr lang="cs-CZ" dirty="0" err="1"/>
              <a:t>,</a:t>
            </a:r>
            <a:r>
              <a:rPr lang="cs-CZ" i="1" dirty="0" err="1"/>
              <a:t>x</a:t>
            </a:r>
            <a:r>
              <a:rPr lang="cs-CZ" dirty="0"/>
              <a:t>) </a:t>
            </a:r>
            <a:r>
              <a:rPr lang="cs-CZ" dirty="0">
                <a:sym typeface="Symbol" panose="05050102010706020507" pitchFamily="18" charset="2"/>
              </a:rPr>
              <a:t></a:t>
            </a:r>
            <a:r>
              <a:rPr lang="cs-CZ" dirty="0"/>
              <a:t> </a:t>
            </a:r>
            <a:r>
              <a:rPr lang="en-US" i="1" dirty="0"/>
              <a:t>W</a:t>
            </a:r>
            <a:r>
              <a:rPr lang="cs-CZ" dirty="0"/>
              <a:t>(</a:t>
            </a:r>
            <a:r>
              <a:rPr lang="cs-CZ" i="1" dirty="0"/>
              <a:t>x</a:t>
            </a:r>
            <a:r>
              <a:rPr lang="cs-CZ" dirty="0"/>
              <a:t>)</a:t>
            </a:r>
          </a:p>
          <a:p>
            <a:pPr marL="0" indent="0">
              <a:buNone/>
            </a:pPr>
            <a:r>
              <a:rPr lang="cs-CZ" dirty="0"/>
              <a:t>	2.	</a:t>
            </a:r>
            <a:r>
              <a:rPr lang="cs-CZ" dirty="0">
                <a:sym typeface="Symbol" panose="05050102010706020507" pitchFamily="18" charset="2"/>
              </a:rPr>
              <a:t></a:t>
            </a:r>
            <a:r>
              <a:rPr lang="en-US" i="1" dirty="0"/>
              <a:t>W</a:t>
            </a:r>
            <a:r>
              <a:rPr lang="cs-CZ" dirty="0"/>
              <a:t>(</a:t>
            </a:r>
            <a:r>
              <a:rPr lang="en-US" i="1" dirty="0"/>
              <a:t>j</a:t>
            </a:r>
            <a:r>
              <a:rPr lang="cs-CZ" dirty="0"/>
              <a:t>)</a:t>
            </a:r>
          </a:p>
          <a:p>
            <a:pPr marL="0" indent="0">
              <a:buNone/>
            </a:pPr>
            <a:r>
              <a:rPr lang="cs-CZ" dirty="0"/>
              <a:t>	3.	</a:t>
            </a:r>
            <a:r>
              <a:rPr lang="en-US" i="1" dirty="0"/>
              <a:t>L</a:t>
            </a:r>
            <a:r>
              <a:rPr lang="cs-CZ" dirty="0"/>
              <a:t>(</a:t>
            </a:r>
            <a:r>
              <a:rPr lang="cs-CZ" i="1" dirty="0"/>
              <a:t>m</a:t>
            </a:r>
            <a:r>
              <a:rPr lang="cs-CZ" dirty="0"/>
              <a:t>,</a:t>
            </a:r>
            <a:r>
              <a:rPr lang="en-US" i="1" dirty="0"/>
              <a:t>j</a:t>
            </a:r>
            <a:r>
              <a:rPr lang="cs-CZ" dirty="0"/>
              <a:t>)</a:t>
            </a:r>
          </a:p>
          <a:p>
            <a:pPr marL="0" indent="0">
              <a:buNone/>
            </a:pPr>
            <a:endParaRPr lang="cs-CZ" dirty="0"/>
          </a:p>
          <a:p>
            <a:pPr marL="0" indent="0">
              <a:buNone/>
            </a:pPr>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14</a:t>
            </a:fld>
            <a:endParaRPr lang="cs-CZ"/>
          </a:p>
        </p:txBody>
      </p:sp>
    </p:spTree>
    <p:extLst>
      <p:ext uri="{BB962C8B-B14F-4D97-AF65-F5344CB8AC3E}">
        <p14:creationId xmlns:p14="http://schemas.microsoft.com/office/powerpoint/2010/main" val="375952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PL1</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527141"/>
            <a:ext cx="10825899" cy="4649821"/>
          </a:xfrm>
        </p:spPr>
        <p:txBody>
          <a:bodyPr>
            <a:normAutofit/>
          </a:bodyPr>
          <a:lstStyle/>
          <a:p>
            <a:r>
              <a:rPr lang="en-US" dirty="0"/>
              <a:t>To apply the resolution rule to clauses</a:t>
            </a:r>
            <a:r>
              <a:rPr lang="cs-CZ" dirty="0"/>
              <a:t> 1 </a:t>
            </a:r>
            <a:r>
              <a:rPr lang="en-US" dirty="0"/>
              <a:t>and</a:t>
            </a:r>
            <a:r>
              <a:rPr lang="cs-CZ" dirty="0"/>
              <a:t> 2, </a:t>
            </a:r>
            <a:r>
              <a:rPr lang="en-US" dirty="0"/>
              <a:t>we must unify the literals</a:t>
            </a:r>
            <a:r>
              <a:rPr lang="cs-CZ" dirty="0"/>
              <a:t> </a:t>
            </a:r>
            <a:r>
              <a:rPr lang="en-US" i="1" dirty="0"/>
              <a:t>W</a:t>
            </a:r>
            <a:r>
              <a:rPr lang="cs-CZ" dirty="0"/>
              <a:t>(</a:t>
            </a:r>
            <a:r>
              <a:rPr lang="cs-CZ" i="1" dirty="0"/>
              <a:t>x</a:t>
            </a:r>
            <a:r>
              <a:rPr lang="cs-CZ" dirty="0"/>
              <a:t>) a </a:t>
            </a:r>
            <a:r>
              <a:rPr lang="cs-CZ" dirty="0">
                <a:sym typeface="Symbol" panose="05050102010706020507" pitchFamily="18" charset="2"/>
              </a:rPr>
              <a:t></a:t>
            </a:r>
            <a:r>
              <a:rPr lang="en-US" i="1" dirty="0"/>
              <a:t>W</a:t>
            </a:r>
            <a:r>
              <a:rPr lang="cs-CZ" dirty="0"/>
              <a:t>(</a:t>
            </a:r>
            <a:r>
              <a:rPr lang="en-US" i="1" dirty="0"/>
              <a:t>j</a:t>
            </a:r>
            <a:r>
              <a:rPr lang="cs-CZ" dirty="0"/>
              <a:t>). </a:t>
            </a:r>
            <a:r>
              <a:rPr lang="en-US" dirty="0"/>
              <a:t>Recall that the variable </a:t>
            </a:r>
            <a:r>
              <a:rPr lang="en-US" i="1" dirty="0"/>
              <a:t>x </a:t>
            </a:r>
            <a:r>
              <a:rPr lang="en-US" dirty="0"/>
              <a:t>is bound by general quantifier. Hence, we can apply the rule of concretization (“what holds for all elements must also hold for some”), i.e. to substitute for </a:t>
            </a:r>
            <a:r>
              <a:rPr lang="en-US" i="1" dirty="0">
                <a:effectLst>
                  <a:outerShdw blurRad="38100" dist="38100" dir="2700000" algn="tl">
                    <a:srgbClr val="000000">
                      <a:alpha val="43137"/>
                    </a:srgbClr>
                  </a:outerShdw>
                </a:effectLst>
              </a:rPr>
              <a:t>all occurrences</a:t>
            </a:r>
            <a:r>
              <a:rPr lang="cs-CZ" i="1" dirty="0"/>
              <a:t> </a:t>
            </a:r>
            <a:r>
              <a:rPr lang="en-US" dirty="0"/>
              <a:t>of the variable</a:t>
            </a:r>
            <a:r>
              <a:rPr lang="cs-CZ" dirty="0"/>
              <a:t> </a:t>
            </a:r>
            <a:r>
              <a:rPr lang="cs-CZ" i="1" dirty="0"/>
              <a:t>x </a:t>
            </a:r>
            <a:r>
              <a:rPr lang="en-US" dirty="0"/>
              <a:t>the constant</a:t>
            </a:r>
            <a:r>
              <a:rPr lang="cs-CZ" dirty="0"/>
              <a:t> </a:t>
            </a:r>
            <a:r>
              <a:rPr lang="en-US" i="1" dirty="0"/>
              <a:t>j</a:t>
            </a:r>
            <a:r>
              <a:rPr lang="cs-CZ" i="1" dirty="0"/>
              <a:t>. </a:t>
            </a:r>
            <a:r>
              <a:rPr lang="en-US" dirty="0"/>
              <a:t>In this way, the terms</a:t>
            </a:r>
            <a:r>
              <a:rPr lang="cs-CZ" dirty="0"/>
              <a:t> </a:t>
            </a:r>
            <a:r>
              <a:rPr lang="en-US" i="1" dirty="0"/>
              <a:t>W</a:t>
            </a:r>
            <a:r>
              <a:rPr lang="cs-CZ" dirty="0"/>
              <a:t>(</a:t>
            </a:r>
            <a:r>
              <a:rPr lang="cs-CZ" i="1" dirty="0"/>
              <a:t>x</a:t>
            </a:r>
            <a:r>
              <a:rPr lang="cs-CZ" dirty="0"/>
              <a:t>) </a:t>
            </a:r>
            <a:r>
              <a:rPr lang="en-US" dirty="0"/>
              <a:t>and</a:t>
            </a:r>
            <a:r>
              <a:rPr lang="cs-CZ" dirty="0"/>
              <a:t> </a:t>
            </a:r>
            <a:r>
              <a:rPr lang="cs-CZ" dirty="0">
                <a:sym typeface="Symbol" panose="05050102010706020507" pitchFamily="18" charset="2"/>
              </a:rPr>
              <a:t></a:t>
            </a:r>
            <a:r>
              <a:rPr lang="en-US" i="1" dirty="0"/>
              <a:t>W</a:t>
            </a:r>
            <a:r>
              <a:rPr lang="cs-CZ" dirty="0"/>
              <a:t>(</a:t>
            </a:r>
            <a:r>
              <a:rPr lang="en-US" i="1" dirty="0"/>
              <a:t>j</a:t>
            </a:r>
            <a:r>
              <a:rPr lang="cs-CZ" dirty="0"/>
              <a:t>)</a:t>
            </a:r>
            <a:r>
              <a:rPr lang="en-US" dirty="0"/>
              <a:t> are unified</a:t>
            </a:r>
            <a:r>
              <a:rPr lang="cs-CZ" dirty="0"/>
              <a:t>. </a:t>
            </a:r>
            <a:r>
              <a:rPr lang="en-US" dirty="0"/>
              <a:t>As a result, we obtain this resolvent</a:t>
            </a:r>
            <a:r>
              <a:rPr lang="cs-CZ" dirty="0"/>
              <a:t>:</a:t>
            </a:r>
          </a:p>
          <a:p>
            <a:pPr marL="0" indent="0">
              <a:buNone/>
            </a:pPr>
            <a:r>
              <a:rPr lang="cs-CZ" dirty="0"/>
              <a:t>	4.	</a:t>
            </a:r>
            <a:r>
              <a:rPr lang="cs-CZ" dirty="0">
                <a:sym typeface="Symbol" panose="05050102010706020507" pitchFamily="18" charset="2"/>
              </a:rPr>
              <a:t></a:t>
            </a:r>
            <a:r>
              <a:rPr lang="en-US" i="1" dirty="0"/>
              <a:t>L</a:t>
            </a:r>
            <a:r>
              <a:rPr lang="cs-CZ" dirty="0"/>
              <a:t>(</a:t>
            </a:r>
            <a:r>
              <a:rPr lang="cs-CZ" i="1" dirty="0"/>
              <a:t>m</a:t>
            </a:r>
            <a:r>
              <a:rPr lang="cs-CZ" dirty="0"/>
              <a:t>,</a:t>
            </a:r>
            <a:r>
              <a:rPr lang="en-US" i="1" dirty="0"/>
              <a:t>j</a:t>
            </a:r>
            <a:r>
              <a:rPr lang="cs-CZ" dirty="0"/>
              <a:t>) </a:t>
            </a:r>
            <a:r>
              <a:rPr lang="cs-CZ" i="1" dirty="0"/>
              <a:t> </a:t>
            </a:r>
            <a:r>
              <a:rPr lang="cs-CZ" dirty="0"/>
              <a:t>	</a:t>
            </a:r>
            <a:r>
              <a:rPr lang="en-US" dirty="0"/>
              <a:t>resolution of </a:t>
            </a:r>
            <a:r>
              <a:rPr lang="cs-CZ" dirty="0"/>
              <a:t>1, 2</a:t>
            </a:r>
            <a:r>
              <a:rPr lang="en-US" dirty="0"/>
              <a:t>;</a:t>
            </a:r>
            <a:r>
              <a:rPr lang="cs-CZ" dirty="0"/>
              <a:t> </a:t>
            </a:r>
            <a:r>
              <a:rPr lang="en-US" dirty="0"/>
              <a:t>substitution</a:t>
            </a:r>
            <a:r>
              <a:rPr lang="cs-CZ" dirty="0"/>
              <a:t> </a:t>
            </a:r>
            <a:r>
              <a:rPr lang="en-US" i="1" dirty="0"/>
              <a:t>j</a:t>
            </a:r>
            <a:r>
              <a:rPr lang="cs-CZ" dirty="0"/>
              <a:t>/</a:t>
            </a:r>
            <a:r>
              <a:rPr lang="en-US" i="1" dirty="0"/>
              <a:t>x</a:t>
            </a:r>
            <a:endParaRPr lang="cs-CZ" dirty="0"/>
          </a:p>
          <a:p>
            <a:pPr marL="0" indent="0">
              <a:buNone/>
            </a:pPr>
            <a:r>
              <a:rPr lang="cs-CZ" dirty="0"/>
              <a:t>	5.	#		</a:t>
            </a:r>
            <a:r>
              <a:rPr lang="en-US" dirty="0"/>
              <a:t>resolution </a:t>
            </a:r>
            <a:r>
              <a:rPr lang="cs-CZ" dirty="0"/>
              <a:t>3, 4	</a:t>
            </a:r>
          </a:p>
          <a:p>
            <a:r>
              <a:rPr lang="en-US" dirty="0"/>
              <a:t>Since the empty clause has been derived, the negated conclusion contradicts the premises. Hence, the</a:t>
            </a:r>
            <a:r>
              <a:rPr lang="cs-CZ" dirty="0"/>
              <a:t> </a:t>
            </a:r>
            <a:r>
              <a:rPr lang="en-US" i="1" dirty="0"/>
              <a:t>argument is valid</a:t>
            </a:r>
            <a:r>
              <a:rPr lang="cs-CZ" i="1" dirty="0"/>
              <a:t>.</a:t>
            </a:r>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15</a:t>
            </a:fld>
            <a:endParaRPr lang="cs-CZ"/>
          </a:p>
        </p:txBody>
      </p:sp>
    </p:spTree>
    <p:extLst>
      <p:ext uri="{BB962C8B-B14F-4D97-AF65-F5344CB8AC3E}">
        <p14:creationId xmlns:p14="http://schemas.microsoft.com/office/powerpoint/2010/main" val="2595736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PL1</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357460"/>
            <a:ext cx="10963373" cy="5135413"/>
          </a:xfrm>
        </p:spPr>
        <p:txBody>
          <a:bodyPr>
            <a:normAutofit fontScale="92500" lnSpcReduction="10000"/>
          </a:bodyPr>
          <a:lstStyle/>
          <a:p>
            <a:r>
              <a:rPr lang="en-US" i="1" dirty="0"/>
              <a:t>Example</a:t>
            </a:r>
            <a:r>
              <a:rPr lang="cs-CZ" dirty="0"/>
              <a:t>. </a:t>
            </a:r>
            <a:r>
              <a:rPr lang="en-US" dirty="0"/>
              <a:t>We prove the validity of this argument</a:t>
            </a:r>
            <a:r>
              <a:rPr lang="cs-CZ" dirty="0"/>
              <a:t>: </a:t>
            </a:r>
          </a:p>
          <a:p>
            <a:pPr marL="0" indent="0">
              <a:buNone/>
            </a:pPr>
            <a:r>
              <a:rPr lang="en-US" dirty="0">
                <a:solidFill>
                  <a:srgbClr val="0070C0"/>
                </a:solidFill>
              </a:rPr>
              <a:t>Who knows</a:t>
            </a:r>
            <a:r>
              <a:rPr lang="cs-CZ" dirty="0">
                <a:solidFill>
                  <a:srgbClr val="0070C0"/>
                </a:solidFill>
              </a:rPr>
              <a:t> Mart</a:t>
            </a:r>
            <a:r>
              <a:rPr lang="en-US" dirty="0">
                <a:solidFill>
                  <a:srgbClr val="0070C0"/>
                </a:solidFill>
              </a:rPr>
              <a:t>a</a:t>
            </a:r>
            <a:r>
              <a:rPr lang="cs-CZ" dirty="0">
                <a:solidFill>
                  <a:srgbClr val="0070C0"/>
                </a:solidFill>
              </a:rPr>
              <a:t> </a:t>
            </a:r>
            <a:r>
              <a:rPr lang="en-US" dirty="0">
                <a:solidFill>
                  <a:srgbClr val="0070C0"/>
                </a:solidFill>
              </a:rPr>
              <a:t>and</a:t>
            </a:r>
            <a:r>
              <a:rPr lang="cs-CZ" dirty="0">
                <a:solidFill>
                  <a:srgbClr val="0070C0"/>
                </a:solidFill>
              </a:rPr>
              <a:t> </a:t>
            </a:r>
            <a:r>
              <a:rPr lang="cs-CZ" dirty="0" err="1">
                <a:solidFill>
                  <a:srgbClr val="0070C0"/>
                </a:solidFill>
              </a:rPr>
              <a:t>Pet</a:t>
            </a:r>
            <a:r>
              <a:rPr lang="en-US" dirty="0" err="1">
                <a:solidFill>
                  <a:srgbClr val="0070C0"/>
                </a:solidFill>
              </a:rPr>
              <a:t>er</a:t>
            </a:r>
            <a:r>
              <a:rPr lang="cs-CZ" dirty="0">
                <a:solidFill>
                  <a:srgbClr val="0070C0"/>
                </a:solidFill>
              </a:rPr>
              <a:t>, </a:t>
            </a:r>
            <a:r>
              <a:rPr lang="en-US" dirty="0">
                <a:solidFill>
                  <a:srgbClr val="0070C0"/>
                </a:solidFill>
              </a:rPr>
              <a:t>is sorry for</a:t>
            </a:r>
            <a:r>
              <a:rPr lang="cs-CZ" dirty="0">
                <a:solidFill>
                  <a:srgbClr val="0070C0"/>
                </a:solidFill>
              </a:rPr>
              <a:t> Mart</a:t>
            </a:r>
            <a:r>
              <a:rPr lang="en-US" dirty="0">
                <a:solidFill>
                  <a:srgbClr val="0070C0"/>
                </a:solidFill>
              </a:rPr>
              <a:t>a</a:t>
            </a:r>
            <a:r>
              <a:rPr lang="cs-CZ" dirty="0">
                <a:solidFill>
                  <a:srgbClr val="0070C0"/>
                </a:solidFill>
              </a:rPr>
              <a:t>.     </a:t>
            </a:r>
            <a:br>
              <a:rPr lang="en-US" dirty="0">
                <a:solidFill>
                  <a:srgbClr val="0070C0"/>
                </a:solidFill>
              </a:rPr>
            </a:br>
            <a:r>
              <a:rPr lang="en-US" dirty="0">
                <a:solidFill>
                  <a:srgbClr val="0070C0"/>
                </a:solidFill>
              </a:rPr>
              <a:t>				</a:t>
            </a:r>
            <a:r>
              <a:rPr lang="cs-CZ" dirty="0">
                <a:solidFill>
                  <a:srgbClr val="0070C0"/>
                </a:solidFill>
                <a:sym typeface="Symbol" panose="05050102010706020507" pitchFamily="18" charset="2"/>
              </a:rPr>
              <a:t></a:t>
            </a:r>
            <a:r>
              <a:rPr lang="cs-CZ" i="1" dirty="0">
                <a:solidFill>
                  <a:srgbClr val="0070C0"/>
                </a:solidFill>
              </a:rPr>
              <a:t>x</a:t>
            </a:r>
            <a:r>
              <a:rPr lang="cs-CZ" dirty="0">
                <a:solidFill>
                  <a:srgbClr val="0070C0"/>
                </a:solidFill>
              </a:rPr>
              <a:t> ([</a:t>
            </a:r>
            <a:r>
              <a:rPr lang="en-US" i="1" dirty="0">
                <a:solidFill>
                  <a:srgbClr val="0070C0"/>
                </a:solidFill>
              </a:rPr>
              <a:t>K</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m</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en-US" i="1" dirty="0">
                <a:solidFill>
                  <a:srgbClr val="0070C0"/>
                </a:solidFill>
              </a:rPr>
              <a:t>K</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p</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en-US" i="1" dirty="0">
                <a:solidFill>
                  <a:srgbClr val="0070C0"/>
                </a:solidFill>
              </a:rPr>
              <a:t>S</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m</a:t>
            </a:r>
            <a:r>
              <a:rPr lang="cs-CZ" dirty="0">
                <a:solidFill>
                  <a:srgbClr val="0070C0"/>
                </a:solidFill>
              </a:rPr>
              <a:t>))</a:t>
            </a:r>
          </a:p>
          <a:p>
            <a:pPr marL="0" indent="0">
              <a:buNone/>
            </a:pPr>
            <a:r>
              <a:rPr lang="en-US" u="sng" dirty="0">
                <a:solidFill>
                  <a:srgbClr val="0070C0"/>
                </a:solidFill>
              </a:rPr>
              <a:t>Some are not sorry for</a:t>
            </a:r>
            <a:r>
              <a:rPr lang="cs-CZ" u="sng" dirty="0">
                <a:solidFill>
                  <a:srgbClr val="0070C0"/>
                </a:solidFill>
              </a:rPr>
              <a:t> Mart</a:t>
            </a:r>
            <a:r>
              <a:rPr lang="en-US" u="sng" dirty="0">
                <a:solidFill>
                  <a:srgbClr val="0070C0"/>
                </a:solidFill>
              </a:rPr>
              <a:t>a</a:t>
            </a:r>
            <a:r>
              <a:rPr lang="cs-CZ" u="sng" dirty="0">
                <a:solidFill>
                  <a:srgbClr val="0070C0"/>
                </a:solidFill>
              </a:rPr>
              <a:t> </a:t>
            </a:r>
            <a:r>
              <a:rPr lang="en-US" u="sng" dirty="0">
                <a:solidFill>
                  <a:srgbClr val="0070C0"/>
                </a:solidFill>
              </a:rPr>
              <a:t>though they know her</a:t>
            </a:r>
            <a:r>
              <a:rPr lang="cs-CZ" u="sng" dirty="0">
                <a:solidFill>
                  <a:srgbClr val="0070C0"/>
                </a:solidFill>
              </a:rPr>
              <a:t>.</a:t>
            </a:r>
            <a:r>
              <a:rPr lang="cs-CZ" dirty="0">
                <a:solidFill>
                  <a:srgbClr val="0070C0"/>
                </a:solidFill>
              </a:rPr>
              <a:t>		</a:t>
            </a:r>
            <a:r>
              <a:rPr lang="en-US" dirty="0">
                <a:solidFill>
                  <a:srgbClr val="0070C0"/>
                </a:solidFill>
              </a:rPr>
              <a:t>	</a:t>
            </a:r>
            <a:br>
              <a:rPr lang="en-US" dirty="0">
                <a:solidFill>
                  <a:srgbClr val="0070C0"/>
                </a:solidFill>
              </a:rPr>
            </a:br>
            <a:r>
              <a:rPr lang="en-US" dirty="0">
                <a:solidFill>
                  <a:srgbClr val="0070C0"/>
                </a:solidFill>
              </a:rPr>
              <a:t>				</a:t>
            </a:r>
            <a:r>
              <a:rPr lang="cs-CZ" dirty="0">
                <a:solidFill>
                  <a:srgbClr val="0070C0"/>
                </a:solidFill>
                <a:sym typeface="Symbol" panose="05050102010706020507" pitchFamily="18" charset="2"/>
              </a:rPr>
              <a:t></a:t>
            </a:r>
            <a:r>
              <a:rPr lang="cs-CZ" i="1" dirty="0">
                <a:solidFill>
                  <a:srgbClr val="0070C0"/>
                </a:solidFill>
              </a:rPr>
              <a:t>x</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rPr>
              <a:t>S</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m</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en-US" i="1" dirty="0">
                <a:solidFill>
                  <a:srgbClr val="0070C0"/>
                </a:solidFill>
              </a:rPr>
              <a:t>K</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m</a:t>
            </a:r>
            <a:r>
              <a:rPr lang="cs-CZ" dirty="0">
                <a:solidFill>
                  <a:srgbClr val="0070C0"/>
                </a:solidFill>
              </a:rPr>
              <a:t>)]</a:t>
            </a:r>
          </a:p>
          <a:p>
            <a:pPr marL="0" indent="0">
              <a:spcBef>
                <a:spcPts val="1200"/>
              </a:spcBef>
              <a:buNone/>
            </a:pPr>
            <a:r>
              <a:rPr lang="en-US" dirty="0">
                <a:solidFill>
                  <a:srgbClr val="0070C0"/>
                </a:solidFill>
              </a:rPr>
              <a:t>Somebody knows Marta but not Peter</a:t>
            </a:r>
            <a:r>
              <a:rPr lang="cs-CZ" dirty="0">
                <a:solidFill>
                  <a:srgbClr val="0070C0"/>
                </a:solidFill>
              </a:rPr>
              <a:t>.</a:t>
            </a:r>
            <a:br>
              <a:rPr lang="en-US" dirty="0">
                <a:solidFill>
                  <a:srgbClr val="0070C0"/>
                </a:solidFill>
              </a:rPr>
            </a:br>
            <a:r>
              <a:rPr lang="en-US" dirty="0">
                <a:solidFill>
                  <a:srgbClr val="0070C0"/>
                </a:solidFill>
              </a:rPr>
              <a:t>				</a:t>
            </a:r>
            <a:r>
              <a:rPr lang="cs-CZ" dirty="0">
                <a:solidFill>
                  <a:srgbClr val="0070C0"/>
                </a:solidFill>
                <a:sym typeface="Symbol" panose="05050102010706020507" pitchFamily="18" charset="2"/>
              </a:rPr>
              <a:t></a:t>
            </a:r>
            <a:r>
              <a:rPr lang="cs-CZ" i="1" dirty="0">
                <a:solidFill>
                  <a:srgbClr val="0070C0"/>
                </a:solidFill>
              </a:rPr>
              <a:t>x</a:t>
            </a:r>
            <a:r>
              <a:rPr lang="cs-CZ" dirty="0">
                <a:solidFill>
                  <a:srgbClr val="0070C0"/>
                </a:solidFill>
              </a:rPr>
              <a:t> [</a:t>
            </a:r>
            <a:r>
              <a:rPr lang="en-US" i="1" dirty="0">
                <a:solidFill>
                  <a:srgbClr val="0070C0"/>
                </a:solidFill>
              </a:rPr>
              <a:t>K</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m</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rPr>
              <a:t>K</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p</a:t>
            </a:r>
            <a:r>
              <a:rPr lang="cs-CZ" dirty="0">
                <a:solidFill>
                  <a:srgbClr val="0070C0"/>
                </a:solidFill>
              </a:rPr>
              <a:t>)]</a:t>
            </a:r>
          </a:p>
          <a:p>
            <a:pPr>
              <a:spcBef>
                <a:spcPts val="1200"/>
              </a:spcBef>
            </a:pPr>
            <a:r>
              <a:rPr lang="en-US" dirty="0"/>
              <a:t>Negate the conclusion</a:t>
            </a:r>
            <a:r>
              <a:rPr lang="cs-CZ" dirty="0"/>
              <a:t>: </a:t>
            </a:r>
            <a:r>
              <a:rPr lang="cs-CZ" dirty="0">
                <a:sym typeface="Symbol" panose="05050102010706020507" pitchFamily="18" charset="2"/>
              </a:rPr>
              <a:t></a:t>
            </a:r>
            <a:r>
              <a:rPr lang="cs-CZ" i="1" dirty="0"/>
              <a:t>x</a:t>
            </a:r>
            <a:r>
              <a:rPr lang="cs-CZ" dirty="0"/>
              <a:t> [</a:t>
            </a:r>
            <a:r>
              <a:rPr lang="en-US" i="1" dirty="0"/>
              <a:t>K</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en-US" i="1" dirty="0"/>
              <a:t>K</a:t>
            </a:r>
            <a:r>
              <a:rPr lang="cs-CZ" dirty="0"/>
              <a:t>(</a:t>
            </a:r>
            <a:r>
              <a:rPr lang="cs-CZ" i="1" dirty="0" err="1"/>
              <a:t>x</a:t>
            </a:r>
            <a:r>
              <a:rPr lang="cs-CZ" dirty="0" err="1"/>
              <a:t>,</a:t>
            </a:r>
            <a:r>
              <a:rPr lang="cs-CZ" i="1" dirty="0" err="1"/>
              <a:t>p</a:t>
            </a:r>
            <a:r>
              <a:rPr lang="cs-CZ" dirty="0"/>
              <a:t>)] </a:t>
            </a:r>
            <a:r>
              <a:rPr lang="cs-CZ" dirty="0">
                <a:sym typeface="Symbol" panose="05050102010706020507" pitchFamily="18" charset="2"/>
              </a:rPr>
              <a:t> </a:t>
            </a:r>
            <a:r>
              <a:rPr lang="cs-CZ" i="1" dirty="0"/>
              <a:t>x </a:t>
            </a:r>
            <a:r>
              <a:rPr lang="cs-CZ" dirty="0"/>
              <a:t>[</a:t>
            </a:r>
            <a:r>
              <a:rPr lang="cs-CZ" dirty="0">
                <a:sym typeface="Symbol" panose="05050102010706020507" pitchFamily="18" charset="2"/>
              </a:rPr>
              <a:t></a:t>
            </a:r>
            <a:r>
              <a:rPr lang="en-US" i="1" dirty="0"/>
              <a:t>K</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en-US" i="1" dirty="0"/>
              <a:t>K</a:t>
            </a:r>
            <a:r>
              <a:rPr lang="cs-CZ" dirty="0"/>
              <a:t>(</a:t>
            </a:r>
            <a:r>
              <a:rPr lang="cs-CZ" i="1" dirty="0" err="1"/>
              <a:t>x</a:t>
            </a:r>
            <a:r>
              <a:rPr lang="cs-CZ" dirty="0" err="1"/>
              <a:t>,</a:t>
            </a:r>
            <a:r>
              <a:rPr lang="cs-CZ" i="1" dirty="0" err="1"/>
              <a:t>p</a:t>
            </a:r>
            <a:r>
              <a:rPr lang="cs-CZ" dirty="0"/>
              <a:t>)]</a:t>
            </a:r>
          </a:p>
          <a:p>
            <a:pPr>
              <a:spcBef>
                <a:spcPts val="1200"/>
              </a:spcBef>
            </a:pPr>
            <a:r>
              <a:rPr lang="en-US" dirty="0"/>
              <a:t>Transform premises and the negated conclusion into </a:t>
            </a:r>
            <a:r>
              <a:rPr lang="en-US" dirty="0" err="1"/>
              <a:t>Skolem</a:t>
            </a:r>
            <a:r>
              <a:rPr lang="en-US" dirty="0"/>
              <a:t> clausal form (general quantifiers omitted). </a:t>
            </a:r>
            <a:endParaRPr lang="cs-CZ" dirty="0"/>
          </a:p>
          <a:p>
            <a:pPr>
              <a:spcBef>
                <a:spcPts val="1200"/>
              </a:spcBef>
            </a:pPr>
            <a:r>
              <a:rPr lang="cs-CZ" b="1" dirty="0"/>
              <a:t>1. </a:t>
            </a:r>
            <a:r>
              <a:rPr lang="en-US" b="1" i="1" dirty="0"/>
              <a:t>premise</a:t>
            </a:r>
            <a:r>
              <a:rPr lang="cs-CZ" dirty="0"/>
              <a:t>: [</a:t>
            </a:r>
            <a:r>
              <a:rPr lang="en-US" i="1" dirty="0"/>
              <a:t>K</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en-US" i="1" dirty="0"/>
              <a:t>K</a:t>
            </a:r>
            <a:r>
              <a:rPr lang="cs-CZ" dirty="0"/>
              <a:t>(</a:t>
            </a:r>
            <a:r>
              <a:rPr lang="cs-CZ" i="1" dirty="0" err="1"/>
              <a:t>x</a:t>
            </a:r>
            <a:r>
              <a:rPr lang="cs-CZ" dirty="0" err="1"/>
              <a:t>,</a:t>
            </a:r>
            <a:r>
              <a:rPr lang="cs-CZ" i="1" dirty="0" err="1"/>
              <a:t>p</a:t>
            </a:r>
            <a:r>
              <a:rPr lang="cs-CZ" dirty="0"/>
              <a:t>)] </a:t>
            </a:r>
            <a:r>
              <a:rPr lang="cs-CZ" dirty="0">
                <a:sym typeface="Symbol" panose="05050102010706020507" pitchFamily="18" charset="2"/>
              </a:rPr>
              <a:t></a:t>
            </a:r>
            <a:r>
              <a:rPr lang="cs-CZ" dirty="0"/>
              <a:t> </a:t>
            </a:r>
            <a:r>
              <a:rPr lang="en-US" i="1" dirty="0"/>
              <a:t>S</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dirty="0"/>
              <a:t>[</a:t>
            </a:r>
            <a:r>
              <a:rPr lang="en-US" i="1" dirty="0"/>
              <a:t>K</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en-US" i="1" dirty="0"/>
              <a:t>K</a:t>
            </a:r>
            <a:r>
              <a:rPr lang="cs-CZ" dirty="0"/>
              <a:t>(</a:t>
            </a:r>
            <a:r>
              <a:rPr lang="cs-CZ" i="1" dirty="0" err="1"/>
              <a:t>x</a:t>
            </a:r>
            <a:r>
              <a:rPr lang="cs-CZ" dirty="0" err="1"/>
              <a:t>,</a:t>
            </a:r>
            <a:r>
              <a:rPr lang="cs-CZ" i="1" dirty="0" err="1"/>
              <a:t>p</a:t>
            </a:r>
            <a:r>
              <a:rPr lang="cs-CZ" dirty="0"/>
              <a:t>)] </a:t>
            </a:r>
            <a:r>
              <a:rPr lang="cs-CZ" dirty="0">
                <a:sym typeface="Symbol" panose="05050102010706020507" pitchFamily="18" charset="2"/>
              </a:rPr>
              <a:t></a:t>
            </a:r>
            <a:r>
              <a:rPr lang="cs-CZ" dirty="0"/>
              <a:t> </a:t>
            </a:r>
            <a:r>
              <a:rPr lang="en-US" i="1" dirty="0"/>
              <a:t>S</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br>
              <a:rPr lang="cs-CZ" dirty="0"/>
            </a:br>
            <a:r>
              <a:rPr lang="cs-CZ" dirty="0">
                <a:sym typeface="Symbol" panose="05050102010706020507" pitchFamily="18" charset="2"/>
              </a:rPr>
              <a:t></a:t>
            </a:r>
            <a:r>
              <a:rPr lang="en-US" i="1" dirty="0"/>
              <a:t>K</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en-US" i="1" dirty="0"/>
              <a:t>K</a:t>
            </a:r>
            <a:r>
              <a:rPr lang="cs-CZ" dirty="0"/>
              <a:t>(</a:t>
            </a:r>
            <a:r>
              <a:rPr lang="cs-CZ" i="1" dirty="0" err="1"/>
              <a:t>x</a:t>
            </a:r>
            <a:r>
              <a:rPr lang="cs-CZ" dirty="0" err="1"/>
              <a:t>,</a:t>
            </a:r>
            <a:r>
              <a:rPr lang="cs-CZ" i="1" dirty="0" err="1"/>
              <a:t>p</a:t>
            </a:r>
            <a:r>
              <a:rPr lang="cs-CZ" dirty="0"/>
              <a:t>) </a:t>
            </a:r>
            <a:r>
              <a:rPr lang="cs-CZ" dirty="0">
                <a:sym typeface="Symbol" panose="05050102010706020507" pitchFamily="18" charset="2"/>
              </a:rPr>
              <a:t></a:t>
            </a:r>
            <a:r>
              <a:rPr lang="cs-CZ" dirty="0"/>
              <a:t> </a:t>
            </a:r>
            <a:r>
              <a:rPr lang="en-US" i="1" dirty="0"/>
              <a:t>S</a:t>
            </a:r>
            <a:r>
              <a:rPr lang="cs-CZ" dirty="0"/>
              <a:t>(</a:t>
            </a:r>
            <a:r>
              <a:rPr lang="cs-CZ" i="1" dirty="0" err="1"/>
              <a:t>x</a:t>
            </a:r>
            <a:r>
              <a:rPr lang="cs-CZ" dirty="0" err="1"/>
              <a:t>,</a:t>
            </a:r>
            <a:r>
              <a:rPr lang="cs-CZ" i="1" dirty="0" err="1"/>
              <a:t>m</a:t>
            </a:r>
            <a:r>
              <a:rPr lang="cs-CZ" dirty="0"/>
              <a:t>).     </a:t>
            </a:r>
            <a:r>
              <a:rPr lang="en-US" dirty="0"/>
              <a:t>		We have got the first clause</a:t>
            </a:r>
            <a:r>
              <a:rPr lang="cs-CZ" dirty="0"/>
              <a:t>.</a:t>
            </a:r>
          </a:p>
          <a:p>
            <a:pPr>
              <a:spcBef>
                <a:spcPts val="1200"/>
              </a:spcBef>
            </a:pPr>
            <a:endParaRPr lang="cs-CZ" dirty="0"/>
          </a:p>
          <a:p>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16</a:t>
            </a:fld>
            <a:endParaRPr lang="cs-CZ"/>
          </a:p>
        </p:txBody>
      </p:sp>
    </p:spTree>
    <p:extLst>
      <p:ext uri="{BB962C8B-B14F-4D97-AF65-F5344CB8AC3E}">
        <p14:creationId xmlns:p14="http://schemas.microsoft.com/office/powerpoint/2010/main" val="494940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PL1</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490195" y="1291472"/>
            <a:ext cx="11001080" cy="5201401"/>
          </a:xfrm>
        </p:spPr>
        <p:txBody>
          <a:bodyPr>
            <a:normAutofit fontScale="85000" lnSpcReduction="10000"/>
          </a:bodyPr>
          <a:lstStyle/>
          <a:p>
            <a:r>
              <a:rPr lang="cs-CZ" b="1" dirty="0"/>
              <a:t>2. </a:t>
            </a:r>
            <a:r>
              <a:rPr lang="en-US" b="1" i="1" dirty="0"/>
              <a:t>premise</a:t>
            </a:r>
            <a:r>
              <a:rPr lang="en-US" dirty="0"/>
              <a:t>.</a:t>
            </a:r>
            <a:r>
              <a:rPr lang="cs-CZ" dirty="0"/>
              <a:t> </a:t>
            </a:r>
            <a:r>
              <a:rPr lang="en-US" dirty="0"/>
              <a:t>Now we have got a problem</a:t>
            </a:r>
            <a:r>
              <a:rPr lang="cs-CZ" dirty="0"/>
              <a:t>. </a:t>
            </a:r>
            <a:r>
              <a:rPr lang="en-US" dirty="0"/>
              <a:t>The formula is closed by</a:t>
            </a:r>
            <a:r>
              <a:rPr lang="cs-CZ" dirty="0"/>
              <a:t> </a:t>
            </a:r>
            <a:r>
              <a:rPr lang="en-US" i="1" dirty="0">
                <a:effectLst>
                  <a:outerShdw blurRad="38100" dist="38100" dir="2700000" algn="tl">
                    <a:srgbClr val="000000">
                      <a:alpha val="43137"/>
                    </a:srgbClr>
                  </a:outerShdw>
                </a:effectLst>
              </a:rPr>
              <a:t>existential quantifier </a:t>
            </a:r>
            <a:r>
              <a:rPr lang="en-US" dirty="0"/>
              <a:t>that should be</a:t>
            </a:r>
            <a:r>
              <a:rPr lang="cs-CZ" dirty="0"/>
              <a:t> </a:t>
            </a:r>
            <a:r>
              <a:rPr lang="en-US" dirty="0">
                <a:effectLst>
                  <a:outerShdw blurRad="38100" dist="38100" dir="2700000" algn="tl">
                    <a:srgbClr val="000000">
                      <a:alpha val="43137"/>
                    </a:srgbClr>
                  </a:outerShdw>
                </a:effectLst>
              </a:rPr>
              <a:t>eliminated</a:t>
            </a:r>
            <a:r>
              <a:rPr lang="cs-CZ" dirty="0"/>
              <a:t>. </a:t>
            </a:r>
          </a:p>
          <a:p>
            <a:r>
              <a:rPr lang="en-US" dirty="0"/>
              <a:t>How to eliminate </a:t>
            </a:r>
            <a:r>
              <a:rPr lang="en-US" dirty="0">
                <a:sym typeface="Symbol" panose="05050102010706020507" pitchFamily="18" charset="2"/>
              </a:rPr>
              <a:t>? Well, if there is an </a:t>
            </a:r>
            <a:r>
              <a:rPr lang="cs-CZ" i="1" dirty="0"/>
              <a:t>x</a:t>
            </a:r>
            <a:r>
              <a:rPr lang="en-US" i="1" dirty="0"/>
              <a:t> </a:t>
            </a:r>
            <a:r>
              <a:rPr lang="en-US" dirty="0"/>
              <a:t>such that …</a:t>
            </a:r>
            <a:r>
              <a:rPr lang="cs-CZ" dirty="0"/>
              <a:t>, </a:t>
            </a:r>
            <a:r>
              <a:rPr lang="en-US" dirty="0"/>
              <a:t>assume that this </a:t>
            </a:r>
            <a:r>
              <a:rPr lang="en-US" i="1" dirty="0"/>
              <a:t>x </a:t>
            </a:r>
            <a:r>
              <a:rPr lang="en-US" dirty="0"/>
              <a:t>is, e.g.</a:t>
            </a:r>
            <a:r>
              <a:rPr lang="cs-CZ" dirty="0"/>
              <a:t>, </a:t>
            </a:r>
            <a:r>
              <a:rPr lang="en-US" dirty="0"/>
              <a:t>the individual</a:t>
            </a:r>
            <a:r>
              <a:rPr lang="cs-CZ" dirty="0"/>
              <a:t> </a:t>
            </a:r>
            <a:r>
              <a:rPr lang="cs-CZ" i="1" dirty="0"/>
              <a:t>a</a:t>
            </a:r>
            <a:r>
              <a:rPr lang="cs-CZ" dirty="0"/>
              <a:t>. </a:t>
            </a:r>
            <a:r>
              <a:rPr lang="en-US" i="1" dirty="0"/>
              <a:t>Mind</a:t>
            </a:r>
            <a:r>
              <a:rPr lang="cs-CZ" dirty="0"/>
              <a:t>! </a:t>
            </a:r>
            <a:r>
              <a:rPr lang="en-US" dirty="0"/>
              <a:t>Always use a </a:t>
            </a:r>
            <a:r>
              <a:rPr lang="en-US" i="1" dirty="0"/>
              <a:t>new constant</a:t>
            </a:r>
            <a:r>
              <a:rPr lang="en-US" dirty="0"/>
              <a:t> that has not occurred till now. Sure, this </a:t>
            </a:r>
            <a:r>
              <a:rPr lang="en-US" i="1" dirty="0"/>
              <a:t>a </a:t>
            </a:r>
            <a:r>
              <a:rPr lang="en-US" dirty="0"/>
              <a:t>is not identical to</a:t>
            </a:r>
            <a:r>
              <a:rPr lang="cs-CZ" dirty="0"/>
              <a:t> </a:t>
            </a:r>
            <a:r>
              <a:rPr lang="cs-CZ" i="1" dirty="0"/>
              <a:t>p </a:t>
            </a:r>
            <a:r>
              <a:rPr lang="en-US" dirty="0"/>
              <a:t>or</a:t>
            </a:r>
            <a:r>
              <a:rPr lang="cs-CZ" dirty="0"/>
              <a:t> </a:t>
            </a:r>
            <a:r>
              <a:rPr lang="cs-CZ" i="1" dirty="0"/>
              <a:t>m. </a:t>
            </a:r>
            <a:r>
              <a:rPr lang="en-US" dirty="0"/>
              <a:t>Hence, the second premise comes down to</a:t>
            </a:r>
            <a:endParaRPr lang="cs-CZ" dirty="0"/>
          </a:p>
          <a:p>
            <a:pPr marL="0" indent="0" algn="ctr">
              <a:buNone/>
            </a:pPr>
            <a:r>
              <a:rPr lang="cs-CZ" dirty="0">
                <a:solidFill>
                  <a:srgbClr val="0070C0"/>
                </a:solidFill>
                <a:effectLst>
                  <a:outerShdw blurRad="38100" dist="38100" dir="2700000" algn="tl">
                    <a:srgbClr val="000000">
                      <a:alpha val="43137"/>
                    </a:srgbClr>
                  </a:outerShdw>
                </a:effectLst>
              </a:rPr>
              <a:t>[</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dirty="0">
                <a:solidFill>
                  <a:srgbClr val="0070C0"/>
                </a:solidFill>
                <a:effectLst>
                  <a:outerShdw blurRad="38100" dist="38100" dir="2700000" algn="tl">
                    <a:srgbClr val="000000">
                      <a:alpha val="43137"/>
                    </a:srgbClr>
                  </a:outerShdw>
                </a:effectLst>
              </a:rPr>
              <a:t>S</a:t>
            </a:r>
            <a:r>
              <a:rPr lang="cs-CZ" dirty="0">
                <a:solidFill>
                  <a:srgbClr val="0070C0"/>
                </a:solidFill>
                <a:effectLst>
                  <a:outerShdw blurRad="38100" dist="38100" dir="2700000" algn="tl">
                    <a:srgbClr val="000000">
                      <a:alpha val="43137"/>
                    </a:srgbClr>
                  </a:outerShdw>
                </a:effectLst>
              </a:rPr>
              <a:t>(</a:t>
            </a:r>
            <a:r>
              <a:rPr lang="cs-CZ" i="1" dirty="0" err="1">
                <a:solidFill>
                  <a:srgbClr val="0070C0"/>
                </a:solidFill>
                <a:effectLst>
                  <a:outerShdw blurRad="38100" dist="38100" dir="2700000" algn="tl">
                    <a:srgbClr val="000000">
                      <a:alpha val="43137"/>
                    </a:srgbClr>
                  </a:outerShdw>
                </a:effectLst>
              </a:rPr>
              <a:t>a</a:t>
            </a:r>
            <a:r>
              <a:rPr lang="cs-CZ" dirty="0" err="1">
                <a:solidFill>
                  <a:srgbClr val="0070C0"/>
                </a:solidFill>
                <a:effectLst>
                  <a:outerShdw blurRad="38100" dist="38100" dir="2700000" algn="tl">
                    <a:srgbClr val="000000">
                      <a:alpha val="43137"/>
                    </a:srgbClr>
                  </a:outerShdw>
                </a:effectLst>
              </a:rPr>
              <a:t>,</a:t>
            </a:r>
            <a:r>
              <a:rPr lang="cs-CZ" i="1" dirty="0" err="1">
                <a:solidFill>
                  <a:srgbClr val="0070C0"/>
                </a:solidFill>
                <a:effectLst>
                  <a:outerShdw blurRad="38100" dist="38100" dir="2700000" algn="tl">
                    <a:srgbClr val="000000">
                      <a:alpha val="43137"/>
                    </a:srgbClr>
                  </a:outerShdw>
                </a:effectLst>
              </a:rPr>
              <a:t>m</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K</a:t>
            </a:r>
            <a:r>
              <a:rPr lang="cs-CZ" dirty="0">
                <a:solidFill>
                  <a:srgbClr val="0070C0"/>
                </a:solidFill>
                <a:effectLst>
                  <a:outerShdw blurRad="38100" dist="38100" dir="2700000" algn="tl">
                    <a:srgbClr val="000000">
                      <a:alpha val="43137"/>
                    </a:srgbClr>
                  </a:outerShdw>
                </a:effectLst>
              </a:rPr>
              <a:t>(</a:t>
            </a:r>
            <a:r>
              <a:rPr lang="cs-CZ" i="1" dirty="0" err="1">
                <a:solidFill>
                  <a:srgbClr val="0070C0"/>
                </a:solidFill>
                <a:effectLst>
                  <a:outerShdw blurRad="38100" dist="38100" dir="2700000" algn="tl">
                    <a:srgbClr val="000000">
                      <a:alpha val="43137"/>
                    </a:srgbClr>
                  </a:outerShdw>
                </a:effectLst>
              </a:rPr>
              <a:t>a</a:t>
            </a:r>
            <a:r>
              <a:rPr lang="cs-CZ" dirty="0" err="1">
                <a:solidFill>
                  <a:srgbClr val="0070C0"/>
                </a:solidFill>
                <a:effectLst>
                  <a:outerShdw blurRad="38100" dist="38100" dir="2700000" algn="tl">
                    <a:srgbClr val="000000">
                      <a:alpha val="43137"/>
                    </a:srgbClr>
                  </a:outerShdw>
                </a:effectLst>
              </a:rPr>
              <a:t>,</a:t>
            </a:r>
            <a:r>
              <a:rPr lang="cs-CZ" i="1" dirty="0" err="1">
                <a:solidFill>
                  <a:srgbClr val="0070C0"/>
                </a:solidFill>
                <a:effectLst>
                  <a:outerShdw blurRad="38100" dist="38100" dir="2700000" algn="tl">
                    <a:srgbClr val="000000">
                      <a:alpha val="43137"/>
                    </a:srgbClr>
                  </a:outerShdw>
                </a:effectLst>
              </a:rPr>
              <a:t>m</a:t>
            </a:r>
            <a:r>
              <a:rPr lang="cs-CZ" dirty="0">
                <a:solidFill>
                  <a:srgbClr val="0070C0"/>
                </a:solidFill>
                <a:effectLst>
                  <a:outerShdw blurRad="38100" dist="38100" dir="2700000" algn="tl">
                    <a:srgbClr val="000000">
                      <a:alpha val="43137"/>
                    </a:srgbClr>
                  </a:outerShdw>
                </a:effectLst>
              </a:rPr>
              <a:t>)] </a:t>
            </a:r>
          </a:p>
          <a:p>
            <a:r>
              <a:rPr lang="en-US" dirty="0"/>
              <a:t>We have got</a:t>
            </a:r>
            <a:r>
              <a:rPr lang="cs-CZ" dirty="0"/>
              <a:t> </a:t>
            </a:r>
            <a:r>
              <a:rPr lang="en-US" i="1" dirty="0">
                <a:effectLst>
                  <a:outerShdw blurRad="38100" dist="38100" dir="2700000" algn="tl">
                    <a:srgbClr val="000000">
                      <a:alpha val="43137"/>
                    </a:srgbClr>
                  </a:outerShdw>
                </a:effectLst>
              </a:rPr>
              <a:t>two</a:t>
            </a:r>
            <a:r>
              <a:rPr lang="cs-CZ" dirty="0"/>
              <a:t> </a:t>
            </a:r>
            <a:r>
              <a:rPr lang="en-US" dirty="0"/>
              <a:t>simple clauses</a:t>
            </a:r>
            <a:r>
              <a:rPr lang="cs-CZ" dirty="0"/>
              <a:t>, </a:t>
            </a:r>
            <a:r>
              <a:rPr lang="en-US" dirty="0"/>
              <a:t>namely the literals</a:t>
            </a:r>
            <a:r>
              <a:rPr lang="cs-CZ" dirty="0"/>
              <a:t> </a:t>
            </a:r>
            <a:r>
              <a:rPr lang="cs-CZ" dirty="0">
                <a:sym typeface="Symbol" panose="05050102010706020507" pitchFamily="18" charset="2"/>
              </a:rPr>
              <a:t></a:t>
            </a:r>
            <a:r>
              <a:rPr lang="cs-CZ" i="1" dirty="0"/>
              <a:t>L</a:t>
            </a:r>
            <a:r>
              <a:rPr lang="cs-CZ" dirty="0"/>
              <a:t>(</a:t>
            </a:r>
            <a:r>
              <a:rPr lang="cs-CZ" i="1" dirty="0" err="1"/>
              <a:t>a</a:t>
            </a:r>
            <a:r>
              <a:rPr lang="cs-CZ" dirty="0" err="1"/>
              <a:t>,</a:t>
            </a:r>
            <a:r>
              <a:rPr lang="cs-CZ" i="1" dirty="0" err="1"/>
              <a:t>m</a:t>
            </a:r>
            <a:r>
              <a:rPr lang="cs-CZ" dirty="0"/>
              <a:t>) </a:t>
            </a:r>
            <a:r>
              <a:rPr lang="en-US" dirty="0"/>
              <a:t>and</a:t>
            </a:r>
            <a:r>
              <a:rPr lang="cs-CZ" dirty="0"/>
              <a:t> </a:t>
            </a:r>
            <a:r>
              <a:rPr lang="cs-CZ" i="1" dirty="0"/>
              <a:t>Z</a:t>
            </a:r>
            <a:r>
              <a:rPr lang="cs-CZ" dirty="0"/>
              <a:t>(</a:t>
            </a:r>
            <a:r>
              <a:rPr lang="cs-CZ" i="1" dirty="0" err="1"/>
              <a:t>a</a:t>
            </a:r>
            <a:r>
              <a:rPr lang="cs-CZ" dirty="0" err="1"/>
              <a:t>,</a:t>
            </a:r>
            <a:r>
              <a:rPr lang="cs-CZ" i="1" dirty="0" err="1"/>
              <a:t>m</a:t>
            </a:r>
            <a:r>
              <a:rPr lang="cs-CZ" dirty="0"/>
              <a:t>). </a:t>
            </a:r>
            <a:r>
              <a:rPr lang="en-US" dirty="0"/>
              <a:t>(A clause can contain just one literal.)</a:t>
            </a:r>
            <a:r>
              <a:rPr lang="cs-CZ" dirty="0"/>
              <a:t> </a:t>
            </a:r>
          </a:p>
          <a:p>
            <a:r>
              <a:rPr lang="en-US" b="1" i="1" dirty="0"/>
              <a:t>Remark. </a:t>
            </a:r>
            <a:r>
              <a:rPr lang="en-US" dirty="0"/>
              <a:t>Elimination of existential quantifiers (“Skolemization”) is </a:t>
            </a:r>
            <a:r>
              <a:rPr lang="en-US" b="1" i="1" dirty="0"/>
              <a:t>not truth-preserving</a:t>
            </a:r>
            <a:r>
              <a:rPr lang="en-US" dirty="0"/>
              <a:t>:</a:t>
            </a:r>
            <a:r>
              <a:rPr lang="en-US" b="1" i="1" dirty="0"/>
              <a:t> </a:t>
            </a:r>
            <a:r>
              <a:rPr lang="cs-CZ" dirty="0">
                <a:sym typeface="Symbol" panose="05050102010706020507" pitchFamily="18" charset="2"/>
              </a:rPr>
              <a:t></a:t>
            </a:r>
            <a:r>
              <a:rPr lang="cs-CZ" i="1" dirty="0">
                <a:sym typeface="Symbol" panose="05050102010706020507" pitchFamily="18" charset="2"/>
              </a:rPr>
              <a:t>x P(x)</a:t>
            </a:r>
            <a:r>
              <a:rPr lang="cs-CZ" dirty="0">
                <a:sym typeface="Symbol" panose="05050102010706020507" pitchFamily="18" charset="2"/>
              </a:rPr>
              <a:t> </a:t>
            </a:r>
            <a:r>
              <a:rPr lang="en-US" dirty="0">
                <a:sym typeface="Symbol" panose="05050102010706020507" pitchFamily="18" charset="2"/>
              </a:rPr>
              <a:t>|</a:t>
            </a:r>
            <a:r>
              <a:rPr lang="cs-CZ" dirty="0">
                <a:sym typeface="Symbol" panose="05050102010706020507" pitchFamily="18" charset="2"/>
              </a:rPr>
              <a:t></a:t>
            </a:r>
            <a:r>
              <a:rPr lang="en-US" dirty="0">
                <a:sym typeface="Symbol" panose="05050102010706020507" pitchFamily="18" charset="2"/>
              </a:rPr>
              <a:t> </a:t>
            </a:r>
            <a:r>
              <a:rPr lang="cs-CZ" i="1" dirty="0">
                <a:sym typeface="Symbol" panose="05050102010706020507" pitchFamily="18" charset="2"/>
              </a:rPr>
              <a:t>P(a). </a:t>
            </a:r>
            <a:r>
              <a:rPr lang="en-US" i="1" dirty="0">
                <a:sym typeface="Symbol" panose="05050102010706020507" pitchFamily="18" charset="2"/>
              </a:rPr>
              <a:t> </a:t>
            </a:r>
            <a:br>
              <a:rPr lang="en-US" i="1" dirty="0">
                <a:sym typeface="Symbol" panose="05050102010706020507" pitchFamily="18" charset="2"/>
              </a:rPr>
            </a:br>
            <a:r>
              <a:rPr lang="en-US" i="1" dirty="0">
                <a:sym typeface="Symbol" panose="05050102010706020507" pitchFamily="18" charset="2"/>
              </a:rPr>
              <a:t>Counterexample</a:t>
            </a:r>
            <a:r>
              <a:rPr lang="en-US" dirty="0">
                <a:sym typeface="Symbol" panose="05050102010706020507" pitchFamily="18" charset="2"/>
              </a:rPr>
              <a:t>. Here is an interpretation in which </a:t>
            </a:r>
            <a:r>
              <a:rPr lang="cs-CZ" dirty="0">
                <a:sym typeface="Symbol" panose="05050102010706020507" pitchFamily="18" charset="2"/>
              </a:rPr>
              <a:t></a:t>
            </a:r>
            <a:r>
              <a:rPr lang="cs-CZ" i="1" dirty="0">
                <a:sym typeface="Symbol" panose="05050102010706020507" pitchFamily="18" charset="2"/>
              </a:rPr>
              <a:t>x P(x)</a:t>
            </a:r>
            <a:r>
              <a:rPr lang="en-US" i="1" dirty="0">
                <a:sym typeface="Symbol" panose="05050102010706020507" pitchFamily="18" charset="2"/>
              </a:rPr>
              <a:t> </a:t>
            </a:r>
            <a:r>
              <a:rPr lang="en-US" dirty="0">
                <a:sym typeface="Symbol" panose="05050102010706020507" pitchFamily="18" charset="2"/>
              </a:rPr>
              <a:t>is true while </a:t>
            </a:r>
            <a:r>
              <a:rPr lang="en-US" i="1" dirty="0">
                <a:sym typeface="Symbol" panose="05050102010706020507" pitchFamily="18" charset="2"/>
              </a:rPr>
              <a:t>P(a) </a:t>
            </a:r>
            <a:r>
              <a:rPr lang="en-US" dirty="0">
                <a:sym typeface="Symbol" panose="05050102010706020507" pitchFamily="18" charset="2"/>
              </a:rPr>
              <a:t>is false: U = natural numbers, </a:t>
            </a:r>
            <a:r>
              <a:rPr lang="cs-CZ" i="1" dirty="0">
                <a:sym typeface="Symbol" panose="05050102010706020507" pitchFamily="18" charset="2"/>
              </a:rPr>
              <a:t>P </a:t>
            </a:r>
            <a:r>
              <a:rPr lang="en-US" dirty="0">
                <a:sym typeface="Symbol" panose="05050102010706020507" pitchFamily="18" charset="2"/>
              </a:rPr>
              <a:t>= the set of even numbers, </a:t>
            </a:r>
            <a:r>
              <a:rPr lang="cs-CZ" i="1" dirty="0">
                <a:sym typeface="Symbol" panose="05050102010706020507" pitchFamily="18" charset="2"/>
              </a:rPr>
              <a:t>a </a:t>
            </a:r>
            <a:r>
              <a:rPr lang="en-US" dirty="0">
                <a:sym typeface="Symbol" panose="05050102010706020507" pitchFamily="18" charset="2"/>
              </a:rPr>
              <a:t>=</a:t>
            </a:r>
            <a:r>
              <a:rPr lang="cs-CZ" dirty="0">
                <a:sym typeface="Symbol" panose="05050102010706020507" pitchFamily="18" charset="2"/>
              </a:rPr>
              <a:t> 5. </a:t>
            </a:r>
            <a:endParaRPr lang="en-US" dirty="0">
              <a:sym typeface="Symbol" panose="05050102010706020507" pitchFamily="18" charset="2"/>
            </a:endParaRPr>
          </a:p>
          <a:p>
            <a:r>
              <a:rPr lang="en-US" dirty="0"/>
              <a:t>Yet, Skolemization is consistency preserving, which is sufficient for the indirect proof. </a:t>
            </a:r>
            <a:r>
              <a:rPr lang="en-US" dirty="0">
                <a:sym typeface="Symbol" panose="05050102010706020507" pitchFamily="18" charset="2"/>
              </a:rPr>
              <a:t>If</a:t>
            </a:r>
            <a:r>
              <a:rPr lang="cs-CZ" dirty="0">
                <a:sym typeface="Symbol" panose="05050102010706020507" pitchFamily="18" charset="2"/>
              </a:rPr>
              <a:t> </a:t>
            </a:r>
            <a:r>
              <a:rPr lang="cs-CZ" i="1" dirty="0">
                <a:sym typeface="Symbol" panose="05050102010706020507" pitchFamily="18" charset="2"/>
              </a:rPr>
              <a:t>x P(x) </a:t>
            </a:r>
            <a:r>
              <a:rPr lang="en-US" dirty="0">
                <a:sym typeface="Symbol" panose="05050102010706020507" pitchFamily="18" charset="2"/>
              </a:rPr>
              <a:t>is true in an interpretation, then </a:t>
            </a:r>
            <a:r>
              <a:rPr lang="en-US" i="1" dirty="0">
                <a:sym typeface="Symbol" panose="05050102010706020507" pitchFamily="18" charset="2"/>
              </a:rPr>
              <a:t>P</a:t>
            </a:r>
            <a:r>
              <a:rPr lang="en-US" i="1" baseline="30000" dirty="0">
                <a:sym typeface="Symbol" panose="05050102010706020507" pitchFamily="18" charset="2"/>
              </a:rPr>
              <a:t>U</a:t>
            </a:r>
            <a:r>
              <a:rPr lang="en-US" i="1" dirty="0">
                <a:sym typeface="Symbol" panose="05050102010706020507" pitchFamily="18" charset="2"/>
              </a:rPr>
              <a:t> </a:t>
            </a:r>
            <a:r>
              <a:rPr lang="en-US" dirty="0">
                <a:sym typeface="Symbol" panose="05050102010706020507" pitchFamily="18" charset="2"/>
              </a:rPr>
              <a:t>is non-empty and it is possible to interpret</a:t>
            </a:r>
            <a:r>
              <a:rPr lang="cs-CZ" dirty="0">
                <a:sym typeface="Symbol" panose="05050102010706020507" pitchFamily="18" charset="2"/>
              </a:rPr>
              <a:t> </a:t>
            </a:r>
            <a:r>
              <a:rPr lang="cs-CZ" i="1" dirty="0">
                <a:sym typeface="Symbol" panose="05050102010706020507" pitchFamily="18" charset="2"/>
              </a:rPr>
              <a:t>a </a:t>
            </a:r>
            <a:r>
              <a:rPr lang="en-US" dirty="0">
                <a:sym typeface="Symbol" panose="05050102010706020507" pitchFamily="18" charset="2"/>
              </a:rPr>
              <a:t>so that </a:t>
            </a:r>
            <a:r>
              <a:rPr lang="en-US" i="1" dirty="0">
                <a:sym typeface="Symbol" panose="05050102010706020507" pitchFamily="18" charset="2"/>
              </a:rPr>
              <a:t>a </a:t>
            </a:r>
            <a:r>
              <a:rPr lang="en-US" dirty="0">
                <a:sym typeface="Symbol" panose="05050102010706020507" pitchFamily="18" charset="2"/>
              </a:rPr>
              <a:t></a:t>
            </a:r>
            <a:r>
              <a:rPr lang="cs-CZ" dirty="0">
                <a:sym typeface="Symbol" panose="05050102010706020507" pitchFamily="18" charset="2"/>
              </a:rPr>
              <a:t> </a:t>
            </a:r>
            <a:r>
              <a:rPr lang="en-US" i="1" dirty="0">
                <a:sym typeface="Symbol" panose="05050102010706020507" pitchFamily="18" charset="2"/>
              </a:rPr>
              <a:t>P</a:t>
            </a:r>
            <a:r>
              <a:rPr lang="en-US" i="1" baseline="30000" dirty="0">
                <a:sym typeface="Symbol" panose="05050102010706020507" pitchFamily="18" charset="2"/>
              </a:rPr>
              <a:t>U</a:t>
            </a:r>
            <a:r>
              <a:rPr lang="en-US" dirty="0">
                <a:sym typeface="Symbol" panose="05050102010706020507" pitchFamily="18" charset="2"/>
              </a:rPr>
              <a:t>. In such an interpretation, </a:t>
            </a:r>
            <a:r>
              <a:rPr lang="cs-CZ" i="1" dirty="0">
                <a:sym typeface="Symbol" panose="05050102010706020507" pitchFamily="18" charset="2"/>
              </a:rPr>
              <a:t>P(a)</a:t>
            </a:r>
            <a:r>
              <a:rPr lang="en-US" i="1" dirty="0">
                <a:sym typeface="Symbol" panose="05050102010706020507" pitchFamily="18" charset="2"/>
              </a:rPr>
              <a:t> </a:t>
            </a:r>
            <a:r>
              <a:rPr lang="en-US" dirty="0">
                <a:sym typeface="Symbol" panose="05050102010706020507" pitchFamily="18" charset="2"/>
              </a:rPr>
              <a:t>is true as well.</a:t>
            </a:r>
            <a:r>
              <a:rPr lang="cs-CZ" i="1" dirty="0">
                <a:sym typeface="Symbol" panose="05050102010706020507" pitchFamily="18" charset="2"/>
              </a:rPr>
              <a:t> </a:t>
            </a:r>
            <a:r>
              <a:rPr lang="cs-CZ" dirty="0">
                <a:sym typeface="Symbol" panose="05050102010706020507" pitchFamily="18" charset="2"/>
              </a:rPr>
              <a:t> </a:t>
            </a:r>
            <a:r>
              <a:rPr lang="cs-CZ" i="1" dirty="0">
                <a:sym typeface="Symbol" panose="05050102010706020507" pitchFamily="18" charset="2"/>
              </a:rPr>
              <a:t> </a:t>
            </a:r>
            <a:r>
              <a:rPr lang="cs-CZ" dirty="0"/>
              <a:t>  </a:t>
            </a:r>
          </a:p>
          <a:p>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17</a:t>
            </a:fld>
            <a:endParaRPr lang="cs-CZ"/>
          </a:p>
        </p:txBody>
      </p:sp>
    </p:spTree>
    <p:extLst>
      <p:ext uri="{BB962C8B-B14F-4D97-AF65-F5344CB8AC3E}">
        <p14:creationId xmlns:p14="http://schemas.microsoft.com/office/powerpoint/2010/main" val="1581047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PL1</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329180"/>
            <a:ext cx="10963373" cy="5163694"/>
          </a:xfrm>
        </p:spPr>
        <p:txBody>
          <a:bodyPr>
            <a:normAutofit fontScale="92500" lnSpcReduction="20000"/>
          </a:bodyPr>
          <a:lstStyle/>
          <a:p>
            <a:r>
              <a:rPr lang="cs-CZ" b="1" dirty="0"/>
              <a:t>3. </a:t>
            </a:r>
            <a:r>
              <a:rPr lang="en-US" b="1" i="1" dirty="0"/>
              <a:t>negated conclusion</a:t>
            </a:r>
            <a:r>
              <a:rPr lang="cs-CZ" dirty="0"/>
              <a:t>: </a:t>
            </a:r>
            <a:r>
              <a:rPr lang="cs-CZ" dirty="0">
                <a:sym typeface="Symbol" panose="05050102010706020507" pitchFamily="18" charset="2"/>
              </a:rPr>
              <a:t></a:t>
            </a:r>
            <a:r>
              <a:rPr lang="en-US" i="1" dirty="0"/>
              <a:t>K</a:t>
            </a:r>
            <a:r>
              <a:rPr lang="cs-CZ" dirty="0"/>
              <a:t>(</a:t>
            </a:r>
            <a:r>
              <a:rPr lang="cs-CZ" i="1" dirty="0" err="1"/>
              <a:t>y</a:t>
            </a:r>
            <a:r>
              <a:rPr lang="cs-CZ" dirty="0" err="1"/>
              <a:t>,</a:t>
            </a:r>
            <a:r>
              <a:rPr lang="cs-CZ" i="1" dirty="0" err="1"/>
              <a:t>m</a:t>
            </a:r>
            <a:r>
              <a:rPr lang="cs-CZ" dirty="0"/>
              <a:t>) </a:t>
            </a:r>
            <a:r>
              <a:rPr lang="cs-CZ" dirty="0">
                <a:sym typeface="Symbol" panose="05050102010706020507" pitchFamily="18" charset="2"/>
              </a:rPr>
              <a:t></a:t>
            </a:r>
            <a:r>
              <a:rPr lang="cs-CZ" dirty="0"/>
              <a:t> </a:t>
            </a:r>
            <a:r>
              <a:rPr lang="en-US" i="1" dirty="0"/>
              <a:t>K</a:t>
            </a:r>
            <a:r>
              <a:rPr lang="cs-CZ" dirty="0"/>
              <a:t>(</a:t>
            </a:r>
            <a:r>
              <a:rPr lang="cs-CZ" i="1" dirty="0" err="1"/>
              <a:t>y</a:t>
            </a:r>
            <a:r>
              <a:rPr lang="cs-CZ" dirty="0" err="1"/>
              <a:t>,</a:t>
            </a:r>
            <a:r>
              <a:rPr lang="cs-CZ" i="1" dirty="0" err="1"/>
              <a:t>p</a:t>
            </a:r>
            <a:r>
              <a:rPr lang="cs-CZ" dirty="0"/>
              <a:t>). </a:t>
            </a:r>
          </a:p>
          <a:p>
            <a:pPr lvl="1"/>
            <a:r>
              <a:rPr lang="en-US" dirty="0"/>
              <a:t>We renamed the bound variable</a:t>
            </a:r>
            <a:r>
              <a:rPr lang="cs-CZ" dirty="0"/>
              <a:t> </a:t>
            </a:r>
            <a:r>
              <a:rPr lang="cs-CZ" i="1" dirty="0"/>
              <a:t>x </a:t>
            </a:r>
            <a:r>
              <a:rPr lang="en-US" dirty="0"/>
              <a:t>to</a:t>
            </a:r>
            <a:r>
              <a:rPr lang="cs-CZ" dirty="0"/>
              <a:t> </a:t>
            </a:r>
            <a:r>
              <a:rPr lang="cs-CZ" i="1" dirty="0"/>
              <a:t>y</a:t>
            </a:r>
            <a:r>
              <a:rPr lang="cs-CZ" dirty="0"/>
              <a:t>, </a:t>
            </a:r>
            <a:r>
              <a:rPr lang="en-US" dirty="0"/>
              <a:t>since this variable differs from </a:t>
            </a:r>
            <a:r>
              <a:rPr lang="en-US" i="1" dirty="0"/>
              <a:t>x </a:t>
            </a:r>
            <a:r>
              <a:rPr lang="en-US" dirty="0"/>
              <a:t>in the first premise</a:t>
            </a:r>
            <a:r>
              <a:rPr lang="cs-CZ" dirty="0"/>
              <a:t>.</a:t>
            </a:r>
          </a:p>
          <a:p>
            <a:r>
              <a:rPr lang="en-US" dirty="0"/>
              <a:t>Write down the clauses and generate resolvents by unifying literals</a:t>
            </a:r>
            <a:r>
              <a:rPr lang="cs-CZ" dirty="0"/>
              <a:t>:</a:t>
            </a:r>
          </a:p>
          <a:p>
            <a:pPr marL="0" indent="0">
              <a:buNone/>
            </a:pPr>
            <a:r>
              <a:rPr lang="cs-CZ" dirty="0"/>
              <a:t>	1.	</a:t>
            </a:r>
            <a:r>
              <a:rPr lang="cs-CZ" dirty="0">
                <a:sym typeface="Symbol" panose="05050102010706020507" pitchFamily="18" charset="2"/>
              </a:rPr>
              <a:t></a:t>
            </a:r>
            <a:r>
              <a:rPr lang="en-US" i="1" dirty="0"/>
              <a:t>K</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en-US" i="1" dirty="0"/>
              <a:t>K</a:t>
            </a:r>
            <a:r>
              <a:rPr lang="cs-CZ" dirty="0"/>
              <a:t>(</a:t>
            </a:r>
            <a:r>
              <a:rPr lang="cs-CZ" i="1" dirty="0" err="1"/>
              <a:t>x</a:t>
            </a:r>
            <a:r>
              <a:rPr lang="cs-CZ" dirty="0" err="1"/>
              <a:t>,</a:t>
            </a:r>
            <a:r>
              <a:rPr lang="cs-CZ" i="1" dirty="0" err="1"/>
              <a:t>p</a:t>
            </a:r>
            <a:r>
              <a:rPr lang="cs-CZ" dirty="0"/>
              <a:t>) </a:t>
            </a:r>
            <a:r>
              <a:rPr lang="cs-CZ" dirty="0">
                <a:sym typeface="Symbol" panose="05050102010706020507" pitchFamily="18" charset="2"/>
              </a:rPr>
              <a:t></a:t>
            </a:r>
            <a:r>
              <a:rPr lang="cs-CZ" dirty="0"/>
              <a:t> </a:t>
            </a:r>
            <a:r>
              <a:rPr lang="en-US" i="1" dirty="0"/>
              <a:t>S</a:t>
            </a:r>
            <a:r>
              <a:rPr lang="cs-CZ" dirty="0"/>
              <a:t>(</a:t>
            </a:r>
            <a:r>
              <a:rPr lang="cs-CZ" i="1" dirty="0" err="1"/>
              <a:t>x</a:t>
            </a:r>
            <a:r>
              <a:rPr lang="cs-CZ" dirty="0" err="1"/>
              <a:t>,</a:t>
            </a:r>
            <a:r>
              <a:rPr lang="cs-CZ" i="1" dirty="0" err="1"/>
              <a:t>m</a:t>
            </a:r>
            <a:r>
              <a:rPr lang="cs-CZ" dirty="0"/>
              <a:t>)</a:t>
            </a:r>
          </a:p>
          <a:p>
            <a:pPr marL="0" indent="0">
              <a:buNone/>
            </a:pPr>
            <a:r>
              <a:rPr lang="cs-CZ" dirty="0"/>
              <a:t>	2.	</a:t>
            </a:r>
            <a:r>
              <a:rPr lang="cs-CZ" dirty="0">
                <a:sym typeface="Symbol" panose="05050102010706020507" pitchFamily="18" charset="2"/>
              </a:rPr>
              <a:t></a:t>
            </a:r>
            <a:r>
              <a:rPr lang="en-US" i="1" dirty="0"/>
              <a:t>S</a:t>
            </a:r>
            <a:r>
              <a:rPr lang="cs-CZ" dirty="0"/>
              <a:t>(</a:t>
            </a:r>
            <a:r>
              <a:rPr lang="cs-CZ" i="1" dirty="0" err="1"/>
              <a:t>a</a:t>
            </a:r>
            <a:r>
              <a:rPr lang="cs-CZ" dirty="0" err="1"/>
              <a:t>,</a:t>
            </a:r>
            <a:r>
              <a:rPr lang="cs-CZ" i="1" dirty="0" err="1"/>
              <a:t>m</a:t>
            </a:r>
            <a:r>
              <a:rPr lang="cs-CZ" dirty="0"/>
              <a:t>) </a:t>
            </a:r>
          </a:p>
          <a:p>
            <a:pPr marL="0" indent="0">
              <a:buNone/>
            </a:pPr>
            <a:r>
              <a:rPr lang="cs-CZ" dirty="0"/>
              <a:t>	3.	</a:t>
            </a:r>
            <a:r>
              <a:rPr lang="en-US" i="1" dirty="0"/>
              <a:t>K</a:t>
            </a:r>
            <a:r>
              <a:rPr lang="cs-CZ" dirty="0"/>
              <a:t>(</a:t>
            </a:r>
            <a:r>
              <a:rPr lang="cs-CZ" i="1" dirty="0" err="1"/>
              <a:t>a</a:t>
            </a:r>
            <a:r>
              <a:rPr lang="cs-CZ" dirty="0" err="1"/>
              <a:t>,</a:t>
            </a:r>
            <a:r>
              <a:rPr lang="cs-CZ" i="1" dirty="0" err="1"/>
              <a:t>m</a:t>
            </a:r>
            <a:r>
              <a:rPr lang="cs-CZ" dirty="0"/>
              <a:t>)</a:t>
            </a:r>
          </a:p>
          <a:p>
            <a:pPr marL="0" indent="0">
              <a:buNone/>
            </a:pPr>
            <a:r>
              <a:rPr lang="cs-CZ" dirty="0"/>
              <a:t>	4.	</a:t>
            </a:r>
            <a:r>
              <a:rPr lang="cs-CZ" dirty="0">
                <a:sym typeface="Symbol" panose="05050102010706020507" pitchFamily="18" charset="2"/>
              </a:rPr>
              <a:t></a:t>
            </a:r>
            <a:r>
              <a:rPr lang="en-US" i="1" dirty="0"/>
              <a:t>K</a:t>
            </a:r>
            <a:r>
              <a:rPr lang="cs-CZ" dirty="0"/>
              <a:t>(</a:t>
            </a:r>
            <a:r>
              <a:rPr lang="cs-CZ" i="1" dirty="0" err="1"/>
              <a:t>y</a:t>
            </a:r>
            <a:r>
              <a:rPr lang="cs-CZ" dirty="0" err="1"/>
              <a:t>,</a:t>
            </a:r>
            <a:r>
              <a:rPr lang="cs-CZ" i="1" dirty="0" err="1"/>
              <a:t>m</a:t>
            </a:r>
            <a:r>
              <a:rPr lang="cs-CZ" dirty="0"/>
              <a:t>) </a:t>
            </a:r>
            <a:r>
              <a:rPr lang="cs-CZ" dirty="0">
                <a:sym typeface="Symbol" panose="05050102010706020507" pitchFamily="18" charset="2"/>
              </a:rPr>
              <a:t></a:t>
            </a:r>
            <a:r>
              <a:rPr lang="cs-CZ" dirty="0"/>
              <a:t> </a:t>
            </a:r>
            <a:r>
              <a:rPr lang="en-US" i="1" dirty="0"/>
              <a:t>K</a:t>
            </a:r>
            <a:r>
              <a:rPr lang="cs-CZ" dirty="0"/>
              <a:t>(</a:t>
            </a:r>
            <a:r>
              <a:rPr lang="cs-CZ" i="1" dirty="0" err="1"/>
              <a:t>y</a:t>
            </a:r>
            <a:r>
              <a:rPr lang="cs-CZ" dirty="0" err="1"/>
              <a:t>,</a:t>
            </a:r>
            <a:r>
              <a:rPr lang="cs-CZ" i="1" dirty="0" err="1"/>
              <a:t>p</a:t>
            </a:r>
            <a:r>
              <a:rPr lang="cs-CZ" dirty="0"/>
              <a:t>)</a:t>
            </a:r>
          </a:p>
          <a:p>
            <a:pPr marL="0" indent="0">
              <a:buNone/>
            </a:pPr>
            <a:r>
              <a:rPr lang="cs-CZ" dirty="0"/>
              <a:t>	5.	</a:t>
            </a:r>
            <a:r>
              <a:rPr lang="cs-CZ" dirty="0">
                <a:sym typeface="Symbol" panose="05050102010706020507" pitchFamily="18" charset="2"/>
              </a:rPr>
              <a:t></a:t>
            </a:r>
            <a:r>
              <a:rPr lang="en-US" i="1" dirty="0"/>
              <a:t>K</a:t>
            </a:r>
            <a:r>
              <a:rPr lang="cs-CZ" dirty="0"/>
              <a:t>(</a:t>
            </a:r>
            <a:r>
              <a:rPr lang="cs-CZ" i="1" dirty="0" err="1"/>
              <a:t>a</a:t>
            </a:r>
            <a:r>
              <a:rPr lang="cs-CZ" dirty="0" err="1"/>
              <a:t>,</a:t>
            </a:r>
            <a:r>
              <a:rPr lang="cs-CZ" i="1" dirty="0" err="1"/>
              <a:t>m</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en-US" i="1" dirty="0"/>
              <a:t>K</a:t>
            </a:r>
            <a:r>
              <a:rPr lang="cs-CZ" dirty="0"/>
              <a:t>(</a:t>
            </a:r>
            <a:r>
              <a:rPr lang="cs-CZ" i="1" dirty="0" err="1"/>
              <a:t>a</a:t>
            </a:r>
            <a:r>
              <a:rPr lang="cs-CZ" dirty="0" err="1"/>
              <a:t>,</a:t>
            </a:r>
            <a:r>
              <a:rPr lang="cs-CZ" i="1" dirty="0" err="1"/>
              <a:t>p</a:t>
            </a:r>
            <a:r>
              <a:rPr lang="cs-CZ" dirty="0"/>
              <a:t>)		1, 2, </a:t>
            </a:r>
            <a:r>
              <a:rPr lang="cs-CZ" dirty="0" err="1"/>
              <a:t>substitu</a:t>
            </a:r>
            <a:r>
              <a:rPr lang="en-US" dirty="0" err="1"/>
              <a:t>tion</a:t>
            </a:r>
            <a:r>
              <a:rPr lang="cs-CZ" dirty="0"/>
              <a:t> </a:t>
            </a:r>
            <a:r>
              <a:rPr lang="en-US" i="1" dirty="0"/>
              <a:t>a</a:t>
            </a:r>
            <a:r>
              <a:rPr lang="cs-CZ" dirty="0"/>
              <a:t>/</a:t>
            </a:r>
            <a:r>
              <a:rPr lang="en-US" i="1" dirty="0"/>
              <a:t>x</a:t>
            </a:r>
            <a:endParaRPr lang="cs-CZ" dirty="0"/>
          </a:p>
          <a:p>
            <a:pPr marL="0" indent="0">
              <a:buNone/>
            </a:pPr>
            <a:r>
              <a:rPr lang="cs-CZ" dirty="0"/>
              <a:t>	6.	</a:t>
            </a:r>
            <a:r>
              <a:rPr lang="cs-CZ" dirty="0">
                <a:sym typeface="Symbol" panose="05050102010706020507" pitchFamily="18" charset="2"/>
              </a:rPr>
              <a:t></a:t>
            </a:r>
            <a:r>
              <a:rPr lang="en-US" i="1" dirty="0"/>
              <a:t>K</a:t>
            </a:r>
            <a:r>
              <a:rPr lang="cs-CZ" dirty="0"/>
              <a:t>(</a:t>
            </a:r>
            <a:r>
              <a:rPr lang="cs-CZ" i="1" dirty="0" err="1"/>
              <a:t>a</a:t>
            </a:r>
            <a:r>
              <a:rPr lang="cs-CZ" dirty="0" err="1"/>
              <a:t>,</a:t>
            </a:r>
            <a:r>
              <a:rPr lang="cs-CZ" i="1" dirty="0" err="1"/>
              <a:t>p</a:t>
            </a:r>
            <a:r>
              <a:rPr lang="cs-CZ" dirty="0"/>
              <a:t>)			3, 5</a:t>
            </a:r>
          </a:p>
          <a:p>
            <a:pPr marL="0" indent="0">
              <a:buNone/>
            </a:pPr>
            <a:r>
              <a:rPr lang="cs-CZ" dirty="0"/>
              <a:t>	7.	</a:t>
            </a:r>
            <a:r>
              <a:rPr lang="cs-CZ" dirty="0">
                <a:sym typeface="Symbol" panose="05050102010706020507" pitchFamily="18" charset="2"/>
              </a:rPr>
              <a:t></a:t>
            </a:r>
            <a:r>
              <a:rPr lang="en-US" i="1" dirty="0"/>
              <a:t>K</a:t>
            </a:r>
            <a:r>
              <a:rPr lang="cs-CZ" dirty="0"/>
              <a:t>(</a:t>
            </a:r>
            <a:r>
              <a:rPr lang="cs-CZ" i="1" dirty="0" err="1"/>
              <a:t>a</a:t>
            </a:r>
            <a:r>
              <a:rPr lang="cs-CZ" dirty="0" err="1"/>
              <a:t>,</a:t>
            </a:r>
            <a:r>
              <a:rPr lang="cs-CZ" i="1" dirty="0" err="1"/>
              <a:t>m</a:t>
            </a:r>
            <a:r>
              <a:rPr lang="cs-CZ" dirty="0"/>
              <a:t>)			4,6, </a:t>
            </a:r>
            <a:r>
              <a:rPr lang="cs-CZ" dirty="0" err="1"/>
              <a:t>substitu</a:t>
            </a:r>
            <a:r>
              <a:rPr lang="en-US" dirty="0" err="1"/>
              <a:t>tion</a:t>
            </a:r>
            <a:r>
              <a:rPr lang="cs-CZ" dirty="0"/>
              <a:t> </a:t>
            </a:r>
            <a:r>
              <a:rPr lang="en-US" i="1" dirty="0"/>
              <a:t>a</a:t>
            </a:r>
            <a:r>
              <a:rPr lang="cs-CZ" dirty="0"/>
              <a:t>/</a:t>
            </a:r>
            <a:r>
              <a:rPr lang="en-US" i="1" dirty="0"/>
              <a:t>y</a:t>
            </a:r>
            <a:endParaRPr lang="cs-CZ" dirty="0"/>
          </a:p>
          <a:p>
            <a:pPr marL="0" indent="0">
              <a:buNone/>
            </a:pPr>
            <a:r>
              <a:rPr lang="cs-CZ" dirty="0"/>
              <a:t>	8.	#				3, 7</a:t>
            </a:r>
          </a:p>
          <a:p>
            <a:pPr marL="0" indent="0">
              <a:buNone/>
            </a:pPr>
            <a:r>
              <a:rPr lang="en-US" i="1" dirty="0">
                <a:effectLst>
                  <a:outerShdw blurRad="38100" dist="38100" dir="2700000" algn="tl">
                    <a:srgbClr val="000000">
                      <a:alpha val="43137"/>
                    </a:srgbClr>
                  </a:outerShdw>
                </a:effectLst>
              </a:rPr>
              <a:t>N</a:t>
            </a:r>
            <a:r>
              <a:rPr lang="cs-CZ" i="1" dirty="0">
                <a:effectLst>
                  <a:outerShdw blurRad="38100" dist="38100" dir="2700000" algn="tl">
                    <a:srgbClr val="000000">
                      <a:alpha val="43137"/>
                    </a:srgbClr>
                  </a:outerShdw>
                </a:effectLst>
              </a:rPr>
              <a:t>eg</a:t>
            </a:r>
            <a:r>
              <a:rPr lang="en-US" i="1" dirty="0" err="1">
                <a:effectLst>
                  <a:outerShdw blurRad="38100" dist="38100" dir="2700000" algn="tl">
                    <a:srgbClr val="000000">
                      <a:alpha val="43137"/>
                    </a:srgbClr>
                  </a:outerShdw>
                </a:effectLst>
              </a:rPr>
              <a:t>ated</a:t>
            </a:r>
            <a:r>
              <a:rPr lang="en-US" i="1" dirty="0">
                <a:effectLst>
                  <a:outerShdw blurRad="38100" dist="38100" dir="2700000" algn="tl">
                    <a:srgbClr val="000000">
                      <a:alpha val="43137"/>
                    </a:srgbClr>
                  </a:outerShdw>
                </a:effectLst>
              </a:rPr>
              <a:t> conclusion contradicts the premises</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the argument is valid</a:t>
            </a:r>
            <a:r>
              <a:rPr lang="cs-CZ" i="1" dirty="0">
                <a:effectLst>
                  <a:outerShdw blurRad="38100" dist="38100" dir="2700000" algn="tl">
                    <a:srgbClr val="000000">
                      <a:alpha val="43137"/>
                    </a:srgbClr>
                  </a:outerShdw>
                </a:effectLst>
              </a:rPr>
              <a:t>.</a:t>
            </a:r>
          </a:p>
          <a:p>
            <a:pPr marL="0" indent="0">
              <a:buNone/>
            </a:pPr>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18</a:t>
            </a:fld>
            <a:endParaRPr lang="cs-CZ"/>
          </a:p>
        </p:txBody>
      </p:sp>
    </p:spTree>
    <p:extLst>
      <p:ext uri="{BB962C8B-B14F-4D97-AF65-F5344CB8AC3E}">
        <p14:creationId xmlns:p14="http://schemas.microsoft.com/office/powerpoint/2010/main" val="3162470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PL1</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357461"/>
            <a:ext cx="10963373" cy="4998890"/>
          </a:xfrm>
        </p:spPr>
        <p:txBody>
          <a:bodyPr>
            <a:normAutofit/>
          </a:bodyPr>
          <a:lstStyle/>
          <a:p>
            <a:pPr marL="0" indent="0">
              <a:buNone/>
            </a:pPr>
            <a:r>
              <a:rPr lang="en-US" b="1" i="1" dirty="0"/>
              <a:t>Remarks</a:t>
            </a:r>
            <a:r>
              <a:rPr lang="cs-CZ" b="1" i="1" dirty="0"/>
              <a:t>, </a:t>
            </a:r>
            <a:r>
              <a:rPr lang="en-US" b="1" i="1" dirty="0"/>
              <a:t>summary</a:t>
            </a:r>
            <a:r>
              <a:rPr lang="cs-CZ" dirty="0"/>
              <a:t>: </a:t>
            </a:r>
          </a:p>
          <a:p>
            <a:pPr lvl="0" fontAlgn="base"/>
            <a:r>
              <a:rPr lang="en-US" dirty="0"/>
              <a:t>Unification is always replacing variables by terms, not vice versa!</a:t>
            </a:r>
            <a:endParaRPr lang="cs-CZ" dirty="0"/>
          </a:p>
          <a:p>
            <a:pPr lvl="0" fontAlgn="base"/>
            <a:r>
              <a:rPr lang="en-US" dirty="0"/>
              <a:t>When unifying terms, we must substitute a term for </a:t>
            </a:r>
            <a:r>
              <a:rPr lang="en-US" i="1" dirty="0"/>
              <a:t>all the occurrences</a:t>
            </a:r>
            <a:r>
              <a:rPr lang="en-US" dirty="0"/>
              <a:t> of a variable in a given formula</a:t>
            </a:r>
            <a:endParaRPr lang="cs-CZ" dirty="0"/>
          </a:p>
          <a:p>
            <a:pPr lvl="0" fontAlgn="base"/>
            <a:r>
              <a:rPr lang="en-US" dirty="0"/>
              <a:t>Skolemization, i.e. elimination of an existential quantifier, is not an equivalent transformation. However, the situation is not so bad because we make an indirect proof and Skolemization is consistency preserving, which suffices for the indirect proof. </a:t>
            </a:r>
            <a:endParaRPr lang="cs-CZ" i="1" dirty="0"/>
          </a:p>
          <a:p>
            <a:pPr lvl="1" fontAlgn="base"/>
            <a:r>
              <a:rPr lang="en-US" dirty="0"/>
              <a:t>For sure</a:t>
            </a:r>
            <a:r>
              <a:rPr lang="cs-CZ" dirty="0"/>
              <a:t>, </a:t>
            </a:r>
            <a:r>
              <a:rPr lang="en-US" dirty="0"/>
              <a:t>if the formula</a:t>
            </a:r>
            <a:r>
              <a:rPr lang="cs-CZ" dirty="0"/>
              <a:t> </a:t>
            </a:r>
            <a:r>
              <a:rPr lang="cs-CZ" dirty="0">
                <a:sym typeface="Symbol" panose="05050102010706020507" pitchFamily="18" charset="2"/>
              </a:rPr>
              <a:t></a:t>
            </a:r>
            <a:r>
              <a:rPr lang="cs-CZ" i="1" dirty="0"/>
              <a:t>x </a:t>
            </a:r>
            <a:r>
              <a:rPr lang="cs-CZ" dirty="0"/>
              <a:t>A(</a:t>
            </a:r>
            <a:r>
              <a:rPr lang="cs-CZ" i="1" dirty="0"/>
              <a:t>x</a:t>
            </a:r>
            <a:r>
              <a:rPr lang="cs-CZ" dirty="0"/>
              <a:t>) </a:t>
            </a:r>
            <a:r>
              <a:rPr lang="en-US" dirty="0"/>
              <a:t>is satisfiable</a:t>
            </a:r>
            <a:r>
              <a:rPr lang="cs-CZ" dirty="0"/>
              <a:t>, </a:t>
            </a:r>
            <a:r>
              <a:rPr lang="en-US" dirty="0"/>
              <a:t>then at least one element of he universe meets the condition </a:t>
            </a:r>
            <a:r>
              <a:rPr lang="cs-CZ" dirty="0"/>
              <a:t>A</a:t>
            </a:r>
            <a:r>
              <a:rPr lang="en-US" dirty="0"/>
              <a:t>;</a:t>
            </a:r>
            <a:r>
              <a:rPr lang="cs-CZ" dirty="0"/>
              <a:t> </a:t>
            </a:r>
            <a:r>
              <a:rPr lang="en-US" dirty="0"/>
              <a:t>hence, the formula</a:t>
            </a:r>
            <a:r>
              <a:rPr lang="cs-CZ" dirty="0"/>
              <a:t> A(</a:t>
            </a:r>
            <a:r>
              <a:rPr lang="cs-CZ" i="1" dirty="0"/>
              <a:t>a</a:t>
            </a:r>
            <a:r>
              <a:rPr lang="cs-CZ" dirty="0"/>
              <a:t>) </a:t>
            </a:r>
            <a:r>
              <a:rPr lang="en-US" dirty="0"/>
              <a:t>is also satisfiable. There </a:t>
            </a:r>
            <a:r>
              <a:rPr lang="en-US" i="1" dirty="0"/>
              <a:t>exists</a:t>
            </a:r>
            <a:r>
              <a:rPr lang="en-US" dirty="0"/>
              <a:t> </a:t>
            </a:r>
            <a:r>
              <a:rPr lang="en-US" i="1" dirty="0"/>
              <a:t>interpretation of the constant</a:t>
            </a:r>
            <a:r>
              <a:rPr lang="cs-CZ" i="1" dirty="0"/>
              <a:t> a</a:t>
            </a:r>
            <a:r>
              <a:rPr lang="cs-CZ" dirty="0"/>
              <a:t>, </a:t>
            </a:r>
            <a:r>
              <a:rPr lang="en-US" dirty="0"/>
              <a:t>for which the formula</a:t>
            </a:r>
            <a:r>
              <a:rPr lang="cs-CZ" dirty="0"/>
              <a:t> A(</a:t>
            </a:r>
            <a:r>
              <a:rPr lang="cs-CZ" i="1" dirty="0"/>
              <a:t>a</a:t>
            </a:r>
            <a:r>
              <a:rPr lang="cs-CZ" dirty="0"/>
              <a:t>) </a:t>
            </a:r>
            <a:r>
              <a:rPr lang="en-US" dirty="0"/>
              <a:t>is true</a:t>
            </a:r>
            <a:r>
              <a:rPr lang="cs-CZ" dirty="0"/>
              <a:t>. </a:t>
            </a:r>
          </a:p>
          <a:p>
            <a:pPr marL="0" indent="0">
              <a:buNone/>
            </a:pPr>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19</a:t>
            </a:fld>
            <a:endParaRPr lang="cs-CZ"/>
          </a:p>
        </p:txBody>
      </p:sp>
    </p:spTree>
    <p:extLst>
      <p:ext uri="{BB962C8B-B14F-4D97-AF65-F5344CB8AC3E}">
        <p14:creationId xmlns:p14="http://schemas.microsoft.com/office/powerpoint/2010/main" val="326749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8A3A3-2D86-4254-B64A-B34D9CA08840}"/>
              </a:ext>
            </a:extLst>
          </p:cNvPr>
          <p:cNvSpPr>
            <a:spLocks noGrp="1"/>
          </p:cNvSpPr>
          <p:nvPr>
            <p:ph type="title"/>
          </p:nvPr>
        </p:nvSpPr>
        <p:spPr>
          <a:xfrm>
            <a:off x="838200" y="365126"/>
            <a:ext cx="10515600" cy="718956"/>
          </a:xfrm>
        </p:spPr>
        <p:txBody>
          <a:bodyPr/>
          <a:lstStyle/>
          <a:p>
            <a:r>
              <a:rPr lang="cs-CZ" i="1" dirty="0">
                <a:solidFill>
                  <a:srgbClr val="0070C0"/>
                </a:solidFill>
                <a:effectLst>
                  <a:outerShdw blurRad="38100" dist="38100" dir="2700000" algn="tl">
                    <a:srgbClr val="000000">
                      <a:alpha val="43137"/>
                    </a:srgbClr>
                  </a:outerShdw>
                </a:effectLst>
              </a:rPr>
              <a:t>Re</a:t>
            </a:r>
            <a:r>
              <a:rPr lang="en-US" i="1" dirty="0">
                <a:solidFill>
                  <a:srgbClr val="0070C0"/>
                </a:solidFill>
                <a:effectLst>
                  <a:outerShdw blurRad="38100" dist="38100" dir="2700000" algn="tl">
                    <a:srgbClr val="000000">
                      <a:alpha val="43137"/>
                    </a:srgbClr>
                  </a:outerShdw>
                </a:effectLst>
              </a:rPr>
              <a:t>so</a:t>
            </a:r>
            <a:r>
              <a:rPr lang="cs-CZ" i="1" dirty="0" err="1">
                <a:solidFill>
                  <a:srgbClr val="0070C0"/>
                </a:solidFill>
                <a:effectLst>
                  <a:outerShdw blurRad="38100" dist="38100" dir="2700000" algn="tl">
                    <a:srgbClr val="000000">
                      <a:alpha val="43137"/>
                    </a:srgbClr>
                  </a:outerShdw>
                </a:effectLst>
              </a:rPr>
              <a:t>lution</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method</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037E27D2-811D-4520-8A4D-42BD90E7DE80}"/>
              </a:ext>
            </a:extLst>
          </p:cNvPr>
          <p:cNvSpPr>
            <a:spLocks noGrp="1"/>
          </p:cNvSpPr>
          <p:nvPr>
            <p:ph idx="1"/>
          </p:nvPr>
        </p:nvSpPr>
        <p:spPr>
          <a:xfrm>
            <a:off x="744718" y="1319753"/>
            <a:ext cx="10609082" cy="4949071"/>
          </a:xfrm>
        </p:spPr>
        <p:txBody>
          <a:bodyPr>
            <a:normAutofit fontScale="92500" lnSpcReduction="20000"/>
          </a:bodyPr>
          <a:lstStyle/>
          <a:p>
            <a:r>
              <a:rPr lang="en-US" dirty="0"/>
              <a:t>Resolution method is a </a:t>
            </a:r>
            <a:r>
              <a:rPr lang="en-US" i="1" dirty="0">
                <a:effectLst>
                  <a:outerShdw blurRad="38100" dist="38100" dir="2700000" algn="tl">
                    <a:srgbClr val="000000">
                      <a:alpha val="43137"/>
                    </a:srgbClr>
                  </a:outerShdw>
                </a:effectLst>
              </a:rPr>
              <a:t>syntactic </a:t>
            </a:r>
            <a:r>
              <a:rPr lang="en-US" dirty="0"/>
              <a:t>method of proving logical validity of an argument or formula</a:t>
            </a:r>
            <a:r>
              <a:rPr lang="cs-CZ" dirty="0"/>
              <a:t>.</a:t>
            </a:r>
            <a:r>
              <a:rPr lang="en-US" dirty="0"/>
              <a:t> It means that it does not deal with models of a formula; rather it deals only with the syntactic structure of formulas. </a:t>
            </a:r>
            <a:r>
              <a:rPr lang="cs-CZ" dirty="0"/>
              <a:t> </a:t>
            </a:r>
          </a:p>
          <a:p>
            <a:r>
              <a:rPr lang="en-US" dirty="0"/>
              <a:t>Moreover, it can be easily automatized, so that it is applied as a </a:t>
            </a:r>
            <a:r>
              <a:rPr lang="en-US" i="1" dirty="0">
                <a:effectLst>
                  <a:outerShdw blurRad="38100" dist="38100" dir="2700000" algn="tl">
                    <a:srgbClr val="000000">
                      <a:alpha val="43137"/>
                    </a:srgbClr>
                  </a:outerShdw>
                </a:effectLst>
              </a:rPr>
              <a:t>method of automatic proving, </a:t>
            </a:r>
            <a:r>
              <a:rPr lang="en-US" dirty="0"/>
              <a:t>and a declarative programming language </a:t>
            </a:r>
            <a:r>
              <a:rPr lang="cs-CZ" dirty="0"/>
              <a:t>PROLOG</a:t>
            </a:r>
            <a:r>
              <a:rPr lang="en-US" dirty="0"/>
              <a:t> (</a:t>
            </a:r>
            <a:r>
              <a:rPr lang="en-US" dirty="0" err="1"/>
              <a:t>PROgramming</a:t>
            </a:r>
            <a:r>
              <a:rPr lang="en-US" dirty="0"/>
              <a:t> in </a:t>
            </a:r>
            <a:r>
              <a:rPr lang="en-US" dirty="0" err="1"/>
              <a:t>LOGic</a:t>
            </a:r>
            <a:r>
              <a:rPr lang="en-US" dirty="0"/>
              <a:t>) applied in expert systems and artificial intelligence is based  on the general resolution method for PL1</a:t>
            </a:r>
            <a:r>
              <a:rPr lang="cs-CZ" dirty="0"/>
              <a:t>.</a:t>
            </a:r>
          </a:p>
          <a:p>
            <a:r>
              <a:rPr lang="en-US" dirty="0"/>
              <a:t>This method makes use of three principles:</a:t>
            </a:r>
            <a:endParaRPr lang="cs-CZ" dirty="0"/>
          </a:p>
          <a:p>
            <a:pPr marL="514350" indent="-514350">
              <a:buFont typeface="+mj-lt"/>
              <a:buAutoNum type="arabicPeriod"/>
            </a:pPr>
            <a:r>
              <a:rPr lang="en-US" b="1" i="1" dirty="0"/>
              <a:t>The principle of falsifying (an indirect proof)</a:t>
            </a:r>
            <a:r>
              <a:rPr lang="en-US" dirty="0"/>
              <a:t>;</a:t>
            </a:r>
            <a:r>
              <a:rPr lang="cs-CZ" dirty="0"/>
              <a:t> </a:t>
            </a:r>
            <a:r>
              <a:rPr lang="en-US" dirty="0"/>
              <a:t>the proof of logical validity of a given formula is transformed into the proof of non-satisfiability of its negation</a:t>
            </a:r>
            <a:r>
              <a:rPr lang="cs-CZ" dirty="0"/>
              <a:t>. </a:t>
            </a:r>
          </a:p>
          <a:p>
            <a:pPr marL="514350" indent="-514350">
              <a:buFont typeface="+mj-lt"/>
              <a:buAutoNum type="arabicPeriod"/>
            </a:pPr>
            <a:r>
              <a:rPr lang="en-US" b="1" i="1" dirty="0"/>
              <a:t>Resolution rule </a:t>
            </a:r>
            <a:r>
              <a:rPr lang="cs-CZ" dirty="0"/>
              <a:t>– </a:t>
            </a:r>
            <a:r>
              <a:rPr lang="en-US" dirty="0"/>
              <a:t>the only deductive rule applied in the method</a:t>
            </a:r>
            <a:r>
              <a:rPr lang="cs-CZ" dirty="0"/>
              <a:t>. </a:t>
            </a:r>
          </a:p>
          <a:p>
            <a:pPr marL="514350" indent="-514350">
              <a:buFont typeface="+mj-lt"/>
              <a:buAutoNum type="arabicPeriod"/>
            </a:pPr>
            <a:r>
              <a:rPr lang="cs-CZ" b="1" i="1" dirty="0"/>
              <a:t>Robinson</a:t>
            </a:r>
            <a:r>
              <a:rPr lang="en-US" b="1" i="1" dirty="0"/>
              <a:t>’s unification</a:t>
            </a:r>
            <a:r>
              <a:rPr lang="cs-CZ" b="1" i="1" dirty="0"/>
              <a:t> </a:t>
            </a:r>
            <a:r>
              <a:rPr lang="en-US" b="1" i="1" dirty="0"/>
              <a:t>algorithm</a:t>
            </a:r>
            <a:r>
              <a:rPr lang="cs-CZ" dirty="0"/>
              <a:t> </a:t>
            </a:r>
            <a:r>
              <a:rPr lang="en-US" dirty="0"/>
              <a:t>that makes it possible to unify terms and find a witness of non-satisfiability</a:t>
            </a:r>
            <a:r>
              <a:rPr lang="cs-CZ" dirty="0"/>
              <a:t>. </a:t>
            </a:r>
          </a:p>
          <a:p>
            <a:endParaRPr lang="cs-CZ" dirty="0"/>
          </a:p>
        </p:txBody>
      </p:sp>
      <p:sp>
        <p:nvSpPr>
          <p:cNvPr id="4" name="Zástupný symbol pro číslo snímku 3">
            <a:extLst>
              <a:ext uri="{FF2B5EF4-FFF2-40B4-BE49-F238E27FC236}">
                <a16:creationId xmlns:a16="http://schemas.microsoft.com/office/drawing/2014/main" id="{7E2F68C0-47DE-4590-8D55-87E6DB581633}"/>
              </a:ext>
            </a:extLst>
          </p:cNvPr>
          <p:cNvSpPr>
            <a:spLocks noGrp="1"/>
          </p:cNvSpPr>
          <p:nvPr>
            <p:ph type="sldNum" sz="quarter" idx="12"/>
          </p:nvPr>
        </p:nvSpPr>
        <p:spPr/>
        <p:txBody>
          <a:bodyPr/>
          <a:lstStyle/>
          <a:p>
            <a:fld id="{3DB8A880-38D8-4991-ADB0-26837257F7DA}" type="slidenum">
              <a:rPr lang="cs-CZ" smtClean="0"/>
              <a:t>2</a:t>
            </a:fld>
            <a:endParaRPr lang="cs-CZ"/>
          </a:p>
        </p:txBody>
      </p:sp>
    </p:spTree>
    <p:extLst>
      <p:ext uri="{BB962C8B-B14F-4D97-AF65-F5344CB8AC3E}">
        <p14:creationId xmlns:p14="http://schemas.microsoft.com/office/powerpoint/2010/main" val="1751156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28773" y="365126"/>
            <a:ext cx="10515600" cy="766090"/>
          </a:xfrm>
        </p:spPr>
        <p:txBody>
          <a:bodyPr/>
          <a:lstStyle/>
          <a:p>
            <a:r>
              <a:rPr lang="cs-CZ" i="1" dirty="0" err="1">
                <a:solidFill>
                  <a:srgbClr val="0070C0"/>
                </a:solidFill>
                <a:effectLst>
                  <a:outerShdw blurRad="38100" dist="38100" dir="2700000" algn="tl">
                    <a:srgbClr val="000000">
                      <a:alpha val="43137"/>
                    </a:srgbClr>
                  </a:outerShdw>
                </a:effectLst>
              </a:rPr>
              <a:t>Skolemova</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klauzulární</a:t>
            </a:r>
            <a:r>
              <a:rPr lang="cs-CZ" i="1" dirty="0">
                <a:solidFill>
                  <a:srgbClr val="0070C0"/>
                </a:solidFill>
                <a:effectLst>
                  <a:outerShdw blurRad="38100" dist="38100" dir="2700000" algn="tl">
                    <a:srgbClr val="000000">
                      <a:alpha val="43137"/>
                    </a:srgbClr>
                  </a:outerShdw>
                </a:effectLst>
              </a:rPr>
              <a:t> forma </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6"/>
            <a:ext cx="10963373" cy="5363850"/>
          </a:xfrm>
        </p:spPr>
        <p:txBody>
          <a:bodyPr>
            <a:normAutofit fontScale="92500" lnSpcReduction="10000"/>
          </a:bodyPr>
          <a:lstStyle/>
          <a:p>
            <a:pPr marL="0" indent="0">
              <a:buNone/>
            </a:pPr>
            <a:r>
              <a:rPr lang="cs-CZ" b="1" dirty="0"/>
              <a:t>Definice (</a:t>
            </a:r>
            <a:r>
              <a:rPr lang="cs-CZ" b="1" i="1" dirty="0" err="1"/>
              <a:t>Skolemova</a:t>
            </a:r>
            <a:r>
              <a:rPr lang="cs-CZ" b="1" i="1" dirty="0"/>
              <a:t> </a:t>
            </a:r>
            <a:r>
              <a:rPr lang="cs-CZ" b="1" i="1" dirty="0" err="1"/>
              <a:t>klauzulární</a:t>
            </a:r>
            <a:r>
              <a:rPr lang="cs-CZ" b="1" i="1" dirty="0"/>
              <a:t> forma</a:t>
            </a:r>
            <a:r>
              <a:rPr lang="cs-CZ" b="1" dirty="0"/>
              <a:t>):</a:t>
            </a:r>
          </a:p>
          <a:p>
            <a:pPr lvl="0"/>
            <a:r>
              <a:rPr lang="cs-CZ" i="1" dirty="0" err="1"/>
              <a:t>Literál</a:t>
            </a:r>
            <a:r>
              <a:rPr lang="cs-CZ" b="1" i="1" dirty="0"/>
              <a:t> </a:t>
            </a:r>
            <a:r>
              <a:rPr lang="cs-CZ" dirty="0"/>
              <a:t>je atomická formule nebo negace atomické formule (např. </a:t>
            </a:r>
            <a:r>
              <a:rPr lang="cs-CZ" i="1" dirty="0"/>
              <a:t>P</a:t>
            </a:r>
            <a:r>
              <a:rPr lang="cs-CZ" dirty="0"/>
              <a:t>(</a:t>
            </a:r>
            <a:r>
              <a:rPr lang="cs-CZ" i="1" dirty="0"/>
              <a:t>f</a:t>
            </a:r>
            <a:r>
              <a:rPr lang="cs-CZ" dirty="0"/>
              <a:t>(</a:t>
            </a:r>
            <a:r>
              <a:rPr lang="cs-CZ" i="1" dirty="0"/>
              <a:t>x</a:t>
            </a:r>
            <a:r>
              <a:rPr lang="cs-CZ" dirty="0"/>
              <a:t>)), </a:t>
            </a:r>
            <a:r>
              <a:rPr lang="cs-CZ" dirty="0">
                <a:sym typeface="Symbol" panose="05050102010706020507" pitchFamily="18" charset="2"/>
              </a:rPr>
              <a:t></a:t>
            </a:r>
            <a:r>
              <a:rPr lang="cs-CZ" i="1" dirty="0"/>
              <a:t>Q</a:t>
            </a:r>
            <a:r>
              <a:rPr lang="cs-CZ" dirty="0"/>
              <a:t>(</a:t>
            </a:r>
            <a:r>
              <a:rPr lang="cs-CZ" i="1" dirty="0"/>
              <a:t>y</a:t>
            </a:r>
            <a:r>
              <a:rPr lang="cs-CZ" dirty="0"/>
              <a:t>)). </a:t>
            </a:r>
          </a:p>
          <a:p>
            <a:pPr lvl="0"/>
            <a:r>
              <a:rPr lang="cs-CZ" i="1" dirty="0"/>
              <a:t>Klausule</a:t>
            </a:r>
            <a:r>
              <a:rPr lang="cs-CZ" b="1" i="1" dirty="0"/>
              <a:t> </a:t>
            </a:r>
            <a:r>
              <a:rPr lang="cs-CZ" dirty="0"/>
              <a:t>je disjunkce </a:t>
            </a:r>
            <a:r>
              <a:rPr lang="cs-CZ" dirty="0" err="1"/>
              <a:t>literálů</a:t>
            </a:r>
            <a:r>
              <a:rPr lang="cs-CZ" dirty="0"/>
              <a:t> (např. [</a:t>
            </a:r>
            <a:r>
              <a:rPr lang="cs-CZ" i="1" dirty="0"/>
              <a:t>P</a:t>
            </a:r>
            <a:r>
              <a:rPr lang="cs-CZ" dirty="0"/>
              <a:t>(</a:t>
            </a:r>
            <a:r>
              <a:rPr lang="cs-CZ" i="1" dirty="0"/>
              <a:t>f</a:t>
            </a:r>
            <a:r>
              <a:rPr lang="cs-CZ" dirty="0"/>
              <a:t>(</a:t>
            </a:r>
            <a:r>
              <a:rPr lang="cs-CZ" i="1" dirty="0"/>
              <a:t>x</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a:t>
            </a:r>
            <a:r>
              <a:rPr lang="cs-CZ" i="1" dirty="0"/>
              <a:t>y</a:t>
            </a:r>
            <a:r>
              <a:rPr lang="cs-CZ" dirty="0"/>
              <a:t>)]).</a:t>
            </a:r>
          </a:p>
          <a:p>
            <a:pPr lvl="0"/>
            <a:r>
              <a:rPr lang="cs-CZ" i="1" dirty="0"/>
              <a:t>Konjunktivní normální tvar</a:t>
            </a:r>
            <a:r>
              <a:rPr lang="cs-CZ" dirty="0"/>
              <a:t> formule predikátové logiky je </a:t>
            </a:r>
            <a:r>
              <a:rPr lang="cs-CZ" dirty="0" err="1"/>
              <a:t>prenexní</a:t>
            </a:r>
            <a:r>
              <a:rPr lang="cs-CZ" dirty="0"/>
              <a:t> tvar formule, jejíž matice je konjunkce disjunkcí </a:t>
            </a:r>
            <a:r>
              <a:rPr lang="cs-CZ" dirty="0" err="1"/>
              <a:t>literálů</a:t>
            </a:r>
            <a:r>
              <a:rPr lang="cs-CZ" dirty="0"/>
              <a:t> (tj. konjunkce </a:t>
            </a:r>
            <a:r>
              <a:rPr lang="cs-CZ" i="1" dirty="0"/>
              <a:t>klauzulí</a:t>
            </a:r>
            <a:r>
              <a:rPr lang="cs-CZ" dirty="0"/>
              <a:t>).</a:t>
            </a:r>
          </a:p>
          <a:p>
            <a:pPr lvl="0"/>
            <a:r>
              <a:rPr lang="cs-CZ" i="1" dirty="0" err="1"/>
              <a:t>Skolemova</a:t>
            </a:r>
            <a:r>
              <a:rPr lang="cs-CZ" i="1" dirty="0"/>
              <a:t> </a:t>
            </a:r>
            <a:r>
              <a:rPr lang="cs-CZ" i="1" dirty="0" err="1"/>
              <a:t>klauzulární</a:t>
            </a:r>
            <a:r>
              <a:rPr lang="cs-CZ" i="1" dirty="0"/>
              <a:t> forma</a:t>
            </a:r>
            <a:r>
              <a:rPr lang="cs-CZ" dirty="0"/>
              <a:t> uzavřené formule je </a:t>
            </a:r>
            <a:r>
              <a:rPr lang="cs-CZ" dirty="0" err="1"/>
              <a:t>prenexní</a:t>
            </a:r>
            <a:r>
              <a:rPr lang="cs-CZ" dirty="0"/>
              <a:t> tvar této formule, která neobsahuje žádné existenční kvantifikátory a matice formule je konjunkce klausulí.</a:t>
            </a:r>
          </a:p>
          <a:p>
            <a:r>
              <a:rPr lang="cs-CZ" dirty="0" err="1"/>
              <a:t>Skolemovu</a:t>
            </a:r>
            <a:r>
              <a:rPr lang="cs-CZ" dirty="0"/>
              <a:t> formu formule </a:t>
            </a:r>
            <a:r>
              <a:rPr lang="cs-CZ" i="1" dirty="0"/>
              <a:t>A</a:t>
            </a:r>
            <a:r>
              <a:rPr lang="cs-CZ" dirty="0"/>
              <a:t> označíme zápisem </a:t>
            </a:r>
            <a:r>
              <a:rPr lang="cs-CZ" i="1" dirty="0"/>
              <a:t>A</a:t>
            </a:r>
            <a:r>
              <a:rPr lang="cs-CZ" i="1" baseline="30000" dirty="0"/>
              <a:t>S</a:t>
            </a:r>
            <a:r>
              <a:rPr lang="cs-CZ" dirty="0"/>
              <a:t>:</a:t>
            </a:r>
          </a:p>
          <a:p>
            <a:pPr marL="0" indent="0" algn="ctr">
              <a:buNone/>
            </a:pP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i="1" dirty="0">
                <a:solidFill>
                  <a:srgbClr val="0070C0"/>
                </a:solidFill>
                <a:effectLst>
                  <a:outerShdw blurRad="38100" dist="38100" dir="2700000" algn="tl">
                    <a:srgbClr val="000000">
                      <a:alpha val="43137"/>
                    </a:srgbClr>
                  </a:outerShdw>
                </a:effectLst>
              </a:rPr>
              <a:t>x</a:t>
            </a:r>
            <a:r>
              <a:rPr lang="cs-CZ" b="1" i="1" baseline="-25000" dirty="0">
                <a:solidFill>
                  <a:srgbClr val="0070C0"/>
                </a:solidFill>
                <a:effectLst>
                  <a:outerShdw blurRad="38100" dist="38100" dir="2700000" algn="tl">
                    <a:srgbClr val="000000">
                      <a:alpha val="43137"/>
                    </a:srgbClr>
                  </a:outerShdw>
                </a:effectLst>
              </a:rPr>
              <a:t>1</a:t>
            </a:r>
            <a:r>
              <a:rPr lang="cs-CZ" b="1" i="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i="1" dirty="0">
                <a:solidFill>
                  <a:srgbClr val="0070C0"/>
                </a:solidFill>
                <a:effectLst>
                  <a:outerShdw blurRad="38100" dist="38100" dir="2700000" algn="tl">
                    <a:srgbClr val="000000">
                      <a:alpha val="43137"/>
                    </a:srgbClr>
                  </a:outerShdw>
                </a:effectLst>
              </a:rPr>
              <a:t>x</a:t>
            </a:r>
            <a:r>
              <a:rPr lang="cs-CZ" b="1" i="1" baseline="-25000" dirty="0">
                <a:solidFill>
                  <a:srgbClr val="0070C0"/>
                </a:solidFill>
                <a:effectLst>
                  <a:outerShdw blurRad="38100" dist="38100" dir="2700000" algn="tl">
                    <a:srgbClr val="000000">
                      <a:alpha val="43137"/>
                    </a:srgbClr>
                  </a:outerShdw>
                </a:effectLst>
              </a:rPr>
              <a:t>2</a:t>
            </a:r>
            <a:r>
              <a:rPr lang="cs-CZ" b="1" i="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i="1" dirty="0" err="1">
                <a:solidFill>
                  <a:srgbClr val="0070C0"/>
                </a:solidFill>
                <a:effectLst>
                  <a:outerShdw blurRad="38100" dist="38100" dir="2700000" algn="tl">
                    <a:srgbClr val="000000">
                      <a:alpha val="43137"/>
                    </a:srgbClr>
                  </a:outerShdw>
                </a:effectLst>
              </a:rPr>
              <a:t>x</a:t>
            </a:r>
            <a:r>
              <a:rPr lang="cs-CZ" b="1" i="1" baseline="-25000" dirty="0" err="1">
                <a:solidFill>
                  <a:srgbClr val="0070C0"/>
                </a:solidFill>
                <a:effectLst>
                  <a:outerShdw blurRad="38100" dist="38100" dir="2700000" algn="tl">
                    <a:srgbClr val="000000">
                      <a:alpha val="43137"/>
                    </a:srgbClr>
                  </a:outerShdw>
                </a:effectLst>
              </a:rPr>
              <a:t>n</a:t>
            </a:r>
            <a:r>
              <a:rPr lang="cs-CZ" b="1" dirty="0">
                <a:solidFill>
                  <a:srgbClr val="0070C0"/>
                </a:solidFill>
                <a:effectLst>
                  <a:outerShdw blurRad="38100" dist="38100" dir="2700000" algn="tl">
                    <a:srgbClr val="000000">
                      <a:alpha val="43137"/>
                    </a:srgbClr>
                  </a:outerShdw>
                </a:effectLst>
              </a:rPr>
              <a:t> [C</a:t>
            </a:r>
            <a:r>
              <a:rPr lang="cs-CZ" b="1" baseline="-25000" dirty="0">
                <a:solidFill>
                  <a:srgbClr val="0070C0"/>
                </a:solidFill>
                <a:effectLst>
                  <a:outerShdw blurRad="38100" dist="38100" dir="2700000" algn="tl">
                    <a:srgbClr val="000000">
                      <a:alpha val="43137"/>
                    </a:srgbClr>
                  </a:outerShdw>
                </a:effectLst>
              </a:rPr>
              <a:t>1</a:t>
            </a:r>
            <a:r>
              <a:rPr lang="cs-CZ" b="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dirty="0">
                <a:solidFill>
                  <a:srgbClr val="0070C0"/>
                </a:solidFill>
                <a:effectLst>
                  <a:outerShdw blurRad="38100" dist="38100" dir="2700000" algn="tl">
                    <a:srgbClr val="000000">
                      <a:alpha val="43137"/>
                    </a:srgbClr>
                  </a:outerShdw>
                </a:effectLst>
              </a:rPr>
              <a:t> C</a:t>
            </a:r>
            <a:r>
              <a:rPr lang="cs-CZ" b="1" baseline="-25000" dirty="0">
                <a:solidFill>
                  <a:srgbClr val="0070C0"/>
                </a:solidFill>
                <a:effectLst>
                  <a:outerShdw blurRad="38100" dist="38100" dir="2700000" algn="tl">
                    <a:srgbClr val="000000">
                      <a:alpha val="43137"/>
                    </a:srgbClr>
                  </a:outerShdw>
                </a:effectLst>
              </a:rPr>
              <a:t>2</a:t>
            </a:r>
            <a:r>
              <a:rPr lang="cs-CZ" b="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dirty="0">
                <a:solidFill>
                  <a:srgbClr val="0070C0"/>
                </a:solidFill>
                <a:effectLst>
                  <a:outerShdw blurRad="38100" dist="38100" dir="2700000" algn="tl">
                    <a:srgbClr val="000000">
                      <a:alpha val="43137"/>
                    </a:srgbClr>
                  </a:outerShdw>
                </a:effectLst>
              </a:rPr>
              <a:t> … </a:t>
            </a:r>
            <a:r>
              <a:rPr lang="cs-CZ" b="1" dirty="0" err="1">
                <a:solidFill>
                  <a:srgbClr val="0070C0"/>
                </a:solidFill>
                <a:effectLst>
                  <a:outerShdw blurRad="38100" dist="38100" dir="2700000" algn="tl">
                    <a:srgbClr val="000000">
                      <a:alpha val="43137"/>
                    </a:srgbClr>
                  </a:outerShdw>
                </a:effectLst>
              </a:rPr>
              <a:t>C</a:t>
            </a:r>
            <a:r>
              <a:rPr lang="cs-CZ" b="1" baseline="-25000" dirty="0" err="1">
                <a:solidFill>
                  <a:srgbClr val="0070C0"/>
                </a:solidFill>
                <a:effectLst>
                  <a:outerShdw blurRad="38100" dist="38100" dir="2700000" algn="tl">
                    <a:srgbClr val="000000">
                      <a:alpha val="43137"/>
                    </a:srgbClr>
                  </a:outerShdw>
                </a:effectLst>
              </a:rPr>
              <a:t>k</a:t>
            </a:r>
            <a:r>
              <a:rPr lang="cs-CZ" b="1" dirty="0">
                <a:solidFill>
                  <a:srgbClr val="0070C0"/>
                </a:solidFill>
                <a:effectLst>
                  <a:outerShdw blurRad="38100" dist="38100" dir="2700000" algn="tl">
                    <a:srgbClr val="000000">
                      <a:alpha val="43137"/>
                    </a:srgbClr>
                  </a:outerShdw>
                </a:effectLst>
              </a:rPr>
              <a:t>]</a:t>
            </a:r>
            <a:r>
              <a:rPr lang="cs-CZ" dirty="0"/>
              <a:t>,</a:t>
            </a:r>
          </a:p>
          <a:p>
            <a:r>
              <a:rPr lang="cs-CZ" dirty="0"/>
              <a:t>kde </a:t>
            </a:r>
            <a:r>
              <a:rPr lang="cs-CZ" dirty="0" err="1"/>
              <a:t>C</a:t>
            </a:r>
            <a:r>
              <a:rPr lang="cs-CZ" baseline="-25000" dirty="0" err="1"/>
              <a:t>i</a:t>
            </a:r>
            <a:r>
              <a:rPr lang="cs-CZ" dirty="0"/>
              <a:t> jsou klausule (disjunkce </a:t>
            </a:r>
            <a:r>
              <a:rPr lang="cs-CZ" dirty="0" err="1"/>
              <a:t>literálů</a:t>
            </a:r>
            <a:r>
              <a:rPr lang="cs-CZ" dirty="0"/>
              <a:t>). Vzhledem k tomu, že uvažujeme pouze uzavřené formule, není nutné všeobecné kvantifikátory explicitně uvádět.</a:t>
            </a:r>
          </a:p>
          <a:p>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20</a:t>
            </a:fld>
            <a:endParaRPr lang="cs-CZ"/>
          </a:p>
        </p:txBody>
      </p:sp>
    </p:spTree>
    <p:extLst>
      <p:ext uri="{BB962C8B-B14F-4D97-AF65-F5344CB8AC3E}">
        <p14:creationId xmlns:p14="http://schemas.microsoft.com/office/powerpoint/2010/main" val="1679862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98BDB0-CB3F-4AA3-877E-BDA37D9C3048}"/>
              </a:ext>
            </a:extLst>
          </p:cNvPr>
          <p:cNvSpPr>
            <a:spLocks noGrp="1"/>
          </p:cNvSpPr>
          <p:nvPr>
            <p:ph type="title"/>
          </p:nvPr>
        </p:nvSpPr>
        <p:spPr>
          <a:xfrm>
            <a:off x="838200" y="365126"/>
            <a:ext cx="10515600" cy="1719314"/>
          </a:xfrm>
        </p:spPr>
        <p:txBody>
          <a:bodyPr>
            <a:normAutofit fontScale="90000"/>
          </a:bodyPr>
          <a:lstStyle/>
          <a:p>
            <a:r>
              <a:rPr lang="cs-CZ" i="1" dirty="0" err="1">
                <a:effectLst>
                  <a:outerShdw blurRad="38100" dist="38100" dir="2700000" algn="tl">
                    <a:srgbClr val="000000">
                      <a:alpha val="43137"/>
                    </a:srgbClr>
                  </a:outerShdw>
                </a:effectLst>
              </a:rPr>
              <a:t>Thoralf</a:t>
            </a:r>
            <a:r>
              <a:rPr lang="cs-CZ" i="1" dirty="0">
                <a:effectLst>
                  <a:outerShdw blurRad="38100" dist="38100" dir="2700000" algn="tl">
                    <a:srgbClr val="000000">
                      <a:alpha val="43137"/>
                    </a:srgbClr>
                  </a:outerShdw>
                </a:effectLst>
              </a:rPr>
              <a:t> Albert </a:t>
            </a:r>
            <a:r>
              <a:rPr lang="cs-CZ" i="1" dirty="0" err="1">
                <a:effectLst>
                  <a:outerShdw blurRad="38100" dist="38100" dir="2700000" algn="tl">
                    <a:srgbClr val="000000">
                      <a:alpha val="43137"/>
                    </a:srgbClr>
                  </a:outerShdw>
                </a:effectLst>
              </a:rPr>
              <a:t>Skolem</a:t>
            </a:r>
            <a:r>
              <a:rPr lang="cs-CZ" dirty="0"/>
              <a:t> (23.5.1887 – 23.3. 1963) </a:t>
            </a:r>
            <a:r>
              <a:rPr lang="en-US" dirty="0"/>
              <a:t>was a Norwegian mathematician and logician</a:t>
            </a:r>
            <a:r>
              <a:rPr lang="cs-CZ" dirty="0"/>
              <a:t>. </a:t>
            </a:r>
          </a:p>
        </p:txBody>
      </p:sp>
      <p:sp>
        <p:nvSpPr>
          <p:cNvPr id="3" name="Zástupný symbol pro obsah 2">
            <a:extLst>
              <a:ext uri="{FF2B5EF4-FFF2-40B4-BE49-F238E27FC236}">
                <a16:creationId xmlns:a16="http://schemas.microsoft.com/office/drawing/2014/main" id="{0EFAA22A-FE0F-4816-81AF-A746F240FECE}"/>
              </a:ext>
            </a:extLst>
          </p:cNvPr>
          <p:cNvSpPr>
            <a:spLocks noGrp="1" noChangeAspect="1"/>
          </p:cNvSpPr>
          <p:nvPr>
            <p:ph idx="1"/>
          </p:nvPr>
        </p:nvSpPr>
        <p:spPr>
          <a:xfrm>
            <a:off x="2874379" y="5106139"/>
            <a:ext cx="25523368" cy="10561529"/>
          </a:xfrm>
        </p:spPr>
        <p:txBody>
          <a:bodyPr/>
          <a:lstStyle/>
          <a:p>
            <a:endParaRPr lang="cs-CZ" dirty="0"/>
          </a:p>
        </p:txBody>
      </p:sp>
      <p:sp>
        <p:nvSpPr>
          <p:cNvPr id="4" name="Zástupný symbol pro číslo snímku 3">
            <a:extLst>
              <a:ext uri="{FF2B5EF4-FFF2-40B4-BE49-F238E27FC236}">
                <a16:creationId xmlns:a16="http://schemas.microsoft.com/office/drawing/2014/main" id="{911B1E91-7057-48BD-B3CE-699482479F9A}"/>
              </a:ext>
            </a:extLst>
          </p:cNvPr>
          <p:cNvSpPr>
            <a:spLocks noGrp="1"/>
          </p:cNvSpPr>
          <p:nvPr>
            <p:ph type="sldNum" sz="quarter" idx="12"/>
          </p:nvPr>
        </p:nvSpPr>
        <p:spPr/>
        <p:txBody>
          <a:bodyPr/>
          <a:lstStyle/>
          <a:p>
            <a:fld id="{3DB8A880-38D8-4991-ADB0-26837257F7DA}" type="slidenum">
              <a:rPr lang="cs-CZ" smtClean="0"/>
              <a:t>21</a:t>
            </a:fld>
            <a:endParaRPr lang="cs-CZ"/>
          </a:p>
        </p:txBody>
      </p:sp>
      <p:pic>
        <p:nvPicPr>
          <p:cNvPr id="1026" name="Picture 2" descr="Skolem">
            <a:extLst>
              <a:ext uri="{FF2B5EF4-FFF2-40B4-BE49-F238E27FC236}">
                <a16:creationId xmlns:a16="http://schemas.microsoft.com/office/drawing/2014/main" id="{F49B1E58-9B56-43D0-A997-AB496EF291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30" y="2193896"/>
            <a:ext cx="2747228" cy="3163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ovéPole 4">
            <a:extLst>
              <a:ext uri="{FF2B5EF4-FFF2-40B4-BE49-F238E27FC236}">
                <a16:creationId xmlns:a16="http://schemas.microsoft.com/office/drawing/2014/main" id="{130C139E-B259-4741-9DA0-E6A280155F98}"/>
              </a:ext>
            </a:extLst>
          </p:cNvPr>
          <p:cNvSpPr txBox="1"/>
          <p:nvPr/>
        </p:nvSpPr>
        <p:spPr>
          <a:xfrm>
            <a:off x="1032388" y="2084440"/>
            <a:ext cx="6764594" cy="2246769"/>
          </a:xfrm>
          <a:prstGeom prst="rect">
            <a:avLst/>
          </a:prstGeom>
          <a:noFill/>
        </p:spPr>
        <p:txBody>
          <a:bodyPr wrap="square" rtlCol="0">
            <a:spAutoFit/>
          </a:bodyPr>
          <a:lstStyle/>
          <a:p>
            <a:r>
              <a:rPr lang="cs-CZ" sz="2800" dirty="0" err="1"/>
              <a:t>Skolem</a:t>
            </a:r>
            <a:r>
              <a:rPr lang="en-US" sz="2800" dirty="0"/>
              <a:t> clausal form of</a:t>
            </a:r>
            <a:r>
              <a:rPr lang="cs-CZ" sz="2800" dirty="0"/>
              <a:t> </a:t>
            </a:r>
            <a:r>
              <a:rPr lang="cs-CZ" sz="2800" i="1" dirty="0"/>
              <a:t>A</a:t>
            </a:r>
            <a:r>
              <a:rPr lang="cs-CZ" sz="2800" dirty="0"/>
              <a:t>:</a:t>
            </a:r>
          </a:p>
          <a:p>
            <a:pPr algn="ctr"/>
            <a:r>
              <a:rPr lang="cs-CZ" sz="2800"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sz="2800" b="1" i="1" dirty="0">
                <a:solidFill>
                  <a:srgbClr val="0070C0"/>
                </a:solidFill>
                <a:effectLst>
                  <a:outerShdw blurRad="38100" dist="38100" dir="2700000" algn="tl">
                    <a:srgbClr val="000000">
                      <a:alpha val="43137"/>
                    </a:srgbClr>
                  </a:outerShdw>
                </a:effectLst>
              </a:rPr>
              <a:t>x</a:t>
            </a:r>
            <a:r>
              <a:rPr lang="cs-CZ" sz="2800" b="1" i="1" baseline="-25000" dirty="0">
                <a:solidFill>
                  <a:srgbClr val="0070C0"/>
                </a:solidFill>
                <a:effectLst>
                  <a:outerShdw blurRad="38100" dist="38100" dir="2700000" algn="tl">
                    <a:srgbClr val="000000">
                      <a:alpha val="43137"/>
                    </a:srgbClr>
                  </a:outerShdw>
                </a:effectLst>
              </a:rPr>
              <a:t>1</a:t>
            </a:r>
            <a:r>
              <a:rPr lang="cs-CZ" sz="2800" b="1" i="1" dirty="0">
                <a:solidFill>
                  <a:srgbClr val="0070C0"/>
                </a:solidFill>
                <a:effectLst>
                  <a:outerShdw blurRad="38100" dist="38100" dir="2700000" algn="tl">
                    <a:srgbClr val="000000">
                      <a:alpha val="43137"/>
                    </a:srgbClr>
                  </a:outerShdw>
                </a:effectLst>
              </a:rPr>
              <a:t> </a:t>
            </a:r>
            <a:r>
              <a:rPr lang="cs-CZ" sz="2800"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sz="2800" b="1" i="1" dirty="0">
                <a:solidFill>
                  <a:srgbClr val="0070C0"/>
                </a:solidFill>
                <a:effectLst>
                  <a:outerShdw blurRad="38100" dist="38100" dir="2700000" algn="tl">
                    <a:srgbClr val="000000">
                      <a:alpha val="43137"/>
                    </a:srgbClr>
                  </a:outerShdw>
                </a:effectLst>
              </a:rPr>
              <a:t>x</a:t>
            </a:r>
            <a:r>
              <a:rPr lang="cs-CZ" sz="2800" b="1" i="1" baseline="-25000" dirty="0">
                <a:solidFill>
                  <a:srgbClr val="0070C0"/>
                </a:solidFill>
                <a:effectLst>
                  <a:outerShdw blurRad="38100" dist="38100" dir="2700000" algn="tl">
                    <a:srgbClr val="000000">
                      <a:alpha val="43137"/>
                    </a:srgbClr>
                  </a:outerShdw>
                </a:effectLst>
              </a:rPr>
              <a:t>2</a:t>
            </a:r>
            <a:r>
              <a:rPr lang="cs-CZ" sz="2800" b="1" i="1" dirty="0">
                <a:solidFill>
                  <a:srgbClr val="0070C0"/>
                </a:solidFill>
                <a:effectLst>
                  <a:outerShdw blurRad="38100" dist="38100" dir="2700000" algn="tl">
                    <a:srgbClr val="000000">
                      <a:alpha val="43137"/>
                    </a:srgbClr>
                  </a:outerShdw>
                </a:effectLst>
              </a:rPr>
              <a:t> …</a:t>
            </a:r>
            <a:r>
              <a:rPr lang="cs-CZ" sz="2800"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sz="2800" b="1" i="1" dirty="0" err="1">
                <a:solidFill>
                  <a:srgbClr val="0070C0"/>
                </a:solidFill>
                <a:effectLst>
                  <a:outerShdw blurRad="38100" dist="38100" dir="2700000" algn="tl">
                    <a:srgbClr val="000000">
                      <a:alpha val="43137"/>
                    </a:srgbClr>
                  </a:outerShdw>
                </a:effectLst>
              </a:rPr>
              <a:t>x</a:t>
            </a:r>
            <a:r>
              <a:rPr lang="cs-CZ" sz="2800" b="1" i="1" baseline="-25000" dirty="0" err="1">
                <a:solidFill>
                  <a:srgbClr val="0070C0"/>
                </a:solidFill>
                <a:effectLst>
                  <a:outerShdw blurRad="38100" dist="38100" dir="2700000" algn="tl">
                    <a:srgbClr val="000000">
                      <a:alpha val="43137"/>
                    </a:srgbClr>
                  </a:outerShdw>
                </a:effectLst>
              </a:rPr>
              <a:t>n</a:t>
            </a:r>
            <a:r>
              <a:rPr lang="cs-CZ" sz="2800" b="1" dirty="0">
                <a:solidFill>
                  <a:srgbClr val="0070C0"/>
                </a:solidFill>
                <a:effectLst>
                  <a:outerShdw blurRad="38100" dist="38100" dir="2700000" algn="tl">
                    <a:srgbClr val="000000">
                      <a:alpha val="43137"/>
                    </a:srgbClr>
                  </a:outerShdw>
                </a:effectLst>
              </a:rPr>
              <a:t> [C</a:t>
            </a:r>
            <a:r>
              <a:rPr lang="cs-CZ" sz="2800" b="1" baseline="-25000" dirty="0">
                <a:solidFill>
                  <a:srgbClr val="0070C0"/>
                </a:solidFill>
                <a:effectLst>
                  <a:outerShdw blurRad="38100" dist="38100" dir="2700000" algn="tl">
                    <a:srgbClr val="000000">
                      <a:alpha val="43137"/>
                    </a:srgbClr>
                  </a:outerShdw>
                </a:effectLst>
              </a:rPr>
              <a:t>1</a:t>
            </a:r>
            <a:r>
              <a:rPr lang="cs-CZ" sz="2800" b="1" dirty="0">
                <a:solidFill>
                  <a:srgbClr val="0070C0"/>
                </a:solidFill>
                <a:effectLst>
                  <a:outerShdw blurRad="38100" dist="38100" dir="2700000" algn="tl">
                    <a:srgbClr val="000000">
                      <a:alpha val="43137"/>
                    </a:srgbClr>
                  </a:outerShdw>
                </a:effectLst>
              </a:rPr>
              <a:t> </a:t>
            </a:r>
            <a:r>
              <a:rPr lang="cs-CZ" sz="2800"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sz="2800" b="1" dirty="0">
                <a:solidFill>
                  <a:srgbClr val="0070C0"/>
                </a:solidFill>
                <a:effectLst>
                  <a:outerShdw blurRad="38100" dist="38100" dir="2700000" algn="tl">
                    <a:srgbClr val="000000">
                      <a:alpha val="43137"/>
                    </a:srgbClr>
                  </a:outerShdw>
                </a:effectLst>
              </a:rPr>
              <a:t> C</a:t>
            </a:r>
            <a:r>
              <a:rPr lang="cs-CZ" sz="2800" b="1" baseline="-25000" dirty="0">
                <a:solidFill>
                  <a:srgbClr val="0070C0"/>
                </a:solidFill>
                <a:effectLst>
                  <a:outerShdw blurRad="38100" dist="38100" dir="2700000" algn="tl">
                    <a:srgbClr val="000000">
                      <a:alpha val="43137"/>
                    </a:srgbClr>
                  </a:outerShdw>
                </a:effectLst>
              </a:rPr>
              <a:t>2</a:t>
            </a:r>
            <a:r>
              <a:rPr lang="cs-CZ" sz="2800" b="1" dirty="0">
                <a:solidFill>
                  <a:srgbClr val="0070C0"/>
                </a:solidFill>
                <a:effectLst>
                  <a:outerShdw blurRad="38100" dist="38100" dir="2700000" algn="tl">
                    <a:srgbClr val="000000">
                      <a:alpha val="43137"/>
                    </a:srgbClr>
                  </a:outerShdw>
                </a:effectLst>
              </a:rPr>
              <a:t> </a:t>
            </a:r>
            <a:r>
              <a:rPr lang="cs-CZ" sz="2800"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sz="2800" b="1" dirty="0">
                <a:solidFill>
                  <a:srgbClr val="0070C0"/>
                </a:solidFill>
                <a:effectLst>
                  <a:outerShdw blurRad="38100" dist="38100" dir="2700000" algn="tl">
                    <a:srgbClr val="000000">
                      <a:alpha val="43137"/>
                    </a:srgbClr>
                  </a:outerShdw>
                </a:effectLst>
              </a:rPr>
              <a:t> … </a:t>
            </a:r>
            <a:r>
              <a:rPr lang="cs-CZ" sz="2800" b="1" dirty="0" err="1">
                <a:solidFill>
                  <a:srgbClr val="0070C0"/>
                </a:solidFill>
                <a:effectLst>
                  <a:outerShdw blurRad="38100" dist="38100" dir="2700000" algn="tl">
                    <a:srgbClr val="000000">
                      <a:alpha val="43137"/>
                    </a:srgbClr>
                  </a:outerShdw>
                </a:effectLst>
              </a:rPr>
              <a:t>C</a:t>
            </a:r>
            <a:r>
              <a:rPr lang="cs-CZ" sz="2800" b="1" baseline="-25000" dirty="0" err="1">
                <a:solidFill>
                  <a:srgbClr val="0070C0"/>
                </a:solidFill>
                <a:effectLst>
                  <a:outerShdw blurRad="38100" dist="38100" dir="2700000" algn="tl">
                    <a:srgbClr val="000000">
                      <a:alpha val="43137"/>
                    </a:srgbClr>
                  </a:outerShdw>
                </a:effectLst>
              </a:rPr>
              <a:t>k</a:t>
            </a:r>
            <a:r>
              <a:rPr lang="cs-CZ" sz="2800" b="1" dirty="0">
                <a:solidFill>
                  <a:srgbClr val="0070C0"/>
                </a:solidFill>
                <a:effectLst>
                  <a:outerShdw blurRad="38100" dist="38100" dir="2700000" algn="tl">
                    <a:srgbClr val="000000">
                      <a:alpha val="43137"/>
                    </a:srgbClr>
                  </a:outerShdw>
                </a:effectLst>
              </a:rPr>
              <a:t>]</a:t>
            </a:r>
            <a:r>
              <a:rPr lang="cs-CZ" sz="2800" dirty="0"/>
              <a:t>,</a:t>
            </a:r>
          </a:p>
          <a:p>
            <a:r>
              <a:rPr lang="en-US" sz="2800" dirty="0"/>
              <a:t>where </a:t>
            </a:r>
            <a:r>
              <a:rPr lang="en-US" sz="2800" i="1" dirty="0"/>
              <a:t>n </a:t>
            </a:r>
            <a:r>
              <a:rPr lang="en-US" sz="2800" dirty="0">
                <a:sym typeface="Symbol" panose="05050102010706020507" pitchFamily="18" charset="2"/>
              </a:rPr>
              <a:t> 0, </a:t>
            </a:r>
            <a:r>
              <a:rPr lang="en-US" sz="2800" i="1" dirty="0">
                <a:sym typeface="Symbol" panose="05050102010706020507" pitchFamily="18" charset="2"/>
              </a:rPr>
              <a:t>k </a:t>
            </a:r>
            <a:r>
              <a:rPr lang="en-US" sz="2800" dirty="0">
                <a:sym typeface="Symbol" panose="05050102010706020507" pitchFamily="18" charset="2"/>
              </a:rPr>
              <a:t>&gt; 0,</a:t>
            </a:r>
            <a:r>
              <a:rPr lang="cs-CZ" sz="2800" dirty="0"/>
              <a:t> </a:t>
            </a:r>
            <a:r>
              <a:rPr lang="cs-CZ" sz="2800" dirty="0" err="1"/>
              <a:t>C</a:t>
            </a:r>
            <a:r>
              <a:rPr lang="cs-CZ" sz="2800" baseline="-25000" dirty="0" err="1"/>
              <a:t>i</a:t>
            </a:r>
            <a:r>
              <a:rPr lang="cs-CZ" sz="2800" dirty="0"/>
              <a:t> </a:t>
            </a:r>
            <a:r>
              <a:rPr lang="en-US" sz="2800" dirty="0"/>
              <a:t>are clauses</a:t>
            </a:r>
            <a:r>
              <a:rPr lang="cs-CZ" sz="2800" dirty="0"/>
              <a:t> (</a:t>
            </a:r>
            <a:r>
              <a:rPr lang="en-US" sz="2800" dirty="0"/>
              <a:t>disjunction of literals</a:t>
            </a:r>
            <a:r>
              <a:rPr lang="cs-CZ" sz="2800" dirty="0"/>
              <a:t>). </a:t>
            </a:r>
            <a:br>
              <a:rPr lang="en-US" sz="2800" dirty="0"/>
            </a:br>
            <a:r>
              <a:rPr lang="en-US" sz="2800" dirty="0"/>
              <a:t>(General quantifiers can be omitted.)</a:t>
            </a:r>
            <a:endParaRPr lang="cs-CZ" sz="2800" dirty="0"/>
          </a:p>
        </p:txBody>
      </p:sp>
    </p:spTree>
    <p:extLst>
      <p:ext uri="{BB962C8B-B14F-4D97-AF65-F5344CB8AC3E}">
        <p14:creationId xmlns:p14="http://schemas.microsoft.com/office/powerpoint/2010/main" val="3500478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28773" y="365126"/>
            <a:ext cx="10515600" cy="766090"/>
          </a:xfrm>
        </p:spPr>
        <p:txBody>
          <a:bodyPr/>
          <a:lstStyle/>
          <a:p>
            <a:r>
              <a:rPr lang="cs-CZ" i="1" dirty="0" err="1">
                <a:solidFill>
                  <a:srgbClr val="0070C0"/>
                </a:solidFill>
                <a:effectLst>
                  <a:outerShdw blurRad="38100" dist="38100" dir="2700000" algn="tl">
                    <a:srgbClr val="000000">
                      <a:alpha val="43137"/>
                    </a:srgbClr>
                  </a:outerShdw>
                </a:effectLst>
              </a:rPr>
              <a:t>Skolem</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clausal form</a:t>
            </a:r>
            <a:r>
              <a:rPr lang="cs-CZ" i="1" dirty="0">
                <a:solidFill>
                  <a:srgbClr val="0070C0"/>
                </a:solidFill>
                <a:effectLst>
                  <a:outerShdw blurRad="38100" dist="38100" dir="2700000" algn="tl">
                    <a:srgbClr val="000000">
                      <a:alpha val="43137"/>
                    </a:srgbClr>
                  </a:outerShdw>
                </a:effectLst>
              </a:rPr>
              <a:t> </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6"/>
            <a:ext cx="10963373" cy="5363850"/>
          </a:xfrm>
        </p:spPr>
        <p:txBody>
          <a:bodyPr>
            <a:normAutofit lnSpcReduction="10000"/>
          </a:bodyPr>
          <a:lstStyle/>
          <a:p>
            <a:pPr marL="0" indent="0">
              <a:spcBef>
                <a:spcPts val="1800"/>
              </a:spcBef>
              <a:buNone/>
            </a:pPr>
            <a:r>
              <a:rPr lang="cs-CZ" b="1" i="1" dirty="0" err="1"/>
              <a:t>Elimina</a:t>
            </a:r>
            <a:r>
              <a:rPr lang="en-US" b="1" i="1" dirty="0" err="1"/>
              <a:t>tion</a:t>
            </a:r>
            <a:r>
              <a:rPr lang="en-US" b="1" i="1" dirty="0"/>
              <a:t> of </a:t>
            </a:r>
            <a:r>
              <a:rPr lang="en-US" b="1" i="1" dirty="0" err="1"/>
              <a:t>exiatential</a:t>
            </a:r>
            <a:r>
              <a:rPr lang="en-US" b="1" i="1" dirty="0"/>
              <a:t> quantifiers</a:t>
            </a:r>
            <a:r>
              <a:rPr lang="cs-CZ" b="1" i="1" dirty="0"/>
              <a:t> </a:t>
            </a:r>
            <a:r>
              <a:rPr lang="cs-CZ" i="1" dirty="0"/>
              <a:t>(</a:t>
            </a:r>
            <a:r>
              <a:rPr lang="cs-CZ" i="1" dirty="0" err="1"/>
              <a:t>Skolemiza</a:t>
            </a:r>
            <a:r>
              <a:rPr lang="en-US" i="1" dirty="0" err="1"/>
              <a:t>tion</a:t>
            </a:r>
            <a:r>
              <a:rPr lang="cs-CZ" i="1" dirty="0"/>
              <a:t>).</a:t>
            </a:r>
            <a:endParaRPr lang="cs-CZ" dirty="0"/>
          </a:p>
          <a:p>
            <a:r>
              <a:rPr lang="en-US" dirty="0"/>
              <a:t>When eliminating existential quantifiers, we apply the following rules</a:t>
            </a:r>
            <a:r>
              <a:rPr lang="cs-CZ" dirty="0"/>
              <a:t>:</a:t>
            </a:r>
          </a:p>
          <a:p>
            <a:pPr marL="0" indent="0">
              <a:buNone/>
            </a:pPr>
            <a:r>
              <a:rPr lang="cs-CZ" dirty="0"/>
              <a:t>a)  </a:t>
            </a:r>
            <a:r>
              <a:rPr lang="cs-CZ" dirty="0">
                <a:sym typeface="Symbol" panose="05050102010706020507" pitchFamily="18" charset="2"/>
              </a:rPr>
              <a:t></a:t>
            </a:r>
            <a:r>
              <a:rPr lang="cs-CZ" i="1" dirty="0"/>
              <a:t>x</a:t>
            </a:r>
            <a:r>
              <a:rPr lang="cs-CZ" dirty="0">
                <a:sym typeface="Symbol" panose="05050102010706020507" pitchFamily="18" charset="2"/>
              </a:rPr>
              <a:t></a:t>
            </a:r>
            <a:r>
              <a:rPr lang="cs-CZ" i="1" dirty="0"/>
              <a:t>y</a:t>
            </a:r>
            <a:r>
              <a:rPr lang="cs-CZ" baseline="-25000" dirty="0"/>
              <a:t>1</a:t>
            </a:r>
            <a:r>
              <a:rPr lang="cs-CZ" dirty="0"/>
              <a:t>...</a:t>
            </a:r>
            <a:r>
              <a:rPr lang="cs-CZ" dirty="0">
                <a:sym typeface="Symbol" panose="05050102010706020507" pitchFamily="18" charset="2"/>
              </a:rPr>
              <a:t></a:t>
            </a:r>
            <a:r>
              <a:rPr lang="cs-CZ" i="1" dirty="0" err="1"/>
              <a:t>y</a:t>
            </a:r>
            <a:r>
              <a:rPr lang="cs-CZ" i="1" baseline="-25000" dirty="0" err="1"/>
              <a:t>n</a:t>
            </a:r>
            <a:r>
              <a:rPr lang="cs-CZ" dirty="0"/>
              <a:t> </a:t>
            </a:r>
            <a:r>
              <a:rPr lang="cs-CZ" dirty="0" err="1"/>
              <a:t>A</a:t>
            </a:r>
            <a:r>
              <a:rPr lang="cs-CZ" dirty="0" err="1">
                <a:sym typeface="Symbol" panose="05050102010706020507" pitchFamily="18" charset="2"/>
              </a:rPr>
              <a:t></a:t>
            </a:r>
            <a:r>
              <a:rPr lang="cs-CZ" i="1" dirty="0" err="1"/>
              <a:t>x</a:t>
            </a:r>
            <a:r>
              <a:rPr lang="cs-CZ" dirty="0"/>
              <a:t>, </a:t>
            </a:r>
            <a:r>
              <a:rPr lang="cs-CZ" i="1" dirty="0"/>
              <a:t>y</a:t>
            </a:r>
            <a:r>
              <a:rPr lang="cs-CZ" baseline="-25000" dirty="0"/>
              <a:t>1</a:t>
            </a:r>
            <a:r>
              <a:rPr lang="cs-CZ" dirty="0"/>
              <a:t>,...,</a:t>
            </a:r>
            <a:r>
              <a:rPr lang="cs-CZ" i="1" dirty="0" err="1"/>
              <a:t>y</a:t>
            </a:r>
            <a:r>
              <a:rPr lang="cs-CZ" i="1" baseline="-25000" dirty="0" err="1"/>
              <a:t>n</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y</a:t>
            </a:r>
            <a:r>
              <a:rPr lang="cs-CZ" baseline="-25000" dirty="0"/>
              <a:t>1</a:t>
            </a:r>
            <a:r>
              <a:rPr lang="cs-CZ" dirty="0"/>
              <a:t>...</a:t>
            </a:r>
            <a:r>
              <a:rPr lang="cs-CZ" dirty="0">
                <a:sym typeface="Symbol" panose="05050102010706020507" pitchFamily="18" charset="2"/>
              </a:rPr>
              <a:t></a:t>
            </a:r>
            <a:r>
              <a:rPr lang="cs-CZ" i="1" dirty="0" err="1"/>
              <a:t>y</a:t>
            </a:r>
            <a:r>
              <a:rPr lang="cs-CZ" i="1" baseline="-25000" dirty="0" err="1"/>
              <a:t>n</a:t>
            </a:r>
            <a:r>
              <a:rPr lang="cs-CZ" dirty="0"/>
              <a:t> </a:t>
            </a:r>
            <a:r>
              <a:rPr lang="cs-CZ" dirty="0" err="1"/>
              <a:t>A</a:t>
            </a:r>
            <a:r>
              <a:rPr lang="cs-CZ" dirty="0" err="1">
                <a:sym typeface="Symbol" panose="05050102010706020507" pitchFamily="18" charset="2"/>
              </a:rPr>
              <a:t></a:t>
            </a:r>
            <a:r>
              <a:rPr lang="cs-CZ" i="1" dirty="0" err="1"/>
              <a:t>c</a:t>
            </a:r>
            <a:r>
              <a:rPr lang="cs-CZ" dirty="0"/>
              <a:t>, </a:t>
            </a:r>
            <a:r>
              <a:rPr lang="cs-CZ" i="1" dirty="0"/>
              <a:t>y</a:t>
            </a:r>
            <a:r>
              <a:rPr lang="cs-CZ" baseline="-25000" dirty="0"/>
              <a:t>1</a:t>
            </a:r>
            <a:r>
              <a:rPr lang="cs-CZ" dirty="0"/>
              <a:t>,...,</a:t>
            </a:r>
            <a:r>
              <a:rPr lang="cs-CZ" i="1" dirty="0" err="1"/>
              <a:t>y</a:t>
            </a:r>
            <a:r>
              <a:rPr lang="cs-CZ" i="1" baseline="-25000" dirty="0" err="1"/>
              <a:t>n</a:t>
            </a:r>
            <a:r>
              <a:rPr lang="cs-CZ" dirty="0">
                <a:sym typeface="Symbol" panose="05050102010706020507" pitchFamily="18" charset="2"/>
              </a:rPr>
              <a:t></a:t>
            </a:r>
            <a:r>
              <a:rPr lang="cs-CZ" dirty="0"/>
              <a:t>,</a:t>
            </a:r>
          </a:p>
          <a:p>
            <a:r>
              <a:rPr lang="en-US" dirty="0"/>
              <a:t>where</a:t>
            </a:r>
            <a:r>
              <a:rPr lang="cs-CZ" dirty="0"/>
              <a:t> </a:t>
            </a:r>
            <a:r>
              <a:rPr lang="cs-CZ" i="1" dirty="0"/>
              <a:t>c</a:t>
            </a:r>
            <a:r>
              <a:rPr lang="cs-CZ" dirty="0"/>
              <a:t> </a:t>
            </a:r>
            <a:r>
              <a:rPr lang="en-US" dirty="0"/>
              <a:t>is a new</a:t>
            </a:r>
            <a:r>
              <a:rPr lang="cs-CZ" dirty="0"/>
              <a:t> (</a:t>
            </a:r>
            <a:r>
              <a:rPr lang="en-US" dirty="0"/>
              <a:t>not used in the proof till now</a:t>
            </a:r>
            <a:r>
              <a:rPr lang="cs-CZ" dirty="0"/>
              <a:t>) </a:t>
            </a:r>
            <a:r>
              <a:rPr lang="en-US" dirty="0"/>
              <a:t>individual constant (</a:t>
            </a:r>
            <a:r>
              <a:rPr lang="en-US" dirty="0" err="1"/>
              <a:t>Skolem</a:t>
            </a:r>
            <a:r>
              <a:rPr lang="en-US" dirty="0"/>
              <a:t> constant)</a:t>
            </a:r>
            <a:r>
              <a:rPr lang="cs-CZ" dirty="0"/>
              <a:t> </a:t>
            </a:r>
          </a:p>
          <a:p>
            <a:pPr marL="0" indent="0">
              <a:buNone/>
            </a:pPr>
            <a:r>
              <a:rPr lang="cs-CZ" dirty="0"/>
              <a:t>b)  </a:t>
            </a:r>
            <a:r>
              <a:rPr lang="cs-CZ" dirty="0">
                <a:sym typeface="Symbol" panose="05050102010706020507" pitchFamily="18" charset="2"/>
              </a:rPr>
              <a:t></a:t>
            </a:r>
            <a:r>
              <a:rPr lang="cs-CZ" i="1" dirty="0"/>
              <a:t>x</a:t>
            </a:r>
            <a:r>
              <a:rPr lang="cs-CZ" baseline="-25000" dirty="0"/>
              <a:t>1</a:t>
            </a:r>
            <a:r>
              <a:rPr lang="cs-CZ" dirty="0">
                <a:sym typeface="Symbol" panose="05050102010706020507" pitchFamily="18" charset="2"/>
              </a:rPr>
              <a:t></a:t>
            </a:r>
            <a:r>
              <a:rPr lang="cs-CZ" i="1" dirty="0"/>
              <a:t>x</a:t>
            </a:r>
            <a:r>
              <a:rPr lang="cs-CZ" baseline="-25000" dirty="0"/>
              <a:t>2</a:t>
            </a:r>
            <a:r>
              <a:rPr lang="cs-CZ" dirty="0"/>
              <a:t>...</a:t>
            </a:r>
            <a:r>
              <a:rPr lang="cs-CZ" dirty="0">
                <a:sym typeface="Symbol" panose="05050102010706020507" pitchFamily="18" charset="2"/>
              </a:rPr>
              <a:t></a:t>
            </a:r>
            <a:r>
              <a:rPr lang="cs-CZ" i="1" dirty="0" err="1"/>
              <a:t>x</a:t>
            </a:r>
            <a:r>
              <a:rPr lang="cs-CZ" i="1" baseline="-25000" dirty="0" err="1"/>
              <a:t>n</a:t>
            </a:r>
            <a:r>
              <a:rPr lang="cs-CZ" dirty="0"/>
              <a:t> </a:t>
            </a:r>
            <a:r>
              <a:rPr lang="cs-CZ" dirty="0">
                <a:sym typeface="Symbol" panose="05050102010706020507" pitchFamily="18" charset="2"/>
              </a:rPr>
              <a:t></a:t>
            </a:r>
            <a:r>
              <a:rPr lang="cs-CZ" i="1" dirty="0"/>
              <a:t>y</a:t>
            </a:r>
            <a:r>
              <a:rPr lang="cs-CZ" dirty="0"/>
              <a:t> A</a:t>
            </a:r>
            <a:r>
              <a:rPr lang="cs-CZ" dirty="0">
                <a:sym typeface="Symbol" panose="05050102010706020507" pitchFamily="18" charset="2"/>
              </a:rPr>
              <a:t></a:t>
            </a:r>
            <a:r>
              <a:rPr lang="cs-CZ" i="1" dirty="0"/>
              <a:t>x</a:t>
            </a:r>
            <a:r>
              <a:rPr lang="cs-CZ" baseline="-25000" dirty="0"/>
              <a:t>1</a:t>
            </a:r>
            <a:r>
              <a:rPr lang="cs-CZ" dirty="0"/>
              <a:t>, </a:t>
            </a:r>
            <a:r>
              <a:rPr lang="cs-CZ" i="1" dirty="0"/>
              <a:t>x</a:t>
            </a:r>
            <a:r>
              <a:rPr lang="cs-CZ" baseline="-25000" dirty="0"/>
              <a:t>2</a:t>
            </a:r>
            <a:r>
              <a:rPr lang="cs-CZ" dirty="0"/>
              <a:t>,...,</a:t>
            </a:r>
            <a:r>
              <a:rPr lang="cs-CZ" i="1" dirty="0" err="1"/>
              <a:t>x</a:t>
            </a:r>
            <a:r>
              <a:rPr lang="cs-CZ" i="1" baseline="-25000" dirty="0" err="1"/>
              <a:t>n</a:t>
            </a:r>
            <a:r>
              <a:rPr lang="cs-CZ" dirty="0"/>
              <a:t>, </a:t>
            </a:r>
            <a:r>
              <a:rPr lang="cs-CZ" i="1" dirty="0"/>
              <a:t>y</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br>
              <a:rPr lang="cs-CZ" dirty="0"/>
            </a:br>
            <a:r>
              <a:rPr lang="cs-CZ" dirty="0"/>
              <a:t>   				</a:t>
            </a:r>
            <a:r>
              <a:rPr lang="cs-CZ" dirty="0">
                <a:sym typeface="Symbol" panose="05050102010706020507" pitchFamily="18" charset="2"/>
              </a:rPr>
              <a:t></a:t>
            </a:r>
            <a:r>
              <a:rPr lang="cs-CZ" i="1" dirty="0"/>
              <a:t>x</a:t>
            </a:r>
            <a:r>
              <a:rPr lang="cs-CZ" baseline="-25000" dirty="0"/>
              <a:t>1</a:t>
            </a:r>
            <a:r>
              <a:rPr lang="cs-CZ" dirty="0">
                <a:sym typeface="Symbol" panose="05050102010706020507" pitchFamily="18" charset="2"/>
              </a:rPr>
              <a:t></a:t>
            </a:r>
            <a:r>
              <a:rPr lang="cs-CZ" i="1" dirty="0"/>
              <a:t>x</a:t>
            </a:r>
            <a:r>
              <a:rPr lang="cs-CZ" baseline="-25000" dirty="0"/>
              <a:t>2</a:t>
            </a:r>
            <a:r>
              <a:rPr lang="cs-CZ" dirty="0"/>
              <a:t>...</a:t>
            </a:r>
            <a:r>
              <a:rPr lang="cs-CZ" dirty="0">
                <a:sym typeface="Symbol" panose="05050102010706020507" pitchFamily="18" charset="2"/>
              </a:rPr>
              <a:t></a:t>
            </a:r>
            <a:r>
              <a:rPr lang="cs-CZ" i="1" dirty="0" err="1"/>
              <a:t>x</a:t>
            </a:r>
            <a:r>
              <a:rPr lang="cs-CZ" i="1" baseline="-25000" dirty="0" err="1"/>
              <a:t>n</a:t>
            </a:r>
            <a:r>
              <a:rPr lang="cs-CZ" dirty="0"/>
              <a:t> A</a:t>
            </a:r>
            <a:r>
              <a:rPr lang="cs-CZ" dirty="0">
                <a:sym typeface="Symbol" panose="05050102010706020507" pitchFamily="18" charset="2"/>
              </a:rPr>
              <a:t></a:t>
            </a:r>
            <a:r>
              <a:rPr lang="cs-CZ" i="1" dirty="0"/>
              <a:t>x</a:t>
            </a:r>
            <a:r>
              <a:rPr lang="cs-CZ" baseline="-25000" dirty="0"/>
              <a:t>1</a:t>
            </a:r>
            <a:r>
              <a:rPr lang="cs-CZ" dirty="0"/>
              <a:t>, </a:t>
            </a:r>
            <a:r>
              <a:rPr lang="cs-CZ" i="1" dirty="0"/>
              <a:t>x</a:t>
            </a:r>
            <a:r>
              <a:rPr lang="cs-CZ" baseline="-25000" dirty="0"/>
              <a:t>2</a:t>
            </a:r>
            <a:r>
              <a:rPr lang="cs-CZ" dirty="0"/>
              <a:t>,...,</a:t>
            </a:r>
            <a:r>
              <a:rPr lang="cs-CZ" i="1" dirty="0" err="1"/>
              <a:t>x</a:t>
            </a:r>
            <a:r>
              <a:rPr lang="cs-CZ" i="1" baseline="-25000" dirty="0" err="1"/>
              <a:t>n</a:t>
            </a:r>
            <a:r>
              <a:rPr lang="cs-CZ" dirty="0"/>
              <a:t>, </a:t>
            </a:r>
            <a:r>
              <a:rPr lang="cs-CZ" i="1" dirty="0"/>
              <a:t>f</a:t>
            </a:r>
            <a:r>
              <a:rPr lang="cs-CZ" dirty="0"/>
              <a:t>(</a:t>
            </a:r>
            <a:r>
              <a:rPr lang="cs-CZ" i="1" dirty="0"/>
              <a:t>x</a:t>
            </a:r>
            <a:r>
              <a:rPr lang="cs-CZ" baseline="-25000" dirty="0"/>
              <a:t>1</a:t>
            </a:r>
            <a:r>
              <a:rPr lang="cs-CZ" dirty="0"/>
              <a:t>, </a:t>
            </a:r>
            <a:r>
              <a:rPr lang="cs-CZ" i="1" dirty="0"/>
              <a:t>x</a:t>
            </a:r>
            <a:r>
              <a:rPr lang="cs-CZ" baseline="-25000" dirty="0"/>
              <a:t>2</a:t>
            </a:r>
            <a:r>
              <a:rPr lang="cs-CZ" dirty="0"/>
              <a:t>,..., </a:t>
            </a:r>
            <a:r>
              <a:rPr lang="cs-CZ" i="1" dirty="0" err="1"/>
              <a:t>x</a:t>
            </a:r>
            <a:r>
              <a:rPr lang="cs-CZ" i="1" baseline="-25000" dirty="0" err="1"/>
              <a:t>n</a:t>
            </a:r>
            <a:r>
              <a:rPr lang="cs-CZ" dirty="0"/>
              <a:t>)</a:t>
            </a:r>
            <a:r>
              <a:rPr lang="cs-CZ" dirty="0">
                <a:sym typeface="Symbol" panose="05050102010706020507" pitchFamily="18" charset="2"/>
              </a:rPr>
              <a:t></a:t>
            </a:r>
            <a:r>
              <a:rPr lang="cs-CZ" dirty="0"/>
              <a:t>,</a:t>
            </a:r>
          </a:p>
          <a:p>
            <a:r>
              <a:rPr lang="en-US" dirty="0"/>
              <a:t>where</a:t>
            </a:r>
            <a:r>
              <a:rPr lang="cs-CZ" dirty="0"/>
              <a:t> </a:t>
            </a:r>
            <a:r>
              <a:rPr lang="cs-CZ" i="1" dirty="0"/>
              <a:t>f</a:t>
            </a:r>
            <a:r>
              <a:rPr lang="cs-CZ" dirty="0"/>
              <a:t> </a:t>
            </a:r>
            <a:r>
              <a:rPr lang="en-US" dirty="0"/>
              <a:t>is a new</a:t>
            </a:r>
            <a:r>
              <a:rPr lang="cs-CZ" dirty="0"/>
              <a:t> (</a:t>
            </a:r>
            <a:r>
              <a:rPr lang="en-US" dirty="0"/>
              <a:t>not used in the proof till now</a:t>
            </a:r>
            <a:r>
              <a:rPr lang="cs-CZ" dirty="0"/>
              <a:t>) </a:t>
            </a:r>
            <a:r>
              <a:rPr lang="cs-CZ" i="1" dirty="0"/>
              <a:t>n</a:t>
            </a:r>
            <a:r>
              <a:rPr lang="cs-CZ" dirty="0"/>
              <a:t>-</a:t>
            </a:r>
            <a:r>
              <a:rPr lang="en-US" dirty="0" err="1"/>
              <a:t>ary</a:t>
            </a:r>
            <a:r>
              <a:rPr lang="en-US" dirty="0"/>
              <a:t> functional symbol</a:t>
            </a:r>
            <a:r>
              <a:rPr lang="cs-CZ" dirty="0"/>
              <a:t>, </a:t>
            </a:r>
            <a:r>
              <a:rPr lang="cs-CZ" b="1" i="1" dirty="0" err="1"/>
              <a:t>S</a:t>
            </a:r>
            <a:r>
              <a:rPr lang="cs-CZ" i="1" dirty="0" err="1"/>
              <a:t>kolem</a:t>
            </a:r>
            <a:r>
              <a:rPr lang="cs-CZ" i="1" dirty="0"/>
              <a:t> </a:t>
            </a:r>
            <a:r>
              <a:rPr lang="en-US" i="1" dirty="0"/>
              <a:t>functional constant</a:t>
            </a:r>
            <a:r>
              <a:rPr lang="cs-CZ" dirty="0"/>
              <a:t>.</a:t>
            </a:r>
          </a:p>
          <a:p>
            <a:pPr marL="0" indent="0">
              <a:buNone/>
            </a:pPr>
            <a:r>
              <a:rPr lang="en-US" b="1" dirty="0"/>
              <a:t>Theorem</a:t>
            </a:r>
            <a:r>
              <a:rPr lang="cs-CZ" b="1" dirty="0"/>
              <a:t>. </a:t>
            </a:r>
            <a:r>
              <a:rPr lang="en-US" dirty="0"/>
              <a:t>Each formula</a:t>
            </a:r>
            <a:r>
              <a:rPr lang="cs-CZ" dirty="0"/>
              <a:t> </a:t>
            </a:r>
            <a:r>
              <a:rPr lang="cs-CZ" i="1" dirty="0"/>
              <a:t>A </a:t>
            </a:r>
            <a:r>
              <a:rPr lang="en-US" dirty="0"/>
              <a:t>can be transformed into the </a:t>
            </a:r>
            <a:r>
              <a:rPr lang="en-US" dirty="0" err="1"/>
              <a:t>Skolem</a:t>
            </a:r>
            <a:r>
              <a:rPr lang="en-US" dirty="0"/>
              <a:t> form </a:t>
            </a:r>
            <a:r>
              <a:rPr lang="cs-CZ" i="1" dirty="0"/>
              <a:t>A</a:t>
            </a:r>
            <a:r>
              <a:rPr lang="cs-CZ" i="1" baseline="30000" dirty="0"/>
              <a:t>S </a:t>
            </a:r>
            <a:r>
              <a:rPr lang="en-US" dirty="0"/>
              <a:t>in such a way that the formula</a:t>
            </a:r>
            <a:r>
              <a:rPr lang="cs-CZ" dirty="0"/>
              <a:t> </a:t>
            </a:r>
            <a:r>
              <a:rPr lang="cs-CZ" i="1" dirty="0"/>
              <a:t>A</a:t>
            </a:r>
            <a:r>
              <a:rPr lang="cs-CZ" i="1" baseline="30000" dirty="0"/>
              <a:t>S</a:t>
            </a:r>
            <a:r>
              <a:rPr lang="cs-CZ" dirty="0"/>
              <a:t> </a:t>
            </a:r>
            <a:r>
              <a:rPr lang="en-US" dirty="0"/>
              <a:t>is not equivalent to</a:t>
            </a:r>
            <a:r>
              <a:rPr lang="cs-CZ" dirty="0"/>
              <a:t> </a:t>
            </a:r>
            <a:r>
              <a:rPr lang="cs-CZ" i="1" dirty="0"/>
              <a:t>A</a:t>
            </a:r>
            <a:r>
              <a:rPr lang="cs-CZ" dirty="0"/>
              <a:t>, </a:t>
            </a:r>
            <a:r>
              <a:rPr lang="en-US" dirty="0"/>
              <a:t>but it holds that if</a:t>
            </a:r>
            <a:r>
              <a:rPr lang="cs-CZ" dirty="0"/>
              <a:t> </a:t>
            </a:r>
            <a:r>
              <a:rPr lang="cs-CZ" i="1" dirty="0"/>
              <a:t>A </a:t>
            </a:r>
            <a:r>
              <a:rPr lang="en-US" i="1" dirty="0"/>
              <a:t>is satisfiable then </a:t>
            </a:r>
            <a:r>
              <a:rPr lang="cs-CZ" i="1" dirty="0"/>
              <a:t>A</a:t>
            </a:r>
            <a:r>
              <a:rPr lang="cs-CZ" i="1" baseline="30000" dirty="0"/>
              <a:t>S</a:t>
            </a:r>
            <a:r>
              <a:rPr lang="en-US" dirty="0"/>
              <a:t> is satisfiable as well.</a:t>
            </a:r>
            <a:r>
              <a:rPr lang="cs-CZ" dirty="0"/>
              <a:t> </a:t>
            </a:r>
          </a:p>
          <a:p>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22</a:t>
            </a:fld>
            <a:endParaRPr lang="cs-CZ"/>
          </a:p>
        </p:txBody>
      </p:sp>
    </p:spTree>
    <p:extLst>
      <p:ext uri="{BB962C8B-B14F-4D97-AF65-F5344CB8AC3E}">
        <p14:creationId xmlns:p14="http://schemas.microsoft.com/office/powerpoint/2010/main" val="4012884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527902" y="395926"/>
            <a:ext cx="10963372" cy="820132"/>
          </a:xfrm>
        </p:spPr>
        <p:txBody>
          <a:bodyPr>
            <a:normAutofit/>
          </a:bodyPr>
          <a:lstStyle/>
          <a:p>
            <a:r>
              <a:rPr lang="en-US" sz="3200" i="1" dirty="0">
                <a:solidFill>
                  <a:srgbClr val="0070C0"/>
                </a:solidFill>
                <a:effectLst>
                  <a:outerShdw blurRad="38100" dist="38100" dir="2700000" algn="tl">
                    <a:srgbClr val="000000">
                      <a:alpha val="43137"/>
                    </a:srgbClr>
                  </a:outerShdw>
                </a:effectLst>
              </a:rPr>
              <a:t>Algorithm of transformation into </a:t>
            </a:r>
            <a:r>
              <a:rPr lang="en-US" sz="3200" i="1" dirty="0" err="1">
                <a:solidFill>
                  <a:srgbClr val="0070C0"/>
                </a:solidFill>
                <a:effectLst>
                  <a:outerShdw blurRad="38100" dist="38100" dir="2700000" algn="tl">
                    <a:srgbClr val="000000">
                      <a:alpha val="43137"/>
                    </a:srgbClr>
                  </a:outerShdw>
                </a:effectLst>
              </a:rPr>
              <a:t>Skolem</a:t>
            </a:r>
            <a:r>
              <a:rPr lang="en-US" sz="3200" i="1" dirty="0">
                <a:solidFill>
                  <a:srgbClr val="0070C0"/>
                </a:solidFill>
                <a:effectLst>
                  <a:outerShdw blurRad="38100" dist="38100" dir="2700000" algn="tl">
                    <a:srgbClr val="000000">
                      <a:alpha val="43137"/>
                    </a:srgbClr>
                  </a:outerShdw>
                </a:effectLst>
              </a:rPr>
              <a:t> clausal form </a:t>
            </a:r>
            <a:endParaRPr lang="cs-CZ" sz="3200"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2" y="1461155"/>
            <a:ext cx="10963372" cy="5128181"/>
          </a:xfrm>
        </p:spPr>
        <p:txBody>
          <a:bodyPr>
            <a:normAutofit/>
          </a:bodyPr>
          <a:lstStyle/>
          <a:p>
            <a:pPr marL="0" indent="0">
              <a:buNone/>
            </a:pPr>
            <a:r>
              <a:rPr lang="cs-CZ" sz="2400" b="1" i="1" dirty="0"/>
              <a:t>1</a:t>
            </a:r>
            <a:r>
              <a:rPr lang="cs-CZ" sz="2400" i="1" dirty="0"/>
              <a:t>. </a:t>
            </a:r>
            <a:r>
              <a:rPr lang="en-US" sz="2400" i="1" dirty="0"/>
              <a:t>Make an existential closure of </a:t>
            </a:r>
            <a:r>
              <a:rPr lang="cs-CZ" sz="2400" i="1" dirty="0"/>
              <a:t>A</a:t>
            </a:r>
            <a:r>
              <a:rPr lang="en-US" sz="2400" i="1" dirty="0"/>
              <a:t>, i.e. bind all free variables occurring in A by </a:t>
            </a:r>
            <a:r>
              <a:rPr lang="en-US" sz="2400" dirty="0">
                <a:sym typeface="Symbol" panose="05050102010706020507" pitchFamily="18" charset="2"/>
              </a:rPr>
              <a:t></a:t>
            </a:r>
            <a:r>
              <a:rPr lang="cs-CZ" sz="2400" i="1" dirty="0"/>
              <a:t>. </a:t>
            </a:r>
            <a:r>
              <a:rPr lang="cs-CZ" sz="2400" dirty="0"/>
              <a:t>(</a:t>
            </a:r>
            <a:r>
              <a:rPr lang="en-US" sz="2400" b="1" i="1" dirty="0"/>
              <a:t>consistency preserving</a:t>
            </a:r>
            <a:r>
              <a:rPr lang="cs-CZ" sz="2400" dirty="0"/>
              <a:t>)</a:t>
            </a:r>
          </a:p>
          <a:p>
            <a:pPr marL="0" indent="0">
              <a:spcBef>
                <a:spcPts val="600"/>
              </a:spcBef>
              <a:buNone/>
            </a:pPr>
            <a:r>
              <a:rPr lang="cs-CZ" sz="2400" b="1" i="1" dirty="0"/>
              <a:t>2</a:t>
            </a:r>
            <a:r>
              <a:rPr lang="cs-CZ" sz="2400" i="1" dirty="0"/>
              <a:t>.</a:t>
            </a:r>
            <a:r>
              <a:rPr lang="cs-CZ" sz="2400" dirty="0"/>
              <a:t> </a:t>
            </a:r>
            <a:r>
              <a:rPr lang="en-US" sz="2400" i="1" dirty="0"/>
              <a:t>Eliminate superfluous quantifiers that do not quantify any variable</a:t>
            </a:r>
            <a:r>
              <a:rPr lang="cs-CZ" sz="2400" i="1" dirty="0"/>
              <a:t>. </a:t>
            </a:r>
            <a:r>
              <a:rPr lang="cs-CZ" sz="2400" dirty="0"/>
              <a:t>(</a:t>
            </a:r>
            <a:r>
              <a:rPr lang="en-US" sz="2400" dirty="0"/>
              <a:t>equivalent</a:t>
            </a:r>
            <a:r>
              <a:rPr lang="cs-CZ" sz="2400" dirty="0"/>
              <a:t>) </a:t>
            </a:r>
            <a:br>
              <a:rPr lang="cs-CZ" sz="2400" dirty="0"/>
            </a:br>
            <a:r>
              <a:rPr lang="cs-CZ" sz="2400" b="1" i="1" dirty="0"/>
              <a:t>3</a:t>
            </a:r>
            <a:r>
              <a:rPr lang="cs-CZ" sz="2400" i="1" dirty="0"/>
              <a:t>. </a:t>
            </a:r>
            <a:r>
              <a:rPr lang="en-US" sz="2400" i="1" dirty="0"/>
              <a:t>Rename variables in order to obtain a clear formula</a:t>
            </a:r>
            <a:r>
              <a:rPr lang="cs-CZ" sz="2400" dirty="0"/>
              <a:t> (</a:t>
            </a:r>
            <a:r>
              <a:rPr lang="en-US" sz="2400" dirty="0"/>
              <a:t>equivalent</a:t>
            </a:r>
            <a:r>
              <a:rPr lang="cs-CZ" sz="2400" dirty="0"/>
              <a:t>)</a:t>
            </a:r>
            <a:br>
              <a:rPr lang="cs-CZ" sz="2400" dirty="0"/>
            </a:br>
            <a:r>
              <a:rPr lang="cs-CZ" sz="2400" b="1" i="1" dirty="0"/>
              <a:t>4</a:t>
            </a:r>
            <a:r>
              <a:rPr lang="cs-CZ" sz="2400" i="1" dirty="0"/>
              <a:t>.</a:t>
            </a:r>
            <a:r>
              <a:rPr lang="cs-CZ" sz="2400" dirty="0"/>
              <a:t> </a:t>
            </a:r>
            <a:r>
              <a:rPr lang="en-US" sz="2400" i="1" dirty="0"/>
              <a:t>Eliminate connectives</a:t>
            </a:r>
            <a:r>
              <a:rPr lang="cs-CZ" sz="2400" dirty="0"/>
              <a:t> </a:t>
            </a:r>
            <a:r>
              <a:rPr lang="cs-CZ" sz="2400" dirty="0">
                <a:sym typeface="Symbol" panose="05050102010706020507" pitchFamily="18" charset="2"/>
              </a:rPr>
              <a:t></a:t>
            </a:r>
            <a:r>
              <a:rPr lang="cs-CZ" sz="2400" dirty="0"/>
              <a:t>, </a:t>
            </a:r>
            <a:r>
              <a:rPr lang="cs-CZ" sz="2400" dirty="0">
                <a:sym typeface="Symbol" panose="05050102010706020507" pitchFamily="18" charset="2"/>
              </a:rPr>
              <a:t></a:t>
            </a:r>
            <a:r>
              <a:rPr lang="cs-CZ" sz="2400" dirty="0"/>
              <a:t> </a:t>
            </a:r>
            <a:r>
              <a:rPr lang="en-US" sz="2400" dirty="0"/>
              <a:t>using these laws</a:t>
            </a:r>
            <a:r>
              <a:rPr lang="cs-CZ" sz="2400" dirty="0"/>
              <a:t>: (A </a:t>
            </a:r>
            <a:r>
              <a:rPr lang="cs-CZ" sz="2400" dirty="0">
                <a:sym typeface="Symbol" panose="05050102010706020507" pitchFamily="18" charset="2"/>
              </a:rPr>
              <a:t></a:t>
            </a:r>
            <a:r>
              <a:rPr lang="cs-CZ" sz="2400" dirty="0"/>
              <a:t> B) </a:t>
            </a:r>
            <a:r>
              <a:rPr lang="cs-CZ" sz="2400" dirty="0">
                <a:sym typeface="Symbol" panose="05050102010706020507" pitchFamily="18" charset="2"/>
              </a:rPr>
              <a:t></a:t>
            </a:r>
            <a:r>
              <a:rPr lang="cs-CZ" sz="2400" dirty="0"/>
              <a:t> (</a:t>
            </a:r>
            <a:r>
              <a:rPr lang="cs-CZ" sz="2400" dirty="0">
                <a:sym typeface="Symbol" panose="05050102010706020507" pitchFamily="18" charset="2"/>
              </a:rPr>
              <a:t></a:t>
            </a:r>
            <a:r>
              <a:rPr lang="cs-CZ" sz="2400" dirty="0"/>
              <a:t>A </a:t>
            </a:r>
            <a:r>
              <a:rPr lang="cs-CZ" sz="2400" dirty="0">
                <a:sym typeface="Symbol" panose="05050102010706020507" pitchFamily="18" charset="2"/>
              </a:rPr>
              <a:t></a:t>
            </a:r>
            <a:r>
              <a:rPr lang="cs-CZ" sz="2400" dirty="0"/>
              <a:t> B), (A </a:t>
            </a:r>
            <a:r>
              <a:rPr lang="cs-CZ" sz="2400" dirty="0">
                <a:sym typeface="Symbol" panose="05050102010706020507" pitchFamily="18" charset="2"/>
              </a:rPr>
              <a:t></a:t>
            </a:r>
            <a:r>
              <a:rPr lang="cs-CZ" sz="2400" dirty="0"/>
              <a:t> B) </a:t>
            </a:r>
            <a:r>
              <a:rPr lang="cs-CZ" sz="2400" dirty="0">
                <a:sym typeface="Symbol" panose="05050102010706020507" pitchFamily="18" charset="2"/>
              </a:rPr>
              <a:t></a:t>
            </a:r>
            <a:r>
              <a:rPr lang="cs-CZ" sz="2400" dirty="0"/>
              <a:t> (</a:t>
            </a:r>
            <a:r>
              <a:rPr lang="cs-CZ" sz="2400" dirty="0">
                <a:sym typeface="Symbol" panose="05050102010706020507" pitchFamily="18" charset="2"/>
              </a:rPr>
              <a:t></a:t>
            </a:r>
            <a:r>
              <a:rPr lang="cs-CZ" sz="2400" dirty="0"/>
              <a:t>A </a:t>
            </a:r>
            <a:r>
              <a:rPr lang="cs-CZ" sz="2400" dirty="0">
                <a:sym typeface="Symbol" panose="05050102010706020507" pitchFamily="18" charset="2"/>
              </a:rPr>
              <a:t></a:t>
            </a:r>
            <a:r>
              <a:rPr lang="cs-CZ" sz="2400" dirty="0"/>
              <a:t> B) </a:t>
            </a:r>
            <a:r>
              <a:rPr lang="cs-CZ" sz="2400" dirty="0">
                <a:sym typeface="Symbol" panose="05050102010706020507" pitchFamily="18" charset="2"/>
              </a:rPr>
              <a:t></a:t>
            </a:r>
            <a:r>
              <a:rPr lang="cs-CZ" sz="2400" dirty="0"/>
              <a:t> (</a:t>
            </a:r>
            <a:r>
              <a:rPr lang="cs-CZ" sz="2400" dirty="0">
                <a:sym typeface="Symbol" panose="05050102010706020507" pitchFamily="18" charset="2"/>
              </a:rPr>
              <a:t></a:t>
            </a:r>
            <a:r>
              <a:rPr lang="cs-CZ" sz="2400" dirty="0"/>
              <a:t>B </a:t>
            </a:r>
            <a:r>
              <a:rPr lang="cs-CZ" sz="2400" dirty="0">
                <a:sym typeface="Symbol" panose="05050102010706020507" pitchFamily="18" charset="2"/>
              </a:rPr>
              <a:t></a:t>
            </a:r>
            <a:r>
              <a:rPr lang="cs-CZ" sz="2400" dirty="0"/>
              <a:t> A) </a:t>
            </a:r>
          </a:p>
          <a:p>
            <a:pPr marL="0" indent="0">
              <a:spcBef>
                <a:spcPts val="600"/>
              </a:spcBef>
              <a:buNone/>
            </a:pPr>
            <a:r>
              <a:rPr lang="cs-CZ" sz="2400" b="1" i="1" dirty="0"/>
              <a:t>5</a:t>
            </a:r>
            <a:r>
              <a:rPr lang="cs-CZ" sz="2400" i="1" dirty="0"/>
              <a:t>. </a:t>
            </a:r>
            <a:r>
              <a:rPr lang="en-US" sz="2400" i="1" dirty="0"/>
              <a:t>Apply de Morgan laws to negate formulas </a:t>
            </a:r>
            <a:r>
              <a:rPr lang="cs-CZ" sz="2400" dirty="0"/>
              <a:t>(</a:t>
            </a:r>
            <a:r>
              <a:rPr lang="en-US" sz="2400" dirty="0"/>
              <a:t>equivalent</a:t>
            </a:r>
            <a:r>
              <a:rPr lang="cs-CZ" sz="2400" dirty="0"/>
              <a:t>)</a:t>
            </a:r>
          </a:p>
          <a:p>
            <a:pPr marL="0" indent="0">
              <a:spcBef>
                <a:spcPts val="600"/>
              </a:spcBef>
              <a:buNone/>
            </a:pPr>
            <a:r>
              <a:rPr lang="cs-CZ" sz="2400" b="1" i="1" dirty="0"/>
              <a:t>6</a:t>
            </a:r>
            <a:r>
              <a:rPr lang="cs-CZ" sz="2400" i="1" dirty="0"/>
              <a:t>.</a:t>
            </a:r>
            <a:r>
              <a:rPr lang="cs-CZ" sz="2400" dirty="0"/>
              <a:t> </a:t>
            </a:r>
            <a:r>
              <a:rPr lang="en-US" sz="2400" i="1" dirty="0"/>
              <a:t>Move the quantifiers to the right, i.e. to the sub-formulas where a quantified variable occurs;</a:t>
            </a:r>
            <a:r>
              <a:rPr lang="cs-CZ" sz="2400" i="1" dirty="0"/>
              <a:t> </a:t>
            </a:r>
            <a:r>
              <a:rPr lang="en-US" sz="2400" dirty="0"/>
              <a:t>for instance, </a:t>
            </a:r>
            <a:r>
              <a:rPr lang="en-US" sz="2400" dirty="0">
                <a:sym typeface="Symbol" panose="05050102010706020507" pitchFamily="18" charset="2"/>
              </a:rPr>
              <a:t></a:t>
            </a:r>
            <a:r>
              <a:rPr lang="en-US" sz="2400" i="1" dirty="0">
                <a:sym typeface="Symbol" panose="05050102010706020507" pitchFamily="18" charset="2"/>
              </a:rPr>
              <a:t>x </a:t>
            </a:r>
            <a:r>
              <a:rPr lang="en-US" sz="2400" dirty="0">
                <a:sym typeface="Symbol" panose="05050102010706020507" pitchFamily="18" charset="2"/>
              </a:rPr>
              <a:t>[</a:t>
            </a:r>
            <a:r>
              <a:rPr lang="en-US" sz="2400" i="1" dirty="0">
                <a:sym typeface="Symbol" panose="05050102010706020507" pitchFamily="18" charset="2"/>
              </a:rPr>
              <a:t>A </a:t>
            </a:r>
            <a:r>
              <a:rPr lang="en-US" sz="2400" dirty="0">
                <a:sym typeface="Symbol" panose="05050102010706020507" pitchFamily="18" charset="2"/>
              </a:rPr>
              <a:t> </a:t>
            </a:r>
            <a:r>
              <a:rPr lang="en-US" sz="2400" i="1" dirty="0">
                <a:sym typeface="Symbol" panose="05050102010706020507" pitchFamily="18" charset="2"/>
              </a:rPr>
              <a:t>P(x)</a:t>
            </a:r>
            <a:r>
              <a:rPr lang="en-US" sz="2400" dirty="0">
                <a:sym typeface="Symbol" panose="05050102010706020507" pitchFamily="18" charset="2"/>
              </a:rPr>
              <a:t>]  </a:t>
            </a:r>
            <a:r>
              <a:rPr lang="en-US" sz="2400" i="1" dirty="0">
                <a:sym typeface="Symbol" panose="05050102010706020507" pitchFamily="18" charset="2"/>
              </a:rPr>
              <a:t>A </a:t>
            </a:r>
            <a:r>
              <a:rPr lang="en-US" sz="2400" dirty="0">
                <a:sym typeface="Symbol" panose="05050102010706020507" pitchFamily="18" charset="2"/>
              </a:rPr>
              <a:t> </a:t>
            </a:r>
            <a:r>
              <a:rPr lang="en-US" sz="2400" i="1" dirty="0">
                <a:sym typeface="Symbol" panose="05050102010706020507" pitchFamily="18" charset="2"/>
              </a:rPr>
              <a:t>x P(x)</a:t>
            </a:r>
            <a:r>
              <a:rPr lang="en-US" sz="2400" dirty="0">
                <a:sym typeface="Symbol" panose="05050102010706020507" pitchFamily="18" charset="2"/>
              </a:rPr>
              <a:t>; </a:t>
            </a:r>
            <a:r>
              <a:rPr lang="en-US" sz="2400" i="1" dirty="0">
                <a:sym typeface="Symbol" panose="05050102010706020507" pitchFamily="18" charset="2"/>
              </a:rPr>
              <a:t>x </a:t>
            </a:r>
            <a:r>
              <a:rPr lang="en-US" sz="2400" dirty="0">
                <a:sym typeface="Symbol" panose="05050102010706020507" pitchFamily="18" charset="2"/>
              </a:rPr>
              <a:t>[</a:t>
            </a:r>
            <a:r>
              <a:rPr lang="en-US" sz="2400" i="1" dirty="0">
                <a:sym typeface="Symbol" panose="05050102010706020507" pitchFamily="18" charset="2"/>
              </a:rPr>
              <a:t>A </a:t>
            </a:r>
            <a:r>
              <a:rPr lang="en-US" sz="2400" dirty="0">
                <a:sym typeface="Symbol" panose="05050102010706020507" pitchFamily="18" charset="2"/>
              </a:rPr>
              <a:t> </a:t>
            </a:r>
            <a:r>
              <a:rPr lang="en-US" sz="2400" i="1" dirty="0">
                <a:sym typeface="Symbol" panose="05050102010706020507" pitchFamily="18" charset="2"/>
              </a:rPr>
              <a:t>P(x)</a:t>
            </a:r>
            <a:r>
              <a:rPr lang="en-US" sz="2400" dirty="0">
                <a:sym typeface="Symbol" panose="05050102010706020507" pitchFamily="18" charset="2"/>
              </a:rPr>
              <a:t>]  </a:t>
            </a:r>
            <a:r>
              <a:rPr lang="en-US" sz="2400" i="1" dirty="0">
                <a:sym typeface="Symbol" panose="05050102010706020507" pitchFamily="18" charset="2"/>
              </a:rPr>
              <a:t>A </a:t>
            </a:r>
            <a:r>
              <a:rPr lang="en-US" sz="2400" dirty="0">
                <a:sym typeface="Symbol" panose="05050102010706020507" pitchFamily="18" charset="2"/>
              </a:rPr>
              <a:t> </a:t>
            </a:r>
            <a:r>
              <a:rPr lang="en-US" sz="2400" i="1" dirty="0">
                <a:sym typeface="Symbol" panose="05050102010706020507" pitchFamily="18" charset="2"/>
              </a:rPr>
              <a:t>x P(x)</a:t>
            </a:r>
            <a:br>
              <a:rPr lang="cs-CZ" sz="2400" dirty="0"/>
            </a:br>
            <a:r>
              <a:rPr lang="cs-CZ" sz="2400" b="1" i="1" dirty="0"/>
              <a:t>7</a:t>
            </a:r>
            <a:r>
              <a:rPr lang="cs-CZ" sz="2400" i="1" dirty="0"/>
              <a:t>.</a:t>
            </a:r>
            <a:r>
              <a:rPr lang="cs-CZ" sz="2400" dirty="0"/>
              <a:t> </a:t>
            </a:r>
            <a:r>
              <a:rPr lang="en-US" sz="2400" i="1" dirty="0"/>
              <a:t>Eliminate existential quantifiers by Skolemization</a:t>
            </a:r>
            <a:r>
              <a:rPr lang="cs-CZ" sz="2400" i="1" dirty="0"/>
              <a:t> </a:t>
            </a:r>
            <a:r>
              <a:rPr lang="cs-CZ" sz="2400" dirty="0"/>
              <a:t>(</a:t>
            </a:r>
            <a:r>
              <a:rPr lang="en-US" sz="2400" dirty="0"/>
              <a:t>the step is</a:t>
            </a:r>
            <a:r>
              <a:rPr lang="cs-CZ" sz="2400" dirty="0"/>
              <a:t> </a:t>
            </a:r>
            <a:r>
              <a:rPr lang="en-US" sz="2400" b="1" i="1" dirty="0"/>
              <a:t>consistency preserving</a:t>
            </a:r>
            <a:r>
              <a:rPr lang="cs-CZ" sz="2400" dirty="0"/>
              <a:t>)</a:t>
            </a:r>
            <a:br>
              <a:rPr lang="cs-CZ" sz="2400" dirty="0"/>
            </a:br>
            <a:r>
              <a:rPr lang="cs-CZ" sz="2400" b="1" i="1" dirty="0"/>
              <a:t>8</a:t>
            </a:r>
            <a:r>
              <a:rPr lang="cs-CZ" sz="2400" i="1" dirty="0"/>
              <a:t>. </a:t>
            </a:r>
            <a:r>
              <a:rPr lang="en-US" sz="2400" i="1" dirty="0"/>
              <a:t>Move the general quantifiers to the left</a:t>
            </a:r>
            <a:r>
              <a:rPr lang="cs-CZ" sz="2400" i="1" dirty="0"/>
              <a:t>. </a:t>
            </a:r>
            <a:r>
              <a:rPr lang="cs-CZ" sz="2400" dirty="0"/>
              <a:t>(</a:t>
            </a:r>
            <a:r>
              <a:rPr lang="en-US" sz="2400" dirty="0"/>
              <a:t>equivalent step</a:t>
            </a:r>
            <a:r>
              <a:rPr lang="cs-CZ" sz="2400" dirty="0"/>
              <a:t>)</a:t>
            </a:r>
          </a:p>
          <a:p>
            <a:pPr marL="0" indent="0">
              <a:spcBef>
                <a:spcPts val="600"/>
              </a:spcBef>
              <a:buNone/>
            </a:pPr>
            <a:r>
              <a:rPr lang="cs-CZ" sz="2400" b="1" i="1" dirty="0"/>
              <a:t>9</a:t>
            </a:r>
            <a:r>
              <a:rPr lang="cs-CZ" sz="2400" i="1" dirty="0"/>
              <a:t>.</a:t>
            </a:r>
            <a:r>
              <a:rPr lang="cs-CZ" sz="2400" dirty="0"/>
              <a:t> </a:t>
            </a:r>
            <a:r>
              <a:rPr lang="en-US" sz="2400" i="1" dirty="0"/>
              <a:t>Apply distributive laws, if needed:</a:t>
            </a:r>
            <a:r>
              <a:rPr lang="cs-CZ" sz="2400" i="1" dirty="0"/>
              <a:t> </a:t>
            </a:r>
            <a:endParaRPr lang="en-US" sz="2400" i="1" dirty="0"/>
          </a:p>
          <a:p>
            <a:pPr marL="0" indent="0">
              <a:spcBef>
                <a:spcPts val="600"/>
              </a:spcBef>
              <a:buNone/>
            </a:pPr>
            <a:r>
              <a:rPr lang="en-US" sz="2400" i="1" dirty="0"/>
              <a:t> 	</a:t>
            </a:r>
            <a:r>
              <a:rPr lang="cs-CZ" sz="2400" dirty="0"/>
              <a:t>(A </a:t>
            </a:r>
            <a:r>
              <a:rPr lang="cs-CZ" sz="2400" dirty="0">
                <a:sym typeface="Symbol" panose="05050102010706020507" pitchFamily="18" charset="2"/>
              </a:rPr>
              <a:t></a:t>
            </a:r>
            <a:r>
              <a:rPr lang="cs-CZ" sz="2400" dirty="0"/>
              <a:t> B) </a:t>
            </a:r>
            <a:r>
              <a:rPr lang="cs-CZ" sz="2400" dirty="0">
                <a:sym typeface="Symbol" panose="05050102010706020507" pitchFamily="18" charset="2"/>
              </a:rPr>
              <a:t></a:t>
            </a:r>
            <a:r>
              <a:rPr lang="cs-CZ" sz="2400" dirty="0"/>
              <a:t> C </a:t>
            </a:r>
            <a:r>
              <a:rPr lang="cs-CZ" sz="2400" dirty="0">
                <a:sym typeface="Symbol" panose="05050102010706020507" pitchFamily="18" charset="2"/>
              </a:rPr>
              <a:t></a:t>
            </a:r>
            <a:r>
              <a:rPr lang="cs-CZ" sz="2400" dirty="0"/>
              <a:t> (A </a:t>
            </a:r>
            <a:r>
              <a:rPr lang="cs-CZ" sz="2400" dirty="0">
                <a:sym typeface="Symbol" panose="05050102010706020507" pitchFamily="18" charset="2"/>
              </a:rPr>
              <a:t></a:t>
            </a:r>
            <a:r>
              <a:rPr lang="cs-CZ" sz="2400" dirty="0"/>
              <a:t> C) </a:t>
            </a:r>
            <a:r>
              <a:rPr lang="cs-CZ" sz="2400" dirty="0">
                <a:sym typeface="Symbol" panose="05050102010706020507" pitchFamily="18" charset="2"/>
              </a:rPr>
              <a:t></a:t>
            </a:r>
            <a:r>
              <a:rPr lang="cs-CZ" sz="2400" dirty="0"/>
              <a:t> (B </a:t>
            </a:r>
            <a:r>
              <a:rPr lang="cs-CZ" sz="2400" dirty="0">
                <a:sym typeface="Symbol" panose="05050102010706020507" pitchFamily="18" charset="2"/>
              </a:rPr>
              <a:t></a:t>
            </a:r>
            <a:r>
              <a:rPr lang="cs-CZ" sz="2400" dirty="0"/>
              <a:t> C),  A </a:t>
            </a:r>
            <a:r>
              <a:rPr lang="cs-CZ" sz="2400" dirty="0">
                <a:sym typeface="Symbol" panose="05050102010706020507" pitchFamily="18" charset="2"/>
              </a:rPr>
              <a:t></a:t>
            </a:r>
            <a:r>
              <a:rPr lang="cs-CZ" sz="2400" dirty="0"/>
              <a:t> (B </a:t>
            </a:r>
            <a:r>
              <a:rPr lang="cs-CZ" sz="2400" dirty="0">
                <a:sym typeface="Symbol" panose="05050102010706020507" pitchFamily="18" charset="2"/>
              </a:rPr>
              <a:t></a:t>
            </a:r>
            <a:r>
              <a:rPr lang="cs-CZ" sz="2400" dirty="0"/>
              <a:t> C) </a:t>
            </a:r>
            <a:r>
              <a:rPr lang="cs-CZ" sz="2400" dirty="0">
                <a:sym typeface="Symbol" panose="05050102010706020507" pitchFamily="18" charset="2"/>
              </a:rPr>
              <a:t></a:t>
            </a:r>
            <a:r>
              <a:rPr lang="cs-CZ" sz="2400" dirty="0"/>
              <a:t> (A </a:t>
            </a:r>
            <a:r>
              <a:rPr lang="cs-CZ" sz="2400" dirty="0">
                <a:sym typeface="Symbol" panose="05050102010706020507" pitchFamily="18" charset="2"/>
              </a:rPr>
              <a:t></a:t>
            </a:r>
            <a:r>
              <a:rPr lang="cs-CZ" sz="2400" dirty="0"/>
              <a:t> B) </a:t>
            </a:r>
            <a:r>
              <a:rPr lang="cs-CZ" sz="2400" dirty="0">
                <a:sym typeface="Symbol" panose="05050102010706020507" pitchFamily="18" charset="2"/>
              </a:rPr>
              <a:t></a:t>
            </a:r>
            <a:r>
              <a:rPr lang="cs-CZ" sz="2400" dirty="0"/>
              <a:t> (A </a:t>
            </a:r>
            <a:r>
              <a:rPr lang="cs-CZ" sz="2400" dirty="0">
                <a:sym typeface="Symbol" panose="05050102010706020507" pitchFamily="18" charset="2"/>
              </a:rPr>
              <a:t></a:t>
            </a:r>
            <a:r>
              <a:rPr lang="cs-CZ" sz="2400" dirty="0"/>
              <a:t> C)</a:t>
            </a:r>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23</a:t>
            </a:fld>
            <a:endParaRPr lang="cs-CZ"/>
          </a:p>
        </p:txBody>
      </p:sp>
    </p:spTree>
    <p:extLst>
      <p:ext uri="{BB962C8B-B14F-4D97-AF65-F5344CB8AC3E}">
        <p14:creationId xmlns:p14="http://schemas.microsoft.com/office/powerpoint/2010/main" val="2091605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6"/>
            <a:ext cx="10963373" cy="5363850"/>
          </a:xfrm>
        </p:spPr>
        <p:txBody>
          <a:bodyPr>
            <a:normAutofit/>
          </a:bodyPr>
          <a:lstStyle/>
          <a:p>
            <a:r>
              <a:rPr lang="en-US" dirty="0"/>
              <a:t>Till now, we looked for unifying substitutions intuitively. To automatize the process, we need an algorithm. There are such algorithms. </a:t>
            </a:r>
          </a:p>
          <a:p>
            <a:r>
              <a:rPr lang="en-US" i="1" dirty="0" err="1">
                <a:effectLst>
                  <a:outerShdw blurRad="38100" dist="38100" dir="2700000" algn="tl">
                    <a:srgbClr val="000000">
                      <a:alpha val="43137"/>
                    </a:srgbClr>
                  </a:outerShdw>
                </a:effectLst>
              </a:rPr>
              <a:t>Herbrand’s</a:t>
            </a:r>
            <a:r>
              <a:rPr lang="en-US" i="1" dirty="0">
                <a:effectLst>
                  <a:outerShdw blurRad="38100" dist="38100" dir="2700000" algn="tl">
                    <a:srgbClr val="000000">
                      <a:alpha val="43137"/>
                    </a:srgbClr>
                  </a:outerShdw>
                </a:effectLst>
              </a:rPr>
              <a:t> procedure </a:t>
            </a:r>
            <a:r>
              <a:rPr lang="en-US" dirty="0"/>
              <a:t>has been the first but not very effective algorithm</a:t>
            </a:r>
            <a:endParaRPr lang="cs-CZ" dirty="0"/>
          </a:p>
          <a:p>
            <a:r>
              <a:rPr lang="en-US" dirty="0"/>
              <a:t>Currently, </a:t>
            </a:r>
            <a:r>
              <a:rPr lang="cs-CZ" i="1" dirty="0">
                <a:effectLst>
                  <a:outerShdw blurRad="38100" dist="38100" dir="2700000" algn="tl">
                    <a:srgbClr val="000000">
                      <a:alpha val="43137"/>
                    </a:srgbClr>
                  </a:outerShdw>
                </a:effectLst>
              </a:rPr>
              <a:t>Robinson</a:t>
            </a:r>
            <a:r>
              <a:rPr lang="en-US" i="1" dirty="0">
                <a:effectLst>
                  <a:outerShdw blurRad="38100" dist="38100" dir="2700000" algn="tl">
                    <a:srgbClr val="000000">
                      <a:alpha val="43137"/>
                    </a:srgbClr>
                  </a:outerShdw>
                </a:effectLst>
              </a:rPr>
              <a:t>’s</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unification algorithm</a:t>
            </a:r>
            <a:r>
              <a:rPr lang="en-US" i="1" dirty="0"/>
              <a:t> </a:t>
            </a:r>
            <a:r>
              <a:rPr lang="en-US" dirty="0"/>
              <a:t>is applied.</a:t>
            </a:r>
            <a:r>
              <a:rPr lang="cs-CZ" i="1" dirty="0"/>
              <a:t> </a:t>
            </a:r>
          </a:p>
          <a:p>
            <a:r>
              <a:rPr lang="en-US" dirty="0"/>
              <a:t>Briefly, it goes like this. Let us have two literals, </a:t>
            </a:r>
            <a:r>
              <a:rPr lang="cs-CZ" i="1" dirty="0"/>
              <a:t>P</a:t>
            </a:r>
            <a:r>
              <a:rPr lang="cs-CZ" dirty="0"/>
              <a:t>(</a:t>
            </a:r>
            <a:r>
              <a:rPr lang="cs-CZ" i="1" dirty="0"/>
              <a:t>t</a:t>
            </a:r>
            <a:r>
              <a:rPr lang="cs-CZ" baseline="-25000" dirty="0"/>
              <a:t>1</a:t>
            </a:r>
            <a:r>
              <a:rPr lang="cs-CZ" dirty="0"/>
              <a:t>, </a:t>
            </a:r>
            <a:r>
              <a:rPr lang="cs-CZ" i="1" dirty="0"/>
              <a:t>t</a:t>
            </a:r>
            <a:r>
              <a:rPr lang="cs-CZ" baseline="-25000" dirty="0"/>
              <a:t>2</a:t>
            </a:r>
            <a:r>
              <a:rPr lang="cs-CZ" dirty="0"/>
              <a:t>,...,</a:t>
            </a:r>
            <a:r>
              <a:rPr lang="cs-CZ" i="1" dirty="0" err="1"/>
              <a:t>t</a:t>
            </a:r>
            <a:r>
              <a:rPr lang="cs-CZ" i="1" baseline="-25000" dirty="0" err="1"/>
              <a:t>n</a:t>
            </a:r>
            <a:r>
              <a:rPr lang="cs-CZ" dirty="0"/>
              <a:t>)</a:t>
            </a:r>
            <a:r>
              <a:rPr lang="en-US" dirty="0"/>
              <a:t> and</a:t>
            </a:r>
            <a:r>
              <a:rPr lang="cs-CZ" dirty="0"/>
              <a:t> </a:t>
            </a:r>
            <a:br>
              <a:rPr lang="en-US" dirty="0"/>
            </a:br>
            <a:r>
              <a:rPr lang="cs-CZ" dirty="0"/>
              <a:t>B = </a:t>
            </a:r>
            <a:r>
              <a:rPr lang="cs-CZ" i="1" dirty="0"/>
              <a:t>P</a:t>
            </a:r>
            <a:r>
              <a:rPr lang="cs-CZ" dirty="0"/>
              <a:t>(</a:t>
            </a:r>
            <a:r>
              <a:rPr lang="cs-CZ" i="1" dirty="0"/>
              <a:t>s</a:t>
            </a:r>
            <a:r>
              <a:rPr lang="cs-CZ" baseline="-25000" dirty="0"/>
              <a:t>1</a:t>
            </a:r>
            <a:r>
              <a:rPr lang="cs-CZ" dirty="0"/>
              <a:t>, </a:t>
            </a:r>
            <a:r>
              <a:rPr lang="cs-CZ" i="1" dirty="0"/>
              <a:t>s</a:t>
            </a:r>
            <a:r>
              <a:rPr lang="cs-CZ" baseline="-25000" dirty="0"/>
              <a:t>2</a:t>
            </a:r>
            <a:r>
              <a:rPr lang="cs-CZ" dirty="0"/>
              <a:t>,...,</a:t>
            </a:r>
            <a:r>
              <a:rPr lang="cs-CZ" i="1" dirty="0" err="1"/>
              <a:t>s</a:t>
            </a:r>
            <a:r>
              <a:rPr lang="cs-CZ" i="1" baseline="-25000" dirty="0" err="1"/>
              <a:t>n</a:t>
            </a:r>
            <a:r>
              <a:rPr lang="cs-CZ" dirty="0"/>
              <a:t>), </a:t>
            </a:r>
            <a:r>
              <a:rPr lang="en-US" dirty="0"/>
              <a:t>where</a:t>
            </a:r>
            <a:r>
              <a:rPr lang="cs-CZ" dirty="0"/>
              <a:t> </a:t>
            </a:r>
            <a:r>
              <a:rPr lang="cs-CZ" i="1" dirty="0"/>
              <a:t>t</a:t>
            </a:r>
            <a:r>
              <a:rPr lang="cs-CZ" baseline="-25000" dirty="0"/>
              <a:t>1</a:t>
            </a:r>
            <a:r>
              <a:rPr lang="cs-CZ" dirty="0"/>
              <a:t>, </a:t>
            </a:r>
            <a:r>
              <a:rPr lang="cs-CZ" i="1" dirty="0"/>
              <a:t>t</a:t>
            </a:r>
            <a:r>
              <a:rPr lang="cs-CZ" baseline="-25000" dirty="0"/>
              <a:t>2</a:t>
            </a:r>
            <a:r>
              <a:rPr lang="cs-CZ" dirty="0"/>
              <a:t>,...,</a:t>
            </a:r>
            <a:r>
              <a:rPr lang="cs-CZ" i="1" dirty="0" err="1"/>
              <a:t>t</a:t>
            </a:r>
            <a:r>
              <a:rPr lang="cs-CZ" i="1" baseline="-25000" dirty="0" err="1"/>
              <a:t>n</a:t>
            </a:r>
            <a:r>
              <a:rPr lang="cs-CZ" dirty="0"/>
              <a:t>, </a:t>
            </a:r>
            <a:r>
              <a:rPr lang="cs-CZ" i="1" dirty="0"/>
              <a:t>s</a:t>
            </a:r>
            <a:r>
              <a:rPr lang="cs-CZ" baseline="-25000" dirty="0"/>
              <a:t>1</a:t>
            </a:r>
            <a:r>
              <a:rPr lang="cs-CZ" dirty="0"/>
              <a:t>, </a:t>
            </a:r>
            <a:r>
              <a:rPr lang="cs-CZ" i="1" dirty="0"/>
              <a:t>s</a:t>
            </a:r>
            <a:r>
              <a:rPr lang="cs-CZ" baseline="-25000" dirty="0"/>
              <a:t>2</a:t>
            </a:r>
            <a:r>
              <a:rPr lang="cs-CZ" dirty="0"/>
              <a:t>,...,</a:t>
            </a:r>
            <a:r>
              <a:rPr lang="cs-CZ" i="1" dirty="0" err="1"/>
              <a:t>s</a:t>
            </a:r>
            <a:r>
              <a:rPr lang="cs-CZ" i="1" baseline="-25000" dirty="0" err="1"/>
              <a:t>n</a:t>
            </a:r>
            <a:r>
              <a:rPr lang="cs-CZ" dirty="0"/>
              <a:t> </a:t>
            </a:r>
            <a:r>
              <a:rPr lang="en-US" dirty="0"/>
              <a:t>are terms</a:t>
            </a:r>
            <a:r>
              <a:rPr lang="cs-CZ" dirty="0"/>
              <a:t>. </a:t>
            </a:r>
            <a:r>
              <a:rPr lang="en-US" dirty="0"/>
              <a:t>Then plausible unifying substitutions are obtained like this. For</a:t>
            </a:r>
            <a:r>
              <a:rPr lang="cs-CZ" dirty="0"/>
              <a:t> i = 1, …, </a:t>
            </a:r>
            <a:r>
              <a:rPr lang="cs-CZ" i="1" dirty="0"/>
              <a:t>n</a:t>
            </a:r>
            <a:r>
              <a:rPr lang="en-US" dirty="0"/>
              <a:t>, do:</a:t>
            </a:r>
            <a:r>
              <a:rPr lang="cs-CZ" dirty="0"/>
              <a:t> </a:t>
            </a:r>
          </a:p>
          <a:p>
            <a:r>
              <a:rPr lang="en-US" dirty="0"/>
              <a:t>If</a:t>
            </a:r>
            <a:r>
              <a:rPr lang="cs-CZ" dirty="0"/>
              <a:t> </a:t>
            </a:r>
            <a:r>
              <a:rPr lang="cs-CZ" i="1" dirty="0"/>
              <a:t>t</a:t>
            </a:r>
            <a:r>
              <a:rPr lang="cs-CZ" baseline="-25000" dirty="0"/>
              <a:t>i</a:t>
            </a:r>
            <a:r>
              <a:rPr lang="cs-CZ" dirty="0"/>
              <a:t> </a:t>
            </a:r>
            <a:r>
              <a:rPr lang="cs-CZ" dirty="0">
                <a:sym typeface="Symbol" panose="05050102010706020507" pitchFamily="18" charset="2"/>
              </a:rPr>
              <a:t></a:t>
            </a:r>
            <a:r>
              <a:rPr lang="cs-CZ" dirty="0"/>
              <a:t> </a:t>
            </a:r>
            <a:r>
              <a:rPr lang="cs-CZ" i="1" dirty="0"/>
              <a:t>s</a:t>
            </a:r>
            <a:r>
              <a:rPr lang="cs-CZ" baseline="-25000" dirty="0"/>
              <a:t>i</a:t>
            </a:r>
            <a:r>
              <a:rPr lang="cs-CZ" dirty="0"/>
              <a:t>, </a:t>
            </a:r>
            <a:r>
              <a:rPr lang="en-US" dirty="0"/>
              <a:t>then check whether one of these terms is an individual variable</a:t>
            </a:r>
            <a:r>
              <a:rPr lang="cs-CZ" dirty="0"/>
              <a:t> </a:t>
            </a:r>
            <a:r>
              <a:rPr lang="cs-CZ" i="1" dirty="0"/>
              <a:t>x</a:t>
            </a:r>
            <a:r>
              <a:rPr lang="cs-CZ" dirty="0"/>
              <a:t> </a:t>
            </a:r>
            <a:r>
              <a:rPr lang="en-US" dirty="0"/>
              <a:t>and the other is a</a:t>
            </a:r>
            <a:r>
              <a:rPr lang="cs-CZ" dirty="0"/>
              <a:t> term </a:t>
            </a:r>
            <a:r>
              <a:rPr lang="en-US" i="1" dirty="0"/>
              <a:t>r that does not contain variable</a:t>
            </a:r>
            <a:r>
              <a:rPr lang="cs-CZ" dirty="0"/>
              <a:t> </a:t>
            </a:r>
            <a:r>
              <a:rPr lang="cs-CZ" i="1" dirty="0"/>
              <a:t>x</a:t>
            </a:r>
            <a:r>
              <a:rPr lang="en-US" i="1" dirty="0"/>
              <a:t>.</a:t>
            </a:r>
            <a:endParaRPr lang="cs-CZ" dirty="0"/>
          </a:p>
          <a:p>
            <a:pPr lvl="1"/>
            <a:r>
              <a:rPr lang="en-US" dirty="0"/>
              <a:t>If it is so</a:t>
            </a:r>
            <a:r>
              <a:rPr lang="cs-CZ" dirty="0"/>
              <a:t>, </a:t>
            </a:r>
            <a:r>
              <a:rPr lang="en-US" dirty="0"/>
              <a:t>then apply the substitution</a:t>
            </a:r>
            <a:r>
              <a:rPr lang="cs-CZ" dirty="0"/>
              <a:t> </a:t>
            </a:r>
            <a:r>
              <a:rPr lang="en-US" i="1" dirty="0"/>
              <a:t>r</a:t>
            </a:r>
            <a:r>
              <a:rPr lang="cs-CZ" dirty="0"/>
              <a:t>/</a:t>
            </a:r>
            <a:r>
              <a:rPr lang="en-US" i="1" dirty="0"/>
              <a:t>x</a:t>
            </a:r>
            <a:r>
              <a:rPr lang="cs-CZ" dirty="0"/>
              <a:t>.</a:t>
            </a:r>
          </a:p>
          <a:p>
            <a:pPr lvl="1"/>
            <a:r>
              <a:rPr lang="en-US" dirty="0"/>
              <a:t>If not</a:t>
            </a:r>
            <a:r>
              <a:rPr lang="cs-CZ" dirty="0"/>
              <a:t>, </a:t>
            </a:r>
            <a:r>
              <a:rPr lang="en-US" dirty="0"/>
              <a:t>then stop because the formulas are not unifiable</a:t>
            </a:r>
            <a:r>
              <a:rPr lang="cs-CZ" dirty="0"/>
              <a:t>.</a:t>
            </a:r>
          </a:p>
          <a:p>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24</a:t>
            </a:fld>
            <a:endParaRPr lang="cs-CZ"/>
          </a:p>
        </p:txBody>
      </p:sp>
    </p:spTree>
    <p:extLst>
      <p:ext uri="{BB962C8B-B14F-4D97-AF65-F5344CB8AC3E}">
        <p14:creationId xmlns:p14="http://schemas.microsoft.com/office/powerpoint/2010/main" val="4011341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6"/>
            <a:ext cx="10963373" cy="5363850"/>
          </a:xfrm>
        </p:spPr>
        <p:txBody>
          <a:bodyPr>
            <a:normAutofit/>
          </a:bodyPr>
          <a:lstStyle/>
          <a:p>
            <a:r>
              <a:rPr lang="en-US" b="1" i="1" dirty="0"/>
              <a:t>Example</a:t>
            </a:r>
            <a:r>
              <a:rPr lang="cs-CZ" b="1" i="1" dirty="0"/>
              <a:t>. </a:t>
            </a:r>
            <a:r>
              <a:rPr lang="en-US" dirty="0"/>
              <a:t>We prove that the following formula</a:t>
            </a:r>
            <a:r>
              <a:rPr lang="cs-CZ" dirty="0"/>
              <a:t> </a:t>
            </a:r>
            <a:r>
              <a:rPr lang="cs-CZ" i="1" dirty="0"/>
              <a:t>A </a:t>
            </a:r>
            <a:r>
              <a:rPr lang="en-US" dirty="0"/>
              <a:t>is a contradiction</a:t>
            </a:r>
            <a:r>
              <a:rPr lang="cs-CZ" dirty="0"/>
              <a:t>:</a:t>
            </a:r>
          </a:p>
          <a:p>
            <a:pPr marL="0" indent="0" algn="ctr">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x</a:t>
            </a:r>
            <a:r>
              <a:rPr lang="cs-CZ" dirty="0" err="1">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y</a:t>
            </a:r>
            <a:r>
              <a:rPr lang="cs-CZ" dirty="0" err="1">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z</a:t>
            </a:r>
            <a:r>
              <a:rPr lang="cs-CZ" dirty="0" err="1">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v</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P</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f</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Q</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y</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h</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y</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P</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z</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Q</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z</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v</a:t>
            </a:r>
            <a:r>
              <a:rPr lang="cs-CZ" dirty="0">
                <a:solidFill>
                  <a:srgbClr val="0070C0"/>
                </a:solidFill>
                <a:effectLst>
                  <a:outerShdw blurRad="38100" dist="38100" dir="2700000" algn="tl">
                    <a:srgbClr val="000000">
                      <a:alpha val="43137"/>
                    </a:srgbClr>
                  </a:outerShdw>
                </a:effectLst>
              </a:rPr>
              <a:t>))]</a:t>
            </a:r>
            <a:r>
              <a:rPr lang="cs-CZ" dirty="0"/>
              <a:t>.</a:t>
            </a:r>
          </a:p>
          <a:p>
            <a:r>
              <a:rPr lang="en-US" dirty="0"/>
              <a:t>Here are the clauses</a:t>
            </a:r>
            <a:r>
              <a:rPr lang="cs-CZ" dirty="0"/>
              <a:t>:</a:t>
            </a:r>
          </a:p>
          <a:p>
            <a:pPr marL="0" indent="0">
              <a:buNone/>
            </a:pPr>
            <a:r>
              <a:rPr lang="cs-CZ" dirty="0"/>
              <a:t>	1. </a:t>
            </a:r>
            <a:r>
              <a:rPr lang="cs-CZ" i="1" dirty="0"/>
              <a:t>P</a:t>
            </a:r>
            <a:r>
              <a:rPr lang="cs-CZ" dirty="0"/>
              <a:t>(</a:t>
            </a:r>
            <a:r>
              <a:rPr lang="cs-CZ" i="1" dirty="0"/>
              <a:t>x</a:t>
            </a:r>
            <a:r>
              <a:rPr lang="cs-CZ" dirty="0"/>
              <a:t>, </a:t>
            </a:r>
            <a:r>
              <a:rPr lang="cs-CZ" i="1" dirty="0"/>
              <a:t>f</a:t>
            </a:r>
            <a:r>
              <a:rPr lang="cs-CZ" dirty="0"/>
              <a:t>(</a:t>
            </a:r>
            <a:r>
              <a:rPr lang="cs-CZ" i="1" dirty="0"/>
              <a:t>x</a:t>
            </a:r>
            <a:r>
              <a:rPr lang="cs-CZ" dirty="0"/>
              <a:t>))</a:t>
            </a:r>
          </a:p>
          <a:p>
            <a:pPr marL="0" indent="0">
              <a:buNone/>
            </a:pPr>
            <a:r>
              <a:rPr lang="cs-CZ" dirty="0"/>
              <a:t>	2. </a:t>
            </a:r>
            <a:r>
              <a:rPr lang="cs-CZ" i="1" dirty="0"/>
              <a:t>Q</a:t>
            </a:r>
            <a:r>
              <a:rPr lang="cs-CZ" dirty="0"/>
              <a:t>(</a:t>
            </a:r>
            <a:r>
              <a:rPr lang="cs-CZ" i="1" dirty="0"/>
              <a:t>y</a:t>
            </a:r>
            <a:r>
              <a:rPr lang="cs-CZ" dirty="0"/>
              <a:t>, </a:t>
            </a:r>
            <a:r>
              <a:rPr lang="cs-CZ" i="1" dirty="0"/>
              <a:t>h</a:t>
            </a:r>
            <a:r>
              <a:rPr lang="cs-CZ" dirty="0"/>
              <a:t>(</a:t>
            </a:r>
            <a:r>
              <a:rPr lang="cs-CZ" i="1" dirty="0"/>
              <a:t>y</a:t>
            </a:r>
            <a:r>
              <a:rPr lang="cs-CZ" dirty="0"/>
              <a:t>))</a:t>
            </a:r>
          </a:p>
          <a:p>
            <a:pPr marL="0" indent="0">
              <a:buNone/>
            </a:pPr>
            <a:r>
              <a:rPr lang="cs-CZ" dirty="0"/>
              <a:t>	3. </a:t>
            </a:r>
            <a:r>
              <a:rPr lang="cs-CZ" dirty="0">
                <a:sym typeface="Symbol" panose="05050102010706020507" pitchFamily="18" charset="2"/>
              </a:rPr>
              <a:t></a:t>
            </a:r>
            <a:r>
              <a:rPr lang="cs-CZ" i="1" dirty="0"/>
              <a:t>P</a:t>
            </a:r>
            <a:r>
              <a:rPr lang="cs-CZ" dirty="0"/>
              <a:t>(</a:t>
            </a:r>
            <a:r>
              <a:rPr lang="cs-CZ" i="1" dirty="0"/>
              <a:t>a</a:t>
            </a:r>
            <a:r>
              <a:rPr lang="cs-CZ" dirty="0"/>
              <a:t>, </a:t>
            </a:r>
            <a:r>
              <a:rPr lang="cs-CZ" i="1" dirty="0"/>
              <a:t>z</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a:t>
            </a:r>
            <a:r>
              <a:rPr lang="cs-CZ" i="1" dirty="0"/>
              <a:t>z</a:t>
            </a:r>
            <a:r>
              <a:rPr lang="cs-CZ" dirty="0"/>
              <a:t>, </a:t>
            </a:r>
            <a:r>
              <a:rPr lang="cs-CZ" i="1" dirty="0"/>
              <a:t>v</a:t>
            </a:r>
            <a:r>
              <a:rPr lang="cs-CZ" dirty="0"/>
              <a:t>)</a:t>
            </a:r>
          </a:p>
          <a:p>
            <a:r>
              <a:rPr lang="en-US" dirty="0"/>
              <a:t>The clauses</a:t>
            </a:r>
            <a:r>
              <a:rPr lang="cs-CZ" dirty="0"/>
              <a:t> 1 </a:t>
            </a:r>
            <a:r>
              <a:rPr lang="en-US" dirty="0"/>
              <a:t>and</a:t>
            </a:r>
            <a:r>
              <a:rPr lang="cs-CZ" dirty="0"/>
              <a:t> 3 </a:t>
            </a:r>
            <a:r>
              <a:rPr lang="en-US" dirty="0"/>
              <a:t>contain opposite literals but </a:t>
            </a:r>
            <a:r>
              <a:rPr lang="cs-CZ" i="1" dirty="0"/>
              <a:t>P</a:t>
            </a:r>
            <a:r>
              <a:rPr lang="cs-CZ" dirty="0"/>
              <a:t>(</a:t>
            </a:r>
            <a:r>
              <a:rPr lang="cs-CZ" i="1" dirty="0"/>
              <a:t>x</a:t>
            </a:r>
            <a:r>
              <a:rPr lang="cs-CZ" dirty="0"/>
              <a:t>, </a:t>
            </a:r>
            <a:r>
              <a:rPr lang="cs-CZ" i="1" dirty="0"/>
              <a:t>f</a:t>
            </a:r>
            <a:r>
              <a:rPr lang="cs-CZ" dirty="0"/>
              <a:t>(</a:t>
            </a:r>
            <a:r>
              <a:rPr lang="cs-CZ" i="1" dirty="0"/>
              <a:t>x</a:t>
            </a:r>
            <a:r>
              <a:rPr lang="cs-CZ" dirty="0"/>
              <a:t>)) </a:t>
            </a:r>
            <a:r>
              <a:rPr lang="cs-CZ" dirty="0">
                <a:sym typeface="Symbol" panose="05050102010706020507" pitchFamily="18" charset="2"/>
              </a:rPr>
              <a:t></a:t>
            </a:r>
            <a:r>
              <a:rPr lang="cs-CZ" dirty="0"/>
              <a:t> </a:t>
            </a:r>
            <a:r>
              <a:rPr lang="cs-CZ" i="1" dirty="0"/>
              <a:t>P</a:t>
            </a:r>
            <a:r>
              <a:rPr lang="cs-CZ" dirty="0"/>
              <a:t>(</a:t>
            </a:r>
            <a:r>
              <a:rPr lang="cs-CZ" i="1" dirty="0"/>
              <a:t>a</a:t>
            </a:r>
            <a:r>
              <a:rPr lang="cs-CZ" dirty="0"/>
              <a:t>, </a:t>
            </a:r>
            <a:r>
              <a:rPr lang="cs-CZ" i="1" dirty="0"/>
              <a:t>z</a:t>
            </a:r>
            <a:r>
              <a:rPr lang="cs-CZ" dirty="0"/>
              <a:t>). </a:t>
            </a:r>
          </a:p>
          <a:p>
            <a:r>
              <a:rPr lang="en-US" dirty="0"/>
              <a:t>By applying Robinson’s unification, we obtain unifying substitution</a:t>
            </a:r>
            <a:r>
              <a:rPr lang="cs-CZ" dirty="0"/>
              <a:t>:</a:t>
            </a:r>
          </a:p>
          <a:p>
            <a:pPr marL="0" indent="0" algn="ctr">
              <a:buNone/>
            </a:pPr>
            <a:r>
              <a:rPr lang="en-US"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f</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a:t>
            </a:r>
            <a:r>
              <a:rPr lang="en-US" dirty="0">
                <a:solidFill>
                  <a:srgbClr val="0070C0"/>
                </a:solidFill>
                <a:effectLst>
                  <a:outerShdw blurRad="38100" dist="38100" dir="2700000" algn="tl">
                    <a:srgbClr val="000000">
                      <a:alpha val="43137"/>
                    </a:srgbClr>
                  </a:outerShdw>
                </a:effectLst>
              </a:rPr>
              <a:t>z</a:t>
            </a:r>
            <a:r>
              <a:rPr lang="cs-CZ" dirty="0"/>
              <a:t>.</a:t>
            </a:r>
          </a:p>
          <a:p>
            <a:endParaRPr lang="cs-CZ" b="1" i="1"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25</a:t>
            </a:fld>
            <a:endParaRPr lang="cs-CZ"/>
          </a:p>
        </p:txBody>
      </p:sp>
    </p:spTree>
    <p:extLst>
      <p:ext uri="{BB962C8B-B14F-4D97-AF65-F5344CB8AC3E}">
        <p14:creationId xmlns:p14="http://schemas.microsoft.com/office/powerpoint/2010/main" val="2091860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6"/>
            <a:ext cx="10963373" cy="5363850"/>
          </a:xfrm>
        </p:spPr>
        <p:txBody>
          <a:bodyPr>
            <a:normAutofit fontScale="92500" lnSpcReduction="10000"/>
          </a:bodyPr>
          <a:lstStyle/>
          <a:p>
            <a:r>
              <a:rPr lang="en-US" dirty="0"/>
              <a:t>The adjusted clauses are these</a:t>
            </a:r>
            <a:r>
              <a:rPr lang="cs-CZ" dirty="0"/>
              <a:t>:</a:t>
            </a:r>
          </a:p>
          <a:p>
            <a:pPr marL="0" indent="0">
              <a:buNone/>
            </a:pPr>
            <a:r>
              <a:rPr lang="cs-CZ" dirty="0"/>
              <a:t>	1’. </a:t>
            </a:r>
            <a:r>
              <a:rPr lang="cs-CZ" i="1" dirty="0"/>
              <a:t>P</a:t>
            </a:r>
            <a:r>
              <a:rPr lang="cs-CZ" dirty="0"/>
              <a:t>(</a:t>
            </a:r>
            <a:r>
              <a:rPr lang="cs-CZ" i="1" dirty="0"/>
              <a:t>a</a:t>
            </a:r>
            <a:r>
              <a:rPr lang="cs-CZ" dirty="0"/>
              <a:t>, </a:t>
            </a:r>
            <a:r>
              <a:rPr lang="cs-CZ" i="1" dirty="0"/>
              <a:t>f</a:t>
            </a:r>
            <a:r>
              <a:rPr lang="cs-CZ" dirty="0"/>
              <a:t>(</a:t>
            </a:r>
            <a:r>
              <a:rPr lang="cs-CZ" i="1" dirty="0"/>
              <a:t>a</a:t>
            </a:r>
            <a:r>
              <a:rPr lang="cs-CZ" dirty="0"/>
              <a:t>))</a:t>
            </a:r>
          </a:p>
          <a:p>
            <a:pPr marL="0" indent="0">
              <a:buNone/>
            </a:pPr>
            <a:r>
              <a:rPr lang="cs-CZ" dirty="0"/>
              <a:t>	2. </a:t>
            </a:r>
            <a:r>
              <a:rPr lang="cs-CZ" i="1" dirty="0"/>
              <a:t>Q</a:t>
            </a:r>
            <a:r>
              <a:rPr lang="cs-CZ" dirty="0"/>
              <a:t>(</a:t>
            </a:r>
            <a:r>
              <a:rPr lang="cs-CZ" i="1" dirty="0"/>
              <a:t>y</a:t>
            </a:r>
            <a:r>
              <a:rPr lang="cs-CZ" dirty="0"/>
              <a:t>, </a:t>
            </a:r>
            <a:r>
              <a:rPr lang="cs-CZ" i="1" dirty="0"/>
              <a:t>h</a:t>
            </a:r>
            <a:r>
              <a:rPr lang="cs-CZ" dirty="0"/>
              <a:t>(</a:t>
            </a:r>
            <a:r>
              <a:rPr lang="cs-CZ" i="1" dirty="0"/>
              <a:t>y</a:t>
            </a:r>
            <a:r>
              <a:rPr lang="cs-CZ" dirty="0"/>
              <a:t>))</a:t>
            </a:r>
          </a:p>
          <a:p>
            <a:pPr marL="0" indent="0">
              <a:buNone/>
            </a:pPr>
            <a:r>
              <a:rPr lang="cs-CZ" dirty="0"/>
              <a:t>	3’. </a:t>
            </a:r>
            <a:r>
              <a:rPr lang="cs-CZ" dirty="0">
                <a:sym typeface="Symbol" panose="05050102010706020507" pitchFamily="18" charset="2"/>
              </a:rPr>
              <a:t></a:t>
            </a:r>
            <a:r>
              <a:rPr lang="cs-CZ" i="1" dirty="0"/>
              <a:t>P</a:t>
            </a:r>
            <a:r>
              <a:rPr lang="cs-CZ" dirty="0"/>
              <a:t>(</a:t>
            </a:r>
            <a:r>
              <a:rPr lang="cs-CZ" i="1" dirty="0"/>
              <a:t>a</a:t>
            </a:r>
            <a:r>
              <a:rPr lang="cs-CZ" dirty="0"/>
              <a:t>, </a:t>
            </a:r>
            <a:r>
              <a:rPr lang="cs-CZ" i="1" dirty="0"/>
              <a:t>f</a:t>
            </a:r>
            <a:r>
              <a:rPr lang="cs-CZ" dirty="0"/>
              <a:t>(</a:t>
            </a:r>
            <a:r>
              <a:rPr lang="cs-CZ" i="1" dirty="0"/>
              <a:t>a</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a:t>
            </a:r>
            <a:r>
              <a:rPr lang="cs-CZ" i="1" dirty="0"/>
              <a:t>f</a:t>
            </a:r>
            <a:r>
              <a:rPr lang="cs-CZ" dirty="0"/>
              <a:t>(</a:t>
            </a:r>
            <a:r>
              <a:rPr lang="cs-CZ" i="1" dirty="0"/>
              <a:t>a</a:t>
            </a:r>
            <a:r>
              <a:rPr lang="cs-CZ" dirty="0"/>
              <a:t>), </a:t>
            </a:r>
            <a:r>
              <a:rPr lang="cs-CZ" i="1" dirty="0"/>
              <a:t>v</a:t>
            </a:r>
            <a:r>
              <a:rPr lang="cs-CZ" dirty="0"/>
              <a:t>)</a:t>
            </a:r>
          </a:p>
          <a:p>
            <a:r>
              <a:rPr lang="en-US" dirty="0"/>
              <a:t>The </a:t>
            </a:r>
            <a:r>
              <a:rPr lang="en-US" dirty="0" err="1"/>
              <a:t>cluases</a:t>
            </a:r>
            <a:r>
              <a:rPr lang="cs-CZ" dirty="0"/>
              <a:t> 1’ a 3’ </a:t>
            </a:r>
            <a:r>
              <a:rPr lang="en-US" dirty="0"/>
              <a:t>can be resolved</a:t>
            </a:r>
            <a:r>
              <a:rPr lang="cs-CZ" dirty="0"/>
              <a:t>: </a:t>
            </a:r>
          </a:p>
          <a:p>
            <a:pPr marL="0" indent="0">
              <a:buNone/>
            </a:pPr>
            <a:r>
              <a:rPr lang="cs-CZ" dirty="0"/>
              <a:t>	4. </a:t>
            </a:r>
            <a:r>
              <a:rPr lang="cs-CZ" dirty="0">
                <a:sym typeface="Symbol" panose="05050102010706020507" pitchFamily="18" charset="2"/>
              </a:rPr>
              <a:t></a:t>
            </a:r>
            <a:r>
              <a:rPr lang="cs-CZ" i="1" dirty="0"/>
              <a:t>Q</a:t>
            </a:r>
            <a:r>
              <a:rPr lang="cs-CZ" dirty="0"/>
              <a:t>(</a:t>
            </a:r>
            <a:r>
              <a:rPr lang="cs-CZ" i="1" dirty="0"/>
              <a:t>f</a:t>
            </a:r>
            <a:r>
              <a:rPr lang="cs-CZ" dirty="0"/>
              <a:t>(</a:t>
            </a:r>
            <a:r>
              <a:rPr lang="cs-CZ" i="1" dirty="0"/>
              <a:t>a</a:t>
            </a:r>
            <a:r>
              <a:rPr lang="cs-CZ" dirty="0"/>
              <a:t>), </a:t>
            </a:r>
            <a:r>
              <a:rPr lang="cs-CZ" i="1" dirty="0"/>
              <a:t>v</a:t>
            </a:r>
            <a:r>
              <a:rPr lang="cs-CZ" dirty="0"/>
              <a:t>)</a:t>
            </a:r>
          </a:p>
          <a:p>
            <a:r>
              <a:rPr lang="en-US" dirty="0"/>
              <a:t>Again, to resolve</a:t>
            </a:r>
            <a:r>
              <a:rPr lang="cs-CZ" dirty="0"/>
              <a:t> 2 a 4, </a:t>
            </a:r>
            <a:r>
              <a:rPr lang="en-US" dirty="0"/>
              <a:t>we need a unifying substitution</a:t>
            </a:r>
            <a:r>
              <a:rPr lang="cs-CZ" dirty="0"/>
              <a:t>:</a:t>
            </a:r>
            <a:r>
              <a:rPr lang="en-US" dirty="0"/>
              <a:t> </a:t>
            </a:r>
            <a:r>
              <a:rPr lang="cs-CZ" i="1" dirty="0">
                <a:solidFill>
                  <a:srgbClr val="0070C0"/>
                </a:solidFill>
                <a:effectLst>
                  <a:outerShdw blurRad="38100" dist="38100" dir="2700000" algn="tl">
                    <a:srgbClr val="000000">
                      <a:alpha val="43137"/>
                    </a:srgbClr>
                  </a:outerShdw>
                </a:effectLst>
              </a:rPr>
              <a:t>f</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y</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h</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f</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v</a:t>
            </a:r>
            <a:r>
              <a:rPr lang="cs-CZ" dirty="0"/>
              <a:t>.</a:t>
            </a:r>
          </a:p>
          <a:p>
            <a:r>
              <a:rPr lang="en-US" dirty="0"/>
              <a:t>As a result, we have got</a:t>
            </a:r>
            <a:r>
              <a:rPr lang="cs-CZ" dirty="0"/>
              <a:t>: </a:t>
            </a:r>
          </a:p>
          <a:p>
            <a:pPr marL="0" indent="0">
              <a:buNone/>
            </a:pPr>
            <a:r>
              <a:rPr lang="cs-CZ" dirty="0"/>
              <a:t>	2’. </a:t>
            </a:r>
            <a:r>
              <a:rPr lang="cs-CZ" i="1" dirty="0"/>
              <a:t>Q</a:t>
            </a:r>
            <a:r>
              <a:rPr lang="cs-CZ" dirty="0"/>
              <a:t>(</a:t>
            </a:r>
            <a:r>
              <a:rPr lang="cs-CZ" i="1" dirty="0"/>
              <a:t>f</a:t>
            </a:r>
            <a:r>
              <a:rPr lang="cs-CZ" dirty="0"/>
              <a:t>(</a:t>
            </a:r>
            <a:r>
              <a:rPr lang="cs-CZ" i="1" dirty="0"/>
              <a:t>a</a:t>
            </a:r>
            <a:r>
              <a:rPr lang="cs-CZ" dirty="0"/>
              <a:t>), </a:t>
            </a:r>
            <a:r>
              <a:rPr lang="cs-CZ" i="1" dirty="0"/>
              <a:t>h</a:t>
            </a:r>
            <a:r>
              <a:rPr lang="cs-CZ" dirty="0"/>
              <a:t>(</a:t>
            </a:r>
            <a:r>
              <a:rPr lang="cs-CZ" i="1" dirty="0"/>
              <a:t>f</a:t>
            </a:r>
            <a:r>
              <a:rPr lang="cs-CZ" dirty="0"/>
              <a:t>(a)))</a:t>
            </a:r>
          </a:p>
          <a:p>
            <a:pPr marL="0" indent="0">
              <a:buNone/>
            </a:pPr>
            <a:r>
              <a:rPr lang="cs-CZ" dirty="0"/>
              <a:t>	4’. </a:t>
            </a:r>
            <a:r>
              <a:rPr lang="cs-CZ" dirty="0">
                <a:sym typeface="Symbol" panose="05050102010706020507" pitchFamily="18" charset="2"/>
              </a:rPr>
              <a:t></a:t>
            </a:r>
            <a:r>
              <a:rPr lang="cs-CZ" i="1" dirty="0"/>
              <a:t>Q</a:t>
            </a:r>
            <a:r>
              <a:rPr lang="cs-CZ" dirty="0"/>
              <a:t>(</a:t>
            </a:r>
            <a:r>
              <a:rPr lang="cs-CZ" i="1" dirty="0"/>
              <a:t>f</a:t>
            </a:r>
            <a:r>
              <a:rPr lang="cs-CZ" dirty="0"/>
              <a:t>(</a:t>
            </a:r>
            <a:r>
              <a:rPr lang="cs-CZ" i="1" dirty="0"/>
              <a:t>a</a:t>
            </a:r>
            <a:r>
              <a:rPr lang="cs-CZ" dirty="0"/>
              <a:t>), </a:t>
            </a:r>
            <a:r>
              <a:rPr lang="cs-CZ" i="1" dirty="0"/>
              <a:t>h</a:t>
            </a:r>
            <a:r>
              <a:rPr lang="cs-CZ" dirty="0"/>
              <a:t>(</a:t>
            </a:r>
            <a:r>
              <a:rPr lang="cs-CZ" i="1" dirty="0"/>
              <a:t>f</a:t>
            </a:r>
            <a:r>
              <a:rPr lang="cs-CZ" dirty="0"/>
              <a:t>(</a:t>
            </a:r>
            <a:r>
              <a:rPr lang="cs-CZ" i="1" dirty="0"/>
              <a:t>a</a:t>
            </a:r>
            <a:r>
              <a:rPr lang="cs-CZ" dirty="0"/>
              <a:t>)))</a:t>
            </a:r>
          </a:p>
          <a:p>
            <a:pPr marL="0" indent="0">
              <a:buNone/>
            </a:pPr>
            <a:r>
              <a:rPr lang="en-US" dirty="0"/>
              <a:t>	5.  </a:t>
            </a:r>
            <a:r>
              <a:rPr lang="cs-CZ" dirty="0"/>
              <a:t>#. </a:t>
            </a:r>
          </a:p>
          <a:p>
            <a:r>
              <a:rPr lang="en-US" dirty="0"/>
              <a:t>The formula</a:t>
            </a:r>
            <a:r>
              <a:rPr lang="cs-CZ" dirty="0"/>
              <a:t> A </a:t>
            </a:r>
            <a:r>
              <a:rPr lang="en-US" dirty="0"/>
              <a:t>is not satisfiable, it is a contradiction</a:t>
            </a:r>
            <a:r>
              <a:rPr lang="cs-CZ" dirty="0"/>
              <a:t>.</a:t>
            </a:r>
          </a:p>
          <a:p>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26</a:t>
            </a:fld>
            <a:endParaRPr lang="cs-CZ"/>
          </a:p>
        </p:txBody>
      </p:sp>
    </p:spTree>
    <p:extLst>
      <p:ext uri="{BB962C8B-B14F-4D97-AF65-F5344CB8AC3E}">
        <p14:creationId xmlns:p14="http://schemas.microsoft.com/office/powerpoint/2010/main" val="3237819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5"/>
            <a:ext cx="10515600" cy="1253601"/>
          </a:xfrm>
        </p:spPr>
        <p:txBody>
          <a:bodyPr/>
          <a:lstStyle/>
          <a:p>
            <a:r>
              <a:rPr lang="en-US" i="1" dirty="0">
                <a:solidFill>
                  <a:srgbClr val="0070C0"/>
                </a:solidFill>
                <a:effectLst>
                  <a:outerShdw blurRad="38100" dist="38100" dir="2700000" algn="tl">
                    <a:srgbClr val="000000">
                      <a:alpha val="43137"/>
                    </a:srgbClr>
                  </a:outerShdw>
                </a:effectLst>
              </a:rPr>
              <a:t>General resolution method</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2073896"/>
            <a:ext cx="10963373" cy="4543719"/>
          </a:xfrm>
        </p:spPr>
        <p:txBody>
          <a:bodyPr>
            <a:normAutofit/>
          </a:bodyPr>
          <a:lstStyle/>
          <a:p>
            <a:pPr marL="0" indent="0">
              <a:buNone/>
            </a:pPr>
            <a:r>
              <a:rPr lang="cs-CZ" b="1" i="1" dirty="0"/>
              <a:t>Robinson</a:t>
            </a:r>
            <a:r>
              <a:rPr lang="en-US" b="1" i="1" dirty="0"/>
              <a:t>’s</a:t>
            </a:r>
            <a:r>
              <a:rPr lang="cs-CZ" b="1" dirty="0"/>
              <a:t> </a:t>
            </a:r>
            <a:r>
              <a:rPr lang="en-US" b="1" i="1" dirty="0"/>
              <a:t>generalized resolution rule</a:t>
            </a:r>
            <a:r>
              <a:rPr lang="cs-CZ" b="1" dirty="0"/>
              <a:t>:</a:t>
            </a:r>
          </a:p>
          <a:p>
            <a:r>
              <a:rPr lang="en-US" dirty="0"/>
              <a:t>Let</a:t>
            </a:r>
            <a:r>
              <a:rPr lang="cs-CZ" dirty="0"/>
              <a:t> </a:t>
            </a:r>
            <a:r>
              <a:rPr lang="cs-CZ" i="1" dirty="0" err="1"/>
              <a:t>A</a:t>
            </a:r>
            <a:r>
              <a:rPr lang="cs-CZ" i="1" baseline="-25000" dirty="0" err="1"/>
              <a:t>i</a:t>
            </a:r>
            <a:r>
              <a:rPr lang="cs-CZ" dirty="0"/>
              <a:t>, </a:t>
            </a:r>
            <a:r>
              <a:rPr lang="cs-CZ" i="1" dirty="0" err="1"/>
              <a:t>B</a:t>
            </a:r>
            <a:r>
              <a:rPr lang="cs-CZ" i="1" baseline="-25000" dirty="0" err="1"/>
              <a:t>i</a:t>
            </a:r>
            <a:r>
              <a:rPr lang="cs-CZ" dirty="0"/>
              <a:t>, </a:t>
            </a:r>
            <a:r>
              <a:rPr lang="en-US" i="1" dirty="0"/>
              <a:t>l</a:t>
            </a:r>
            <a:r>
              <a:rPr lang="cs-CZ" i="1" baseline="-25000" dirty="0"/>
              <a:t>i</a:t>
            </a:r>
            <a:r>
              <a:rPr lang="cs-CZ" dirty="0"/>
              <a:t> </a:t>
            </a:r>
            <a:r>
              <a:rPr lang="en-US" dirty="0"/>
              <a:t>are atomic formulas of PL1</a:t>
            </a:r>
            <a:r>
              <a:rPr lang="cs-CZ" dirty="0"/>
              <a:t>. </a:t>
            </a:r>
            <a:r>
              <a:rPr lang="en-US" dirty="0"/>
              <a:t>Then the </a:t>
            </a:r>
            <a:r>
              <a:rPr lang="en-US" dirty="0" err="1"/>
              <a:t>genralized</a:t>
            </a:r>
            <a:r>
              <a:rPr lang="en-US" dirty="0"/>
              <a:t> resolution rule comes down to </a:t>
            </a:r>
            <a:r>
              <a:rPr lang="cs-CZ" dirty="0"/>
              <a:t>:</a:t>
            </a:r>
          </a:p>
          <a:p>
            <a:pPr marL="0" indent="0" algn="ctr">
              <a:buNone/>
            </a:pPr>
            <a:r>
              <a:rPr lang="cs-CZ" i="1" dirty="0">
                <a:solidFill>
                  <a:srgbClr val="0070C0"/>
                </a:solidFill>
              </a:rPr>
              <a:t>A</a:t>
            </a:r>
            <a:r>
              <a:rPr lang="cs-CZ" baseline="-25000" dirty="0">
                <a:solidFill>
                  <a:srgbClr val="0070C0"/>
                </a:solidFill>
              </a:rPr>
              <a:t>1</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a:t>
            </a:r>
            <a:r>
              <a:rPr lang="cs-CZ" dirty="0">
                <a:solidFill>
                  <a:srgbClr val="0070C0"/>
                </a:solidFill>
                <a:sym typeface="Symbol" panose="05050102010706020507" pitchFamily="18" charset="2"/>
              </a:rPr>
              <a:t></a:t>
            </a:r>
            <a:r>
              <a:rPr lang="cs-CZ" dirty="0">
                <a:solidFill>
                  <a:srgbClr val="0070C0"/>
                </a:solidFill>
              </a:rPr>
              <a:t> </a:t>
            </a:r>
            <a:r>
              <a:rPr lang="cs-CZ" i="1" dirty="0" err="1">
                <a:solidFill>
                  <a:srgbClr val="0070C0"/>
                </a:solidFill>
              </a:rPr>
              <a:t>A</a:t>
            </a:r>
            <a:r>
              <a:rPr lang="cs-CZ" i="1" baseline="-25000" dirty="0" err="1">
                <a:solidFill>
                  <a:srgbClr val="0070C0"/>
                </a:solidFill>
              </a:rPr>
              <a:t>m</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en-US" i="1" dirty="0">
                <a:solidFill>
                  <a:srgbClr val="0070C0"/>
                </a:solidFill>
              </a:rPr>
              <a:t>l</a:t>
            </a:r>
            <a:r>
              <a:rPr lang="cs-CZ" baseline="-25000" dirty="0">
                <a:solidFill>
                  <a:srgbClr val="0070C0"/>
                </a:solidFill>
              </a:rPr>
              <a:t>1</a:t>
            </a:r>
            <a:r>
              <a:rPr lang="cs-CZ" dirty="0">
                <a:solidFill>
                  <a:srgbClr val="0070C0"/>
                </a:solidFill>
              </a:rPr>
              <a:t>, </a:t>
            </a:r>
            <a:r>
              <a:rPr lang="cs-CZ" i="1" dirty="0">
                <a:solidFill>
                  <a:srgbClr val="0070C0"/>
                </a:solidFill>
              </a:rPr>
              <a:t>B</a:t>
            </a:r>
            <a:r>
              <a:rPr lang="cs-CZ" baseline="-25000" dirty="0">
                <a:solidFill>
                  <a:srgbClr val="0070C0"/>
                </a:solidFill>
              </a:rPr>
              <a:t>1</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a:t>
            </a:r>
            <a:r>
              <a:rPr lang="cs-CZ" dirty="0">
                <a:solidFill>
                  <a:srgbClr val="0070C0"/>
                </a:solidFill>
                <a:sym typeface="Symbol" panose="05050102010706020507" pitchFamily="18" charset="2"/>
              </a:rPr>
              <a:t></a:t>
            </a:r>
            <a:r>
              <a:rPr lang="cs-CZ" dirty="0">
                <a:solidFill>
                  <a:srgbClr val="0070C0"/>
                </a:solidFill>
              </a:rPr>
              <a:t> </a:t>
            </a:r>
            <a:r>
              <a:rPr lang="cs-CZ" i="1" dirty="0" err="1">
                <a:solidFill>
                  <a:srgbClr val="0070C0"/>
                </a:solidFill>
              </a:rPr>
              <a:t>B</a:t>
            </a:r>
            <a:r>
              <a:rPr lang="cs-CZ" i="1" baseline="-25000" dirty="0" err="1">
                <a:solidFill>
                  <a:srgbClr val="0070C0"/>
                </a:solidFill>
              </a:rPr>
              <a:t>n</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rPr>
              <a:t>l</a:t>
            </a:r>
            <a:r>
              <a:rPr lang="cs-CZ" baseline="-25000" dirty="0">
                <a:solidFill>
                  <a:srgbClr val="0070C0"/>
                </a:solidFill>
              </a:rPr>
              <a:t>2</a:t>
            </a:r>
            <a:endParaRPr lang="cs-CZ" dirty="0">
              <a:solidFill>
                <a:srgbClr val="0070C0"/>
              </a:solidFill>
            </a:endParaRPr>
          </a:p>
          <a:p>
            <a:pPr marL="0" indent="0" algn="ctr">
              <a:buNone/>
            </a:pPr>
            <a:r>
              <a:rPr lang="cs-CZ" i="1" dirty="0">
                <a:solidFill>
                  <a:srgbClr val="0070C0"/>
                </a:solidFill>
              </a:rPr>
              <a:t>A</a:t>
            </a:r>
            <a:r>
              <a:rPr lang="cs-CZ" baseline="-25000" dirty="0">
                <a:solidFill>
                  <a:srgbClr val="0070C0"/>
                </a:solidFill>
              </a:rPr>
              <a:t>1</a:t>
            </a:r>
            <a:r>
              <a:rPr lang="cs-CZ" dirty="0">
                <a:solidFill>
                  <a:srgbClr val="0070C0"/>
                </a:solidFill>
                <a:sym typeface="Symbol" panose="05050102010706020507" pitchFamily="18" charset="2"/>
              </a:rPr>
              <a:t></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a:t>
            </a:r>
            <a:r>
              <a:rPr lang="cs-CZ" dirty="0">
                <a:solidFill>
                  <a:srgbClr val="0070C0"/>
                </a:solidFill>
                <a:sym typeface="Symbol" panose="05050102010706020507" pitchFamily="18" charset="2"/>
              </a:rPr>
              <a:t></a:t>
            </a:r>
            <a:r>
              <a:rPr lang="cs-CZ" dirty="0">
                <a:solidFill>
                  <a:srgbClr val="0070C0"/>
                </a:solidFill>
              </a:rPr>
              <a:t> </a:t>
            </a:r>
            <a:r>
              <a:rPr lang="cs-CZ" i="1" dirty="0" err="1">
                <a:solidFill>
                  <a:srgbClr val="0070C0"/>
                </a:solidFill>
              </a:rPr>
              <a:t>A</a:t>
            </a:r>
            <a:r>
              <a:rPr lang="cs-CZ" i="1" baseline="-25000" dirty="0" err="1">
                <a:solidFill>
                  <a:srgbClr val="0070C0"/>
                </a:solidFill>
              </a:rPr>
              <a:t>m</a:t>
            </a:r>
            <a:r>
              <a:rPr lang="cs-CZ" dirty="0">
                <a:solidFill>
                  <a:srgbClr val="0070C0"/>
                </a:solidFill>
                <a:sym typeface="Symbol" panose="05050102010706020507" pitchFamily="18" charset="2"/>
              </a:rPr>
              <a:t></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cs-CZ" i="1" dirty="0">
                <a:solidFill>
                  <a:srgbClr val="0070C0"/>
                </a:solidFill>
              </a:rPr>
              <a:t>B</a:t>
            </a:r>
            <a:r>
              <a:rPr lang="cs-CZ" baseline="-25000" dirty="0">
                <a:solidFill>
                  <a:srgbClr val="0070C0"/>
                </a:solidFill>
              </a:rPr>
              <a:t>1</a:t>
            </a:r>
            <a:r>
              <a:rPr lang="cs-CZ" dirty="0">
                <a:solidFill>
                  <a:srgbClr val="0070C0"/>
                </a:solidFill>
                <a:sym typeface="Symbol" panose="05050102010706020507" pitchFamily="18" charset="2"/>
              </a:rPr>
              <a:t></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a:t>
            </a:r>
            <a:r>
              <a:rPr lang="cs-CZ" dirty="0">
                <a:solidFill>
                  <a:srgbClr val="0070C0"/>
                </a:solidFill>
                <a:sym typeface="Symbol" panose="05050102010706020507" pitchFamily="18" charset="2"/>
              </a:rPr>
              <a:t></a:t>
            </a:r>
            <a:r>
              <a:rPr lang="cs-CZ" dirty="0">
                <a:solidFill>
                  <a:srgbClr val="0070C0"/>
                </a:solidFill>
              </a:rPr>
              <a:t> </a:t>
            </a:r>
            <a:r>
              <a:rPr lang="cs-CZ" i="1" dirty="0" err="1">
                <a:solidFill>
                  <a:srgbClr val="0070C0"/>
                </a:solidFill>
              </a:rPr>
              <a:t>B</a:t>
            </a:r>
            <a:r>
              <a:rPr lang="cs-CZ" i="1" baseline="-25000" dirty="0" err="1">
                <a:solidFill>
                  <a:srgbClr val="0070C0"/>
                </a:solidFill>
              </a:rPr>
              <a:t>n</a:t>
            </a:r>
            <a:r>
              <a:rPr lang="cs-CZ" dirty="0">
                <a:solidFill>
                  <a:srgbClr val="0070C0"/>
                </a:solidFill>
                <a:sym typeface="Symbol" panose="05050102010706020507" pitchFamily="18" charset="2"/>
              </a:rPr>
              <a:t></a:t>
            </a:r>
            <a:r>
              <a:rPr lang="cs-CZ" dirty="0">
                <a:solidFill>
                  <a:srgbClr val="0070C0"/>
                </a:solidFill>
              </a:rPr>
              <a:t> </a:t>
            </a:r>
          </a:p>
          <a:p>
            <a:pPr>
              <a:spcBef>
                <a:spcPts val="1800"/>
              </a:spcBef>
            </a:pPr>
            <a:r>
              <a:rPr lang="en-US" dirty="0"/>
              <a:t>where</a:t>
            </a:r>
            <a:r>
              <a:rPr lang="cs-CZ" dirty="0"/>
              <a:t> </a:t>
            </a:r>
            <a:r>
              <a:rPr lang="cs-CZ" dirty="0">
                <a:sym typeface="Symbol" panose="05050102010706020507" pitchFamily="18" charset="2"/>
              </a:rPr>
              <a:t></a:t>
            </a:r>
            <a:r>
              <a:rPr lang="cs-CZ" dirty="0"/>
              <a:t> </a:t>
            </a:r>
            <a:r>
              <a:rPr lang="en-US" dirty="0"/>
              <a:t>is the unification of literals</a:t>
            </a:r>
            <a:r>
              <a:rPr lang="cs-CZ" dirty="0"/>
              <a:t> </a:t>
            </a:r>
            <a:r>
              <a:rPr lang="en-US" i="1" dirty="0"/>
              <a:t>l</a:t>
            </a:r>
            <a:r>
              <a:rPr lang="cs-CZ" baseline="-25000" dirty="0"/>
              <a:t>1</a:t>
            </a:r>
            <a:r>
              <a:rPr lang="cs-CZ" dirty="0"/>
              <a:t>, </a:t>
            </a:r>
            <a:r>
              <a:rPr lang="en-US" i="1" dirty="0"/>
              <a:t>l</a:t>
            </a:r>
            <a:r>
              <a:rPr lang="cs-CZ" baseline="-25000" dirty="0"/>
              <a:t>2</a:t>
            </a:r>
            <a:r>
              <a:rPr lang="cs-CZ" dirty="0"/>
              <a:t>, </a:t>
            </a:r>
            <a:r>
              <a:rPr lang="en-US" dirty="0"/>
              <a:t>i.e.</a:t>
            </a:r>
            <a:r>
              <a:rPr lang="cs-CZ" dirty="0"/>
              <a:t> </a:t>
            </a:r>
            <a:r>
              <a:rPr lang="en-US" i="1" dirty="0"/>
              <a:t>l</a:t>
            </a:r>
            <a:r>
              <a:rPr lang="cs-CZ" baseline="-25000" dirty="0"/>
              <a:t>1</a:t>
            </a:r>
            <a:r>
              <a:rPr lang="cs-CZ" dirty="0">
                <a:sym typeface="Symbol" panose="05050102010706020507" pitchFamily="18" charset="2"/>
              </a:rPr>
              <a:t></a:t>
            </a:r>
            <a:r>
              <a:rPr lang="cs-CZ" dirty="0"/>
              <a:t> = </a:t>
            </a:r>
            <a:r>
              <a:rPr lang="en-US" i="1" dirty="0"/>
              <a:t>l</a:t>
            </a:r>
            <a:r>
              <a:rPr lang="cs-CZ" baseline="-25000" dirty="0"/>
              <a:t>2</a:t>
            </a:r>
            <a:r>
              <a:rPr lang="cs-CZ" dirty="0">
                <a:sym typeface="Symbol" panose="05050102010706020507" pitchFamily="18" charset="2"/>
              </a:rPr>
              <a:t></a:t>
            </a:r>
            <a:r>
              <a:rPr lang="cs-CZ" dirty="0"/>
              <a:t>.</a:t>
            </a:r>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27</a:t>
            </a:fld>
            <a:endParaRPr lang="cs-CZ"/>
          </a:p>
        </p:txBody>
      </p:sp>
      <p:cxnSp>
        <p:nvCxnSpPr>
          <p:cNvPr id="6" name="Přímá spojnice 5">
            <a:extLst>
              <a:ext uri="{FF2B5EF4-FFF2-40B4-BE49-F238E27FC236}">
                <a16:creationId xmlns:a16="http://schemas.microsoft.com/office/drawing/2014/main" id="{B3B15256-370F-437E-9E83-CAB9DDFBB9CB}"/>
              </a:ext>
            </a:extLst>
          </p:cNvPr>
          <p:cNvCxnSpPr/>
          <p:nvPr/>
        </p:nvCxnSpPr>
        <p:spPr>
          <a:xfrm>
            <a:off x="3581401" y="3987538"/>
            <a:ext cx="5029199"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4747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DD54BF-3AEC-4891-A91D-2B05F4C342C0}"/>
              </a:ext>
            </a:extLst>
          </p:cNvPr>
          <p:cNvSpPr>
            <a:spLocks noGrp="1"/>
          </p:cNvSpPr>
          <p:nvPr>
            <p:ph type="title"/>
          </p:nvPr>
        </p:nvSpPr>
        <p:spPr>
          <a:xfrm>
            <a:off x="838200" y="365126"/>
            <a:ext cx="10515600" cy="916920"/>
          </a:xfrm>
        </p:spPr>
        <p:txBody>
          <a:bodyPr/>
          <a:lstStyle/>
          <a:p>
            <a:r>
              <a:rPr lang="en-US" i="1" dirty="0">
                <a:solidFill>
                  <a:srgbClr val="0070C0"/>
                </a:solidFill>
                <a:effectLst>
                  <a:outerShdw blurRad="38100" dist="38100" dir="2700000" algn="tl">
                    <a:srgbClr val="000000">
                      <a:alpha val="43137"/>
                    </a:srgbClr>
                  </a:outerShdw>
                </a:effectLst>
              </a:rPr>
              <a:t>Summary</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of</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proving</a:t>
            </a:r>
            <a:r>
              <a:rPr lang="cs-CZ" i="1" dirty="0">
                <a:solidFill>
                  <a:srgbClr val="0070C0"/>
                </a:solidFill>
                <a:effectLst>
                  <a:outerShdw blurRad="38100" dist="38100" dir="2700000" algn="tl">
                    <a:srgbClr val="000000">
                      <a:alpha val="43137"/>
                    </a:srgbClr>
                  </a:outerShdw>
                </a:effectLst>
              </a:rPr>
              <a:t> by </a:t>
            </a:r>
            <a:r>
              <a:rPr lang="cs-CZ" i="1" dirty="0" err="1">
                <a:solidFill>
                  <a:srgbClr val="0070C0"/>
                </a:solidFill>
                <a:effectLst>
                  <a:outerShdw blurRad="38100" dist="38100" dir="2700000" algn="tl">
                    <a:srgbClr val="000000">
                      <a:alpha val="43137"/>
                    </a:srgbClr>
                  </a:outerShdw>
                </a:effectLst>
              </a:rPr>
              <a:t>resolution</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method</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728D4C40-DA3C-45F1-980D-B4F0B2E69B52}"/>
              </a:ext>
            </a:extLst>
          </p:cNvPr>
          <p:cNvSpPr>
            <a:spLocks noGrp="1"/>
          </p:cNvSpPr>
          <p:nvPr>
            <p:ph idx="1"/>
          </p:nvPr>
        </p:nvSpPr>
        <p:spPr>
          <a:xfrm>
            <a:off x="631596" y="1517715"/>
            <a:ext cx="10722204" cy="4659248"/>
          </a:xfrm>
        </p:spPr>
        <p:txBody>
          <a:bodyPr>
            <a:normAutofit lnSpcReduction="10000"/>
          </a:bodyPr>
          <a:lstStyle/>
          <a:p>
            <a:pPr marL="609600" indent="-609600"/>
            <a:r>
              <a:rPr lang="en-US" altLang="cs-CZ" dirty="0">
                <a:effectLst>
                  <a:outerShdw blurRad="38100" dist="38100" dir="2700000" algn="tl">
                    <a:srgbClr val="000000">
                      <a:alpha val="43137"/>
                    </a:srgbClr>
                  </a:outerShdw>
                </a:effectLst>
              </a:rPr>
              <a:t>Proof of the logical validity of a formula </a:t>
            </a:r>
            <a:r>
              <a:rPr lang="en-US" altLang="cs-CZ" i="1" dirty="0">
                <a:effectLst>
                  <a:outerShdw blurRad="38100" dist="38100" dir="2700000" algn="tl">
                    <a:srgbClr val="000000">
                      <a:alpha val="43137"/>
                    </a:srgbClr>
                  </a:outerShdw>
                </a:effectLst>
              </a:rPr>
              <a:t>A</a:t>
            </a:r>
            <a:r>
              <a:rPr lang="en-US" altLang="cs-CZ" dirty="0"/>
              <a:t>:</a:t>
            </a:r>
          </a:p>
          <a:p>
            <a:pPr marL="457200" indent="-457200">
              <a:buFont typeface="+mj-lt"/>
              <a:buAutoNum type="arabicParenR"/>
            </a:pPr>
            <a:r>
              <a:rPr lang="en-US" altLang="cs-CZ" sz="2400" dirty="0"/>
              <a:t>Negate the formula </a:t>
            </a:r>
            <a:r>
              <a:rPr lang="en-US" altLang="cs-CZ" sz="2400" i="1" dirty="0"/>
              <a:t>A</a:t>
            </a:r>
          </a:p>
          <a:p>
            <a:pPr marL="457200" indent="-457200">
              <a:buFont typeface="+mj-lt"/>
              <a:buAutoNum type="arabicParenR"/>
            </a:pPr>
            <a:r>
              <a:rPr lang="en-US" altLang="cs-CZ" sz="2400" dirty="0"/>
              <a:t>Transform </a:t>
            </a:r>
            <a:r>
              <a:rPr lang="en-US" altLang="cs-CZ" sz="2400" b="1" dirty="0">
                <a:sym typeface="Symbol" panose="05050102010706020507" pitchFamily="18" charset="2"/>
              </a:rPr>
              <a:t></a:t>
            </a:r>
            <a:r>
              <a:rPr lang="en-US" altLang="cs-CZ" sz="2400" i="1" dirty="0">
                <a:sym typeface="Symbol" panose="05050102010706020507" pitchFamily="18" charset="2"/>
              </a:rPr>
              <a:t>A</a:t>
            </a:r>
            <a:r>
              <a:rPr lang="en-US" altLang="cs-CZ" sz="2400" dirty="0">
                <a:sym typeface="Symbol" panose="05050102010706020507" pitchFamily="18" charset="2"/>
              </a:rPr>
              <a:t> into the clausal </a:t>
            </a:r>
            <a:r>
              <a:rPr lang="en-US" altLang="cs-CZ" sz="2400" dirty="0" err="1">
                <a:sym typeface="Symbol" panose="05050102010706020507" pitchFamily="18" charset="2"/>
              </a:rPr>
              <a:t>Skolem</a:t>
            </a:r>
            <a:r>
              <a:rPr lang="en-US" altLang="cs-CZ" sz="2400" dirty="0">
                <a:sym typeface="Symbol" panose="05050102010706020507" pitchFamily="18" charset="2"/>
              </a:rPr>
              <a:t> form (</a:t>
            </a:r>
            <a:r>
              <a:rPr lang="en-US" altLang="cs-CZ" sz="2400" b="1" dirty="0">
                <a:sym typeface="Symbol" panose="05050102010706020507" pitchFamily="18" charset="2"/>
              </a:rPr>
              <a:t></a:t>
            </a:r>
            <a:r>
              <a:rPr lang="en-US" altLang="cs-CZ" sz="2400" i="1" dirty="0">
                <a:sym typeface="Symbol" panose="05050102010706020507" pitchFamily="18" charset="2"/>
              </a:rPr>
              <a:t>A</a:t>
            </a:r>
            <a:r>
              <a:rPr lang="en-US" altLang="cs-CZ" sz="2400" dirty="0">
                <a:sym typeface="Symbol" panose="05050102010706020507" pitchFamily="18" charset="2"/>
              </a:rPr>
              <a:t>)</a:t>
            </a:r>
            <a:r>
              <a:rPr lang="en-US" altLang="cs-CZ" sz="2400" baseline="30000" dirty="0">
                <a:sym typeface="Symbol" panose="05050102010706020507" pitchFamily="18" charset="2"/>
              </a:rPr>
              <a:t>S</a:t>
            </a:r>
            <a:endParaRPr lang="en-US" altLang="cs-CZ" sz="2400" dirty="0">
              <a:sym typeface="Symbol" panose="05050102010706020507" pitchFamily="18" charset="2"/>
            </a:endParaRPr>
          </a:p>
          <a:p>
            <a:pPr marL="457200" indent="-457200">
              <a:buFont typeface="+mj-lt"/>
              <a:buAutoNum type="arabicParenR"/>
            </a:pPr>
            <a:r>
              <a:rPr lang="en-US" altLang="cs-CZ" sz="2400" dirty="0">
                <a:sym typeface="Symbol" panose="05050102010706020507" pitchFamily="18" charset="2"/>
              </a:rPr>
              <a:t>Step-by-step apply the resolution rule (</a:t>
            </a:r>
            <a:r>
              <a:rPr lang="en-US" altLang="cs-CZ" sz="2400" i="1" dirty="0">
                <a:sym typeface="Symbol" panose="05050102010706020507" pitchFamily="18" charset="2"/>
              </a:rPr>
              <a:t>via </a:t>
            </a:r>
            <a:r>
              <a:rPr lang="en-US" altLang="cs-CZ" sz="2400" dirty="0">
                <a:sym typeface="Symbol" panose="05050102010706020507" pitchFamily="18" charset="2"/>
              </a:rPr>
              <a:t>unifying the literals) and try to prove that the formula (</a:t>
            </a:r>
            <a:r>
              <a:rPr lang="en-US" altLang="cs-CZ" sz="2400" b="1" dirty="0">
                <a:sym typeface="Symbol" panose="05050102010706020507" pitchFamily="18" charset="2"/>
              </a:rPr>
              <a:t></a:t>
            </a:r>
            <a:r>
              <a:rPr lang="en-US" altLang="cs-CZ" sz="2400" i="1" dirty="0">
                <a:sym typeface="Symbol" panose="05050102010706020507" pitchFamily="18" charset="2"/>
              </a:rPr>
              <a:t>A</a:t>
            </a:r>
            <a:r>
              <a:rPr lang="en-US" altLang="cs-CZ" sz="2400" dirty="0">
                <a:sym typeface="Symbol" panose="05050102010706020507" pitchFamily="18" charset="2"/>
              </a:rPr>
              <a:t>)</a:t>
            </a:r>
            <a:r>
              <a:rPr lang="en-US" altLang="cs-CZ" sz="2400" baseline="30000" dirty="0">
                <a:sym typeface="Symbol" panose="05050102010706020507" pitchFamily="18" charset="2"/>
              </a:rPr>
              <a:t>S </a:t>
            </a:r>
            <a:r>
              <a:rPr lang="en-US" altLang="cs-CZ" sz="2400" dirty="0">
                <a:sym typeface="Symbol" panose="05050102010706020507" pitchFamily="18" charset="2"/>
              </a:rPr>
              <a:t>is not satisfiable, hence also the formula </a:t>
            </a:r>
            <a:r>
              <a:rPr lang="en-US" altLang="cs-CZ" sz="2400" b="1" dirty="0">
                <a:sym typeface="Symbol" panose="05050102010706020507" pitchFamily="18" charset="2"/>
              </a:rPr>
              <a:t></a:t>
            </a:r>
            <a:r>
              <a:rPr lang="en-US" altLang="cs-CZ" sz="2400" i="1" dirty="0">
                <a:sym typeface="Symbol" panose="05050102010706020507" pitchFamily="18" charset="2"/>
              </a:rPr>
              <a:t>A</a:t>
            </a:r>
            <a:r>
              <a:rPr lang="en-US" altLang="cs-CZ" sz="2400" dirty="0">
                <a:sym typeface="Symbol" panose="05050102010706020507" pitchFamily="18" charset="2"/>
              </a:rPr>
              <a:t> does not have a model, which means that </a:t>
            </a:r>
            <a:r>
              <a:rPr lang="en-US" altLang="cs-CZ" sz="2400" i="1" dirty="0">
                <a:sym typeface="Symbol" panose="05050102010706020507" pitchFamily="18" charset="2"/>
              </a:rPr>
              <a:t>A </a:t>
            </a:r>
            <a:r>
              <a:rPr lang="en-US" altLang="cs-CZ" sz="2400" dirty="0">
                <a:sym typeface="Symbol" panose="05050102010706020507" pitchFamily="18" charset="2"/>
              </a:rPr>
              <a:t>is logically valid. </a:t>
            </a:r>
          </a:p>
          <a:p>
            <a:pPr marL="609600" indent="-609600"/>
            <a:r>
              <a:rPr lang="en-US" altLang="cs-CZ" dirty="0">
                <a:effectLst>
                  <a:outerShdw blurRad="38100" dist="38100" dir="2700000" algn="tl">
                    <a:srgbClr val="000000">
                      <a:alpha val="43137"/>
                    </a:srgbClr>
                  </a:outerShdw>
                </a:effectLst>
                <a:sym typeface="Symbol" panose="05050102010706020507" pitchFamily="18" charset="2"/>
              </a:rPr>
              <a:t>Proof of the validity of an argument </a:t>
            </a:r>
            <a:r>
              <a:rPr lang="en-US" altLang="cs-CZ" i="1" dirty="0">
                <a:effectLst>
                  <a:outerShdw blurRad="38100" dist="38100" dir="2700000" algn="tl">
                    <a:srgbClr val="000000">
                      <a:alpha val="43137"/>
                    </a:srgbClr>
                  </a:outerShdw>
                </a:effectLst>
                <a:sym typeface="Symbol" panose="05050102010706020507" pitchFamily="18" charset="2"/>
              </a:rPr>
              <a:t>P</a:t>
            </a:r>
            <a:r>
              <a:rPr lang="en-US" altLang="cs-CZ" baseline="-25000" dirty="0">
                <a:effectLst>
                  <a:outerShdw blurRad="38100" dist="38100" dir="2700000" algn="tl">
                    <a:srgbClr val="000000">
                      <a:alpha val="43137"/>
                    </a:srgbClr>
                  </a:outerShdw>
                </a:effectLst>
                <a:sym typeface="Symbol" panose="05050102010706020507" pitchFamily="18" charset="2"/>
              </a:rPr>
              <a:t>1</a:t>
            </a:r>
            <a:r>
              <a:rPr lang="en-US" altLang="cs-CZ" dirty="0">
                <a:effectLst>
                  <a:outerShdw blurRad="38100" dist="38100" dir="2700000" algn="tl">
                    <a:srgbClr val="000000">
                      <a:alpha val="43137"/>
                    </a:srgbClr>
                  </a:outerShdw>
                </a:effectLst>
                <a:sym typeface="Symbol" panose="05050102010706020507" pitchFamily="18" charset="2"/>
              </a:rPr>
              <a:t>,…,</a:t>
            </a:r>
            <a:r>
              <a:rPr lang="en-US" altLang="cs-CZ" i="1" dirty="0" err="1">
                <a:effectLst>
                  <a:outerShdw blurRad="38100" dist="38100" dir="2700000" algn="tl">
                    <a:srgbClr val="000000">
                      <a:alpha val="43137"/>
                    </a:srgbClr>
                  </a:outerShdw>
                </a:effectLst>
                <a:sym typeface="Symbol" panose="05050102010706020507" pitchFamily="18" charset="2"/>
              </a:rPr>
              <a:t>P</a:t>
            </a:r>
            <a:r>
              <a:rPr lang="en-US" altLang="cs-CZ" i="1" baseline="-25000" dirty="0" err="1">
                <a:effectLst>
                  <a:outerShdw blurRad="38100" dist="38100" dir="2700000" algn="tl">
                    <a:srgbClr val="000000">
                      <a:alpha val="43137"/>
                    </a:srgbClr>
                  </a:outerShdw>
                </a:effectLst>
                <a:sym typeface="Symbol" panose="05050102010706020507" pitchFamily="18" charset="2"/>
              </a:rPr>
              <a:t>n</a:t>
            </a:r>
            <a:r>
              <a:rPr lang="en-US" altLang="cs-CZ" dirty="0">
                <a:effectLst>
                  <a:outerShdw blurRad="38100" dist="38100" dir="2700000" algn="tl">
                    <a:srgbClr val="000000">
                      <a:alpha val="43137"/>
                    </a:srgbClr>
                  </a:outerShdw>
                </a:effectLst>
                <a:sym typeface="Symbol" panose="05050102010706020507" pitchFamily="18" charset="2"/>
              </a:rPr>
              <a:t> |</a:t>
            </a:r>
            <a:r>
              <a:rPr lang="en-US" altLang="cs-CZ" b="1" dirty="0">
                <a:effectLst>
                  <a:outerShdw blurRad="38100" dist="38100" dir="2700000" algn="tl">
                    <a:srgbClr val="000000">
                      <a:alpha val="43137"/>
                    </a:srgbClr>
                  </a:outerShdw>
                </a:effectLst>
                <a:sym typeface="Symbol" panose="05050102010706020507" pitchFamily="18" charset="2"/>
              </a:rPr>
              <a:t></a:t>
            </a:r>
            <a:r>
              <a:rPr lang="en-US" altLang="cs-CZ" dirty="0">
                <a:effectLst>
                  <a:outerShdw blurRad="38100" dist="38100" dir="2700000" algn="tl">
                    <a:srgbClr val="000000">
                      <a:alpha val="43137"/>
                    </a:srgbClr>
                  </a:outerShdw>
                </a:effectLst>
                <a:sym typeface="Symbol" panose="05050102010706020507" pitchFamily="18" charset="2"/>
              </a:rPr>
              <a:t> </a:t>
            </a:r>
            <a:r>
              <a:rPr lang="en-US" altLang="cs-CZ" i="1" dirty="0">
                <a:effectLst>
                  <a:outerShdw blurRad="38100" dist="38100" dir="2700000" algn="tl">
                    <a:srgbClr val="000000">
                      <a:alpha val="43137"/>
                    </a:srgbClr>
                  </a:outerShdw>
                </a:effectLst>
                <a:sym typeface="Symbol" panose="05050102010706020507" pitchFamily="18" charset="2"/>
              </a:rPr>
              <a:t>Z</a:t>
            </a:r>
          </a:p>
          <a:p>
            <a:pPr marL="533400" indent="-533400">
              <a:buFont typeface="+mj-lt"/>
              <a:buAutoNum type="arabicParenR"/>
            </a:pPr>
            <a:r>
              <a:rPr lang="en-US" altLang="cs-CZ" sz="2400" dirty="0">
                <a:sym typeface="Symbol" panose="05050102010706020507" pitchFamily="18" charset="2"/>
              </a:rPr>
              <a:t>Negate </a:t>
            </a:r>
            <a:r>
              <a:rPr lang="en-US" altLang="cs-CZ" sz="2400" i="1" dirty="0">
                <a:sym typeface="Symbol" panose="05050102010706020507" pitchFamily="18" charset="2"/>
              </a:rPr>
              <a:t>Z</a:t>
            </a:r>
          </a:p>
          <a:p>
            <a:pPr marL="533400" indent="-533400">
              <a:buFont typeface="+mj-lt"/>
              <a:buAutoNum type="arabicParenR"/>
            </a:pPr>
            <a:r>
              <a:rPr lang="en-US" altLang="cs-CZ" sz="2400" dirty="0">
                <a:sym typeface="Symbol" panose="05050102010706020507" pitchFamily="18" charset="2"/>
              </a:rPr>
              <a:t>Transform the assumptions and the negated conclusion </a:t>
            </a:r>
            <a:r>
              <a:rPr lang="en-US" altLang="cs-CZ" sz="2400" b="1" dirty="0">
                <a:sym typeface="Symbol" panose="05050102010706020507" pitchFamily="18" charset="2"/>
              </a:rPr>
              <a:t></a:t>
            </a:r>
            <a:r>
              <a:rPr lang="en-US" altLang="cs-CZ" sz="2400" i="1" dirty="0">
                <a:sym typeface="Symbol" panose="05050102010706020507" pitchFamily="18" charset="2"/>
              </a:rPr>
              <a:t>Z </a:t>
            </a:r>
            <a:r>
              <a:rPr lang="en-US" altLang="cs-CZ" sz="2400" dirty="0">
                <a:sym typeface="Symbol" panose="05050102010706020507" pitchFamily="18" charset="2"/>
              </a:rPr>
              <a:t>into the </a:t>
            </a:r>
            <a:r>
              <a:rPr lang="en-US" altLang="cs-CZ" sz="2400" dirty="0" err="1">
                <a:sym typeface="Symbol" panose="05050102010706020507" pitchFamily="18" charset="2"/>
              </a:rPr>
              <a:t>Skolem</a:t>
            </a:r>
            <a:r>
              <a:rPr lang="en-US" altLang="cs-CZ" sz="2400" dirty="0">
                <a:sym typeface="Symbol" panose="05050102010706020507" pitchFamily="18" charset="2"/>
              </a:rPr>
              <a:t> clausal form</a:t>
            </a:r>
          </a:p>
          <a:p>
            <a:pPr marL="533400" indent="-533400">
              <a:buFont typeface="+mj-lt"/>
              <a:buAutoNum type="arabicParenR"/>
            </a:pPr>
            <a:r>
              <a:rPr lang="en-US" altLang="cs-CZ" sz="2400" dirty="0">
                <a:sym typeface="Symbol" panose="05050102010706020507" pitchFamily="18" charset="2"/>
              </a:rPr>
              <a:t>Step-by-step apply the resolution rule (</a:t>
            </a:r>
            <a:r>
              <a:rPr lang="en-US" altLang="cs-CZ" sz="2400" i="1" dirty="0">
                <a:sym typeface="Symbol" panose="05050102010706020507" pitchFamily="18" charset="2"/>
              </a:rPr>
              <a:t>via </a:t>
            </a:r>
            <a:r>
              <a:rPr lang="en-US" altLang="cs-CZ" sz="2400" dirty="0">
                <a:sym typeface="Symbol" panose="05050102010706020507" pitchFamily="18" charset="2"/>
              </a:rPr>
              <a:t>unifying the literals) and try to prove the inconsistency of the set {</a:t>
            </a:r>
            <a:r>
              <a:rPr lang="en-US" altLang="cs-CZ" sz="2400" i="1" dirty="0">
                <a:sym typeface="Symbol" panose="05050102010706020507" pitchFamily="18" charset="2"/>
              </a:rPr>
              <a:t>P</a:t>
            </a:r>
            <a:r>
              <a:rPr lang="en-US" altLang="cs-CZ" sz="2400" baseline="-25000" dirty="0">
                <a:sym typeface="Symbol" panose="05050102010706020507" pitchFamily="18" charset="2"/>
              </a:rPr>
              <a:t>1</a:t>
            </a:r>
            <a:r>
              <a:rPr lang="en-US" altLang="cs-CZ" sz="2400" dirty="0">
                <a:sym typeface="Symbol" panose="05050102010706020507" pitchFamily="18" charset="2"/>
              </a:rPr>
              <a:t>,…,</a:t>
            </a:r>
            <a:r>
              <a:rPr lang="en-US" altLang="cs-CZ" sz="2400" i="1" dirty="0" err="1">
                <a:sym typeface="Symbol" panose="05050102010706020507" pitchFamily="18" charset="2"/>
              </a:rPr>
              <a:t>P</a:t>
            </a:r>
            <a:r>
              <a:rPr lang="en-US" altLang="cs-CZ" sz="2400" i="1" baseline="-25000" dirty="0" err="1">
                <a:sym typeface="Symbol" panose="05050102010706020507" pitchFamily="18" charset="2"/>
              </a:rPr>
              <a:t>n</a:t>
            </a:r>
            <a:r>
              <a:rPr lang="en-US" altLang="cs-CZ" sz="2400" dirty="0">
                <a:sym typeface="Symbol" panose="05050102010706020507" pitchFamily="18" charset="2"/>
              </a:rPr>
              <a:t>, </a:t>
            </a:r>
            <a:r>
              <a:rPr lang="en-US" altLang="cs-CZ" sz="2400" b="1" dirty="0">
                <a:sym typeface="Symbol" panose="05050102010706020507" pitchFamily="18" charset="2"/>
              </a:rPr>
              <a:t></a:t>
            </a:r>
            <a:r>
              <a:rPr lang="en-US" altLang="cs-CZ" sz="2400" i="1" dirty="0">
                <a:sym typeface="Symbol" panose="05050102010706020507" pitchFamily="18" charset="2"/>
              </a:rPr>
              <a:t>Z</a:t>
            </a:r>
            <a:r>
              <a:rPr lang="en-US" altLang="cs-CZ" sz="2400" dirty="0">
                <a:sym typeface="Symbol" panose="05050102010706020507" pitchFamily="18" charset="2"/>
              </a:rPr>
              <a:t>}</a:t>
            </a:r>
          </a:p>
        </p:txBody>
      </p:sp>
      <p:sp>
        <p:nvSpPr>
          <p:cNvPr id="4" name="Zástupný symbol pro číslo snímku 3">
            <a:extLst>
              <a:ext uri="{FF2B5EF4-FFF2-40B4-BE49-F238E27FC236}">
                <a16:creationId xmlns:a16="http://schemas.microsoft.com/office/drawing/2014/main" id="{07BDD148-AC39-4A0D-B4B0-E123563D3659}"/>
              </a:ext>
            </a:extLst>
          </p:cNvPr>
          <p:cNvSpPr>
            <a:spLocks noGrp="1"/>
          </p:cNvSpPr>
          <p:nvPr>
            <p:ph type="sldNum" sz="quarter" idx="12"/>
          </p:nvPr>
        </p:nvSpPr>
        <p:spPr/>
        <p:txBody>
          <a:bodyPr/>
          <a:lstStyle/>
          <a:p>
            <a:fld id="{3DB8A880-38D8-4991-ADB0-26837257F7DA}" type="slidenum">
              <a:rPr lang="cs-CZ" smtClean="0"/>
              <a:t>28</a:t>
            </a:fld>
            <a:endParaRPr lang="cs-CZ"/>
          </a:p>
        </p:txBody>
      </p:sp>
    </p:spTree>
    <p:extLst>
      <p:ext uri="{BB962C8B-B14F-4D97-AF65-F5344CB8AC3E}">
        <p14:creationId xmlns:p14="http://schemas.microsoft.com/office/powerpoint/2010/main" val="2739908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8A3A3-2D86-4254-B64A-B34D9CA08840}"/>
              </a:ext>
            </a:extLst>
          </p:cNvPr>
          <p:cNvSpPr>
            <a:spLocks noGrp="1"/>
          </p:cNvSpPr>
          <p:nvPr>
            <p:ph type="title"/>
          </p:nvPr>
        </p:nvSpPr>
        <p:spPr>
          <a:xfrm>
            <a:off x="838200" y="365126"/>
            <a:ext cx="10515600" cy="718956"/>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037E27D2-811D-4520-8A4D-42BD90E7DE80}"/>
              </a:ext>
            </a:extLst>
          </p:cNvPr>
          <p:cNvSpPr>
            <a:spLocks noGrp="1"/>
          </p:cNvSpPr>
          <p:nvPr>
            <p:ph idx="1"/>
          </p:nvPr>
        </p:nvSpPr>
        <p:spPr>
          <a:xfrm>
            <a:off x="631595" y="1319753"/>
            <a:ext cx="10887959" cy="5173121"/>
          </a:xfrm>
        </p:spPr>
        <p:txBody>
          <a:bodyPr>
            <a:normAutofit lnSpcReduction="10000"/>
          </a:bodyPr>
          <a:lstStyle/>
          <a:p>
            <a:r>
              <a:rPr lang="en-US" dirty="0"/>
              <a:t>The method is applicable to formulas in </a:t>
            </a:r>
            <a:r>
              <a:rPr lang="en-US" i="1" dirty="0">
                <a:solidFill>
                  <a:srgbClr val="0070C0"/>
                </a:solidFill>
                <a:effectLst>
                  <a:outerShdw blurRad="38100" dist="38100" dir="2700000" algn="tl">
                    <a:srgbClr val="000000">
                      <a:alpha val="43137"/>
                    </a:srgbClr>
                  </a:outerShdw>
                </a:effectLst>
              </a:rPr>
              <a:t>conjunctive normal form</a:t>
            </a:r>
            <a:r>
              <a:rPr lang="cs-CZ" i="1" dirty="0"/>
              <a:t> (</a:t>
            </a:r>
            <a:r>
              <a:rPr lang="en-US" i="1" dirty="0"/>
              <a:t>C</a:t>
            </a:r>
            <a:r>
              <a:rPr lang="cs-CZ" i="1" dirty="0"/>
              <a:t>NF).</a:t>
            </a:r>
            <a:r>
              <a:rPr lang="en-US" i="1" dirty="0"/>
              <a:t> </a:t>
            </a:r>
            <a:r>
              <a:rPr lang="en-US" dirty="0"/>
              <a:t>It is a conjunction of elementary disjunctions, i.e. disjunctions of literals where a literal is an atomic formula or its negation</a:t>
            </a:r>
            <a:r>
              <a:rPr lang="cs-CZ" dirty="0"/>
              <a:t>. </a:t>
            </a:r>
          </a:p>
          <a:p>
            <a:r>
              <a:rPr lang="en-US" i="1" dirty="0"/>
              <a:t>Example</a:t>
            </a:r>
            <a:r>
              <a:rPr lang="cs-CZ" i="1" dirty="0"/>
              <a:t>. </a:t>
            </a:r>
            <a:r>
              <a:rPr lang="en-US" i="1" dirty="0"/>
              <a:t>The </a:t>
            </a:r>
            <a:r>
              <a:rPr lang="en-US" dirty="0"/>
              <a:t>C</a:t>
            </a:r>
            <a:r>
              <a:rPr lang="cs-CZ" dirty="0"/>
              <a:t>NF </a:t>
            </a:r>
            <a:r>
              <a:rPr lang="en-US" dirty="0"/>
              <a:t>of the formula </a:t>
            </a:r>
            <a:r>
              <a:rPr lang="cs-CZ" dirty="0"/>
              <a:t>(</a:t>
            </a:r>
            <a:r>
              <a:rPr lang="cs-CZ" i="1" dirty="0"/>
              <a:t>p </a:t>
            </a:r>
            <a:r>
              <a:rPr lang="cs-CZ" dirty="0">
                <a:sym typeface="Symbol" panose="05050102010706020507" pitchFamily="18" charset="2"/>
              </a:rPr>
              <a:t> </a:t>
            </a:r>
            <a:r>
              <a:rPr lang="cs-CZ" i="1" dirty="0">
                <a:sym typeface="Symbol" panose="05050102010706020507" pitchFamily="18" charset="2"/>
              </a:rPr>
              <a:t>q</a:t>
            </a:r>
            <a:r>
              <a:rPr lang="cs-CZ" dirty="0">
                <a:sym typeface="Symbol" panose="05050102010706020507" pitchFamily="18" charset="2"/>
              </a:rPr>
              <a:t>)  (</a:t>
            </a:r>
            <a:r>
              <a:rPr lang="cs-CZ" i="1" dirty="0">
                <a:sym typeface="Symbol" panose="05050102010706020507" pitchFamily="18" charset="2"/>
              </a:rPr>
              <a:t>p </a:t>
            </a:r>
            <a:r>
              <a:rPr lang="cs-CZ" dirty="0">
                <a:sym typeface="Symbol" panose="05050102010706020507" pitchFamily="18" charset="2"/>
              </a:rPr>
              <a:t> </a:t>
            </a:r>
            <a:r>
              <a:rPr lang="cs-CZ" i="1" dirty="0">
                <a:sym typeface="Symbol" panose="05050102010706020507" pitchFamily="18" charset="2"/>
              </a:rPr>
              <a:t>r</a:t>
            </a:r>
            <a:r>
              <a:rPr lang="cs-CZ" dirty="0">
                <a:sym typeface="Symbol" panose="05050102010706020507" pitchFamily="18" charset="2"/>
              </a:rPr>
              <a:t>) </a:t>
            </a:r>
            <a:r>
              <a:rPr lang="en-US" dirty="0">
                <a:sym typeface="Symbol" panose="05050102010706020507" pitchFamily="18" charset="2"/>
              </a:rPr>
              <a:t>is</a:t>
            </a:r>
            <a:r>
              <a:rPr lang="cs-CZ" dirty="0">
                <a:sym typeface="Symbol" panose="05050102010706020507" pitchFamily="18" charset="2"/>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p </a:t>
            </a:r>
            <a:r>
              <a:rPr lang="cs-CZ" dirty="0">
                <a:solidFill>
                  <a:srgbClr val="0070C0"/>
                </a:solidFill>
                <a:effectLst>
                  <a:outerShdw blurRad="38100" dist="38100" dir="2700000" algn="tl">
                    <a:srgbClr val="000000">
                      <a:alpha val="43137"/>
                    </a:srgbClr>
                  </a:outerShdw>
                </a:effectLst>
                <a:sym typeface="Symbol" panose="05050102010706020507" pitchFamily="18" charset="2"/>
              </a:rPr>
              <a:t> </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q</a:t>
            </a:r>
            <a:r>
              <a:rPr lang="cs-CZ" dirty="0">
                <a:solidFill>
                  <a:srgbClr val="0070C0"/>
                </a:solidFill>
                <a:effectLst>
                  <a:outerShdw blurRad="38100" dist="38100" dir="2700000" algn="tl">
                    <a:srgbClr val="000000">
                      <a:alpha val="43137"/>
                    </a:srgbClr>
                  </a:outerShdw>
                </a:effectLst>
                <a:sym typeface="Symbol" panose="05050102010706020507" pitchFamily="18" charset="2"/>
              </a:rPr>
              <a:t>)  </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p </a:t>
            </a:r>
            <a:r>
              <a:rPr lang="cs-CZ" dirty="0">
                <a:solidFill>
                  <a:srgbClr val="0070C0"/>
                </a:solidFill>
                <a:effectLst>
                  <a:outerShdw blurRad="38100" dist="38100" dir="2700000" algn="tl">
                    <a:srgbClr val="000000">
                      <a:alpha val="43137"/>
                    </a:srgbClr>
                  </a:outerShdw>
                </a:effectLst>
                <a:sym typeface="Symbol" panose="05050102010706020507" pitchFamily="18" charset="2"/>
              </a:rPr>
              <a:t> </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r</a:t>
            </a:r>
          </a:p>
          <a:p>
            <a:r>
              <a:rPr lang="en-US" dirty="0">
                <a:sym typeface="Symbol" panose="05050102010706020507" pitchFamily="18" charset="2"/>
              </a:rPr>
              <a:t>Elementary disjunctions are called </a:t>
            </a:r>
            <a:r>
              <a:rPr lang="en-US" i="1" dirty="0">
                <a:effectLst>
                  <a:outerShdw blurRad="38100" dist="38100" dir="2700000" algn="tl">
                    <a:srgbClr val="000000">
                      <a:alpha val="43137"/>
                    </a:srgbClr>
                  </a:outerShdw>
                </a:effectLst>
                <a:sym typeface="Symbol" panose="05050102010706020507" pitchFamily="18" charset="2"/>
              </a:rPr>
              <a:t>clauses</a:t>
            </a:r>
            <a:r>
              <a:rPr lang="en-US" dirty="0"/>
              <a:t>,</a:t>
            </a:r>
            <a:r>
              <a:rPr lang="cs-CZ" b="1" dirty="0"/>
              <a:t> </a:t>
            </a:r>
            <a:r>
              <a:rPr lang="cs-CZ" dirty="0"/>
              <a:t>a</a:t>
            </a:r>
            <a:r>
              <a:rPr lang="en-US" dirty="0" err="1"/>
              <a:t>nd</a:t>
            </a:r>
            <a:r>
              <a:rPr lang="en-US" dirty="0"/>
              <a:t> the CNF is also called </a:t>
            </a:r>
            <a:r>
              <a:rPr lang="en-US" b="1" i="1" dirty="0"/>
              <a:t>clausal form</a:t>
            </a:r>
            <a:r>
              <a:rPr lang="cs-CZ" b="1" i="1" dirty="0"/>
              <a:t>.</a:t>
            </a:r>
            <a:r>
              <a:rPr lang="cs-CZ" i="1" dirty="0">
                <a:sym typeface="Symbol" panose="05050102010706020507" pitchFamily="18" charset="2"/>
              </a:rPr>
              <a:t> </a:t>
            </a:r>
          </a:p>
          <a:p>
            <a:pPr lvl="1"/>
            <a:r>
              <a:rPr lang="en-US" dirty="0">
                <a:sym typeface="Symbol" panose="05050102010706020507" pitchFamily="18" charset="2"/>
              </a:rPr>
              <a:t>In the above example, there are three clauses </a:t>
            </a:r>
            <a:r>
              <a:rPr lang="cs-CZ" dirty="0">
                <a:sym typeface="Symbol" panose="05050102010706020507" pitchFamily="18" charset="2"/>
              </a:rPr>
              <a:t>(</a:t>
            </a:r>
            <a:r>
              <a:rPr lang="cs-CZ" i="1" dirty="0">
                <a:sym typeface="Symbol" panose="05050102010706020507" pitchFamily="18" charset="2"/>
              </a:rPr>
              <a:t>p </a:t>
            </a:r>
            <a:r>
              <a:rPr lang="cs-CZ" dirty="0">
                <a:sym typeface="Symbol" panose="05050102010706020507" pitchFamily="18" charset="2"/>
              </a:rPr>
              <a:t> </a:t>
            </a:r>
            <a:r>
              <a:rPr lang="cs-CZ" i="1" dirty="0">
                <a:sym typeface="Symbol" panose="05050102010706020507" pitchFamily="18" charset="2"/>
              </a:rPr>
              <a:t>q</a:t>
            </a:r>
            <a:r>
              <a:rPr lang="cs-CZ" dirty="0">
                <a:sym typeface="Symbol" panose="05050102010706020507" pitchFamily="18" charset="2"/>
              </a:rPr>
              <a:t>), </a:t>
            </a:r>
            <a:r>
              <a:rPr lang="cs-CZ" i="1" dirty="0">
                <a:sym typeface="Symbol" panose="05050102010706020507" pitchFamily="18" charset="2"/>
              </a:rPr>
              <a:t>p</a:t>
            </a:r>
            <a:r>
              <a:rPr lang="cs-CZ" dirty="0">
                <a:sym typeface="Symbol" panose="05050102010706020507" pitchFamily="18" charset="2"/>
              </a:rPr>
              <a:t>, </a:t>
            </a:r>
            <a:r>
              <a:rPr lang="cs-CZ" i="1" dirty="0">
                <a:sym typeface="Symbol" panose="05050102010706020507" pitchFamily="18" charset="2"/>
              </a:rPr>
              <a:t>r. </a:t>
            </a:r>
            <a:r>
              <a:rPr lang="en-US" dirty="0">
                <a:sym typeface="Symbol" panose="05050102010706020507" pitchFamily="18" charset="2"/>
              </a:rPr>
              <a:t>Note that a clause can consists of just one literal</a:t>
            </a:r>
            <a:r>
              <a:rPr lang="cs-CZ" dirty="0">
                <a:sym typeface="Symbol" panose="05050102010706020507" pitchFamily="18" charset="2"/>
              </a:rPr>
              <a:t>. </a:t>
            </a:r>
          </a:p>
          <a:p>
            <a:r>
              <a:rPr lang="en-US" b="1" i="1" dirty="0"/>
              <a:t>Theorem</a:t>
            </a:r>
            <a:r>
              <a:rPr lang="en-US" dirty="0"/>
              <a:t>.</a:t>
            </a:r>
            <a:r>
              <a:rPr lang="cs-CZ" dirty="0"/>
              <a:t> </a:t>
            </a:r>
            <a:r>
              <a:rPr lang="en-US" dirty="0"/>
              <a:t>To each formula </a:t>
            </a:r>
            <a:r>
              <a:rPr lang="en-US" i="1" dirty="0"/>
              <a:t>F </a:t>
            </a:r>
            <a:r>
              <a:rPr lang="en-US" dirty="0"/>
              <a:t>of propositional logic there is an equivalent clausal form of </a:t>
            </a:r>
            <a:r>
              <a:rPr lang="en-US" i="1" dirty="0"/>
              <a:t>F. </a:t>
            </a:r>
            <a:endParaRPr lang="cs-CZ" dirty="0"/>
          </a:p>
          <a:p>
            <a:pPr lvl="1"/>
            <a:r>
              <a:rPr lang="en-US" dirty="0"/>
              <a:t>Conversion of a formula can be realized by applying the laws of equivalent transformations. In the above example, we applied these laws:</a:t>
            </a:r>
            <a:br>
              <a:rPr lang="en-US" dirty="0"/>
            </a:br>
            <a:r>
              <a:rPr lang="cs-CZ" dirty="0"/>
              <a:t>(</a:t>
            </a:r>
            <a:r>
              <a:rPr lang="cs-CZ" i="1" dirty="0"/>
              <a:t>p </a:t>
            </a:r>
            <a:r>
              <a:rPr lang="cs-CZ" dirty="0">
                <a:sym typeface="Symbol" panose="05050102010706020507" pitchFamily="18" charset="2"/>
              </a:rPr>
              <a:t> </a:t>
            </a:r>
            <a:r>
              <a:rPr lang="cs-CZ" i="1" dirty="0">
                <a:sym typeface="Symbol" panose="05050102010706020507" pitchFamily="18" charset="2"/>
              </a:rPr>
              <a:t>q</a:t>
            </a:r>
            <a:r>
              <a:rPr lang="cs-CZ" dirty="0">
                <a:sym typeface="Symbol" panose="05050102010706020507" pitchFamily="18" charset="2"/>
              </a:rPr>
              <a:t>)  (</a:t>
            </a:r>
            <a:r>
              <a:rPr lang="cs-CZ" i="1" dirty="0">
                <a:sym typeface="Symbol" panose="05050102010706020507" pitchFamily="18" charset="2"/>
              </a:rPr>
              <a:t>p </a:t>
            </a:r>
            <a:r>
              <a:rPr lang="cs-CZ" dirty="0">
                <a:sym typeface="Symbol" panose="05050102010706020507" pitchFamily="18" charset="2"/>
              </a:rPr>
              <a:t> </a:t>
            </a:r>
            <a:r>
              <a:rPr lang="cs-CZ" i="1" dirty="0">
                <a:sym typeface="Symbol" panose="05050102010706020507" pitchFamily="18" charset="2"/>
              </a:rPr>
              <a:t>q</a:t>
            </a:r>
            <a:r>
              <a:rPr lang="cs-CZ" dirty="0">
                <a:sym typeface="Symbol" panose="05050102010706020507" pitchFamily="18" charset="2"/>
              </a:rPr>
              <a:t>), (</a:t>
            </a:r>
            <a:r>
              <a:rPr lang="cs-CZ" i="1" dirty="0">
                <a:sym typeface="Symbol" panose="05050102010706020507" pitchFamily="18" charset="2"/>
              </a:rPr>
              <a:t>p </a:t>
            </a:r>
            <a:r>
              <a:rPr lang="cs-CZ" dirty="0">
                <a:sym typeface="Symbol" panose="05050102010706020507" pitchFamily="18" charset="2"/>
              </a:rPr>
              <a:t> </a:t>
            </a:r>
            <a:r>
              <a:rPr lang="cs-CZ" i="1" dirty="0">
                <a:sym typeface="Symbol" panose="05050102010706020507" pitchFamily="18" charset="2"/>
              </a:rPr>
              <a:t>r</a:t>
            </a:r>
            <a:r>
              <a:rPr lang="cs-CZ" dirty="0">
                <a:sym typeface="Symbol" panose="05050102010706020507" pitchFamily="18" charset="2"/>
              </a:rPr>
              <a:t>)  (</a:t>
            </a:r>
            <a:r>
              <a:rPr lang="cs-CZ" i="1" dirty="0">
                <a:sym typeface="Symbol" panose="05050102010706020507" pitchFamily="18" charset="2"/>
              </a:rPr>
              <a:t>p </a:t>
            </a:r>
            <a:r>
              <a:rPr lang="cs-CZ" dirty="0">
                <a:sym typeface="Symbol" panose="05050102010706020507" pitchFamily="18" charset="2"/>
              </a:rPr>
              <a:t> </a:t>
            </a:r>
            <a:r>
              <a:rPr lang="cs-CZ" i="1" dirty="0">
                <a:sym typeface="Symbol" panose="05050102010706020507" pitchFamily="18" charset="2"/>
              </a:rPr>
              <a:t>r</a:t>
            </a:r>
            <a:r>
              <a:rPr lang="cs-CZ" dirty="0">
                <a:sym typeface="Symbol" panose="05050102010706020507" pitchFamily="18" charset="2"/>
              </a:rPr>
              <a:t>).</a:t>
            </a:r>
            <a:endParaRPr lang="cs-CZ" dirty="0"/>
          </a:p>
        </p:txBody>
      </p:sp>
      <p:sp>
        <p:nvSpPr>
          <p:cNvPr id="4" name="Zástupný symbol pro číslo snímku 3">
            <a:extLst>
              <a:ext uri="{FF2B5EF4-FFF2-40B4-BE49-F238E27FC236}">
                <a16:creationId xmlns:a16="http://schemas.microsoft.com/office/drawing/2014/main" id="{996561AB-8F7D-4821-B21D-84471D8CF172}"/>
              </a:ext>
            </a:extLst>
          </p:cNvPr>
          <p:cNvSpPr>
            <a:spLocks noGrp="1"/>
          </p:cNvSpPr>
          <p:nvPr>
            <p:ph type="sldNum" sz="quarter" idx="12"/>
          </p:nvPr>
        </p:nvSpPr>
        <p:spPr/>
        <p:txBody>
          <a:bodyPr/>
          <a:lstStyle/>
          <a:p>
            <a:fld id="{3DB8A880-38D8-4991-ADB0-26837257F7DA}" type="slidenum">
              <a:rPr lang="cs-CZ" smtClean="0"/>
              <a:t>3</a:t>
            </a:fld>
            <a:endParaRPr lang="cs-CZ"/>
          </a:p>
        </p:txBody>
      </p:sp>
    </p:spTree>
    <p:extLst>
      <p:ext uri="{BB962C8B-B14F-4D97-AF65-F5344CB8AC3E}">
        <p14:creationId xmlns:p14="http://schemas.microsoft.com/office/powerpoint/2010/main" val="3715743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8A3A3-2D86-4254-B64A-B34D9CA08840}"/>
              </a:ext>
            </a:extLst>
          </p:cNvPr>
          <p:cNvSpPr>
            <a:spLocks noGrp="1"/>
          </p:cNvSpPr>
          <p:nvPr>
            <p:ph type="title"/>
          </p:nvPr>
        </p:nvSpPr>
        <p:spPr>
          <a:xfrm>
            <a:off x="838200" y="365126"/>
            <a:ext cx="10515600" cy="718956"/>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037E27D2-811D-4520-8A4D-42BD90E7DE80}"/>
              </a:ext>
            </a:extLst>
          </p:cNvPr>
          <p:cNvSpPr>
            <a:spLocks noGrp="1"/>
          </p:cNvSpPr>
          <p:nvPr>
            <p:ph idx="1"/>
          </p:nvPr>
        </p:nvSpPr>
        <p:spPr>
          <a:xfrm>
            <a:off x="631595" y="1319753"/>
            <a:ext cx="10887959" cy="4911365"/>
          </a:xfrm>
        </p:spPr>
        <p:txBody>
          <a:bodyPr>
            <a:normAutofit/>
          </a:bodyPr>
          <a:lstStyle/>
          <a:p>
            <a:pPr marL="0" indent="0">
              <a:buNone/>
            </a:pPr>
            <a:r>
              <a:rPr lang="en-US" i="1" dirty="0">
                <a:solidFill>
                  <a:srgbClr val="0070C0"/>
                </a:solidFill>
                <a:effectLst>
                  <a:outerShdw blurRad="38100" dist="38100" dir="2700000" algn="tl">
                    <a:srgbClr val="000000">
                      <a:alpha val="43137"/>
                    </a:srgbClr>
                  </a:outerShdw>
                </a:effectLst>
              </a:rPr>
              <a:t>Resolution rule</a:t>
            </a:r>
            <a:r>
              <a:rPr lang="en-US" dirty="0"/>
              <a:t>.</a:t>
            </a:r>
            <a:r>
              <a:rPr lang="cs-CZ" dirty="0"/>
              <a:t> </a:t>
            </a:r>
          </a:p>
          <a:p>
            <a:r>
              <a:rPr lang="cs-CZ" dirty="0"/>
              <a:t>Let </a:t>
            </a:r>
            <a:r>
              <a:rPr lang="cs-CZ" i="1" dirty="0"/>
              <a:t>l </a:t>
            </a:r>
            <a:r>
              <a:rPr lang="cs-CZ" dirty="0" err="1"/>
              <a:t>be</a:t>
            </a:r>
            <a:r>
              <a:rPr lang="cs-CZ" dirty="0"/>
              <a:t> a </a:t>
            </a:r>
            <a:r>
              <a:rPr lang="cs-CZ" dirty="0" err="1"/>
              <a:t>literal</a:t>
            </a:r>
            <a:r>
              <a:rPr lang="cs-CZ" dirty="0"/>
              <a:t>. </a:t>
            </a:r>
            <a:r>
              <a:rPr lang="cs-CZ" dirty="0" err="1"/>
              <a:t>From</a:t>
            </a:r>
            <a:r>
              <a:rPr lang="cs-CZ" dirty="0"/>
              <a:t> </a:t>
            </a:r>
            <a:r>
              <a:rPr lang="cs-CZ" dirty="0" err="1"/>
              <a:t>the</a:t>
            </a:r>
            <a:r>
              <a:rPr lang="cs-CZ" dirty="0"/>
              <a:t> </a:t>
            </a:r>
            <a:r>
              <a:rPr lang="cs-CZ" dirty="0" err="1"/>
              <a:t>formula</a:t>
            </a:r>
            <a:r>
              <a:rPr lang="cs-CZ" dirty="0"/>
              <a:t> (</a:t>
            </a:r>
            <a:r>
              <a:rPr lang="cs-CZ" i="1" dirty="0"/>
              <a:t>A</a:t>
            </a:r>
            <a:r>
              <a:rPr lang="cs-CZ" dirty="0"/>
              <a:t> </a:t>
            </a:r>
            <a:r>
              <a:rPr lang="cs-CZ" dirty="0">
                <a:sym typeface="Symbol" panose="05050102010706020507" pitchFamily="18" charset="2"/>
              </a:rPr>
              <a:t></a:t>
            </a:r>
            <a:r>
              <a:rPr lang="cs-CZ" dirty="0"/>
              <a:t> </a:t>
            </a:r>
            <a:r>
              <a:rPr lang="cs-CZ" i="1" dirty="0"/>
              <a:t>l</a:t>
            </a:r>
            <a:r>
              <a:rPr lang="cs-CZ" dirty="0"/>
              <a:t>) </a:t>
            </a:r>
            <a:r>
              <a:rPr lang="cs-CZ" dirty="0">
                <a:sym typeface="Symbol" panose="05050102010706020507" pitchFamily="18" charset="2"/>
              </a:rPr>
              <a:t></a:t>
            </a:r>
            <a:r>
              <a:rPr lang="cs-CZ" dirty="0"/>
              <a:t> (</a:t>
            </a:r>
            <a:r>
              <a:rPr lang="cs-CZ" i="1" dirty="0"/>
              <a:t>B</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l</a:t>
            </a:r>
            <a:r>
              <a:rPr lang="cs-CZ" dirty="0"/>
              <a:t>) </a:t>
            </a:r>
            <a:r>
              <a:rPr lang="cs-CZ" dirty="0" err="1"/>
              <a:t>infer</a:t>
            </a:r>
            <a:r>
              <a:rPr lang="cs-CZ" dirty="0"/>
              <a:t> </a:t>
            </a:r>
            <a:r>
              <a:rPr lang="cs-CZ" dirty="0" err="1"/>
              <a:t>the</a:t>
            </a:r>
            <a:r>
              <a:rPr lang="cs-CZ" dirty="0"/>
              <a:t> </a:t>
            </a:r>
            <a:r>
              <a:rPr lang="cs-CZ" dirty="0" err="1"/>
              <a:t>formula</a:t>
            </a:r>
            <a:r>
              <a:rPr lang="cs-CZ" dirty="0"/>
              <a:t> </a:t>
            </a:r>
            <a:br>
              <a:rPr lang="cs-CZ" dirty="0"/>
            </a:br>
            <a:r>
              <a:rPr lang="cs-CZ" dirty="0"/>
              <a:t>(</a:t>
            </a:r>
            <a:r>
              <a:rPr lang="cs-CZ" i="1" dirty="0"/>
              <a:t>A</a:t>
            </a:r>
            <a:r>
              <a:rPr lang="cs-CZ" dirty="0"/>
              <a:t> </a:t>
            </a:r>
            <a:r>
              <a:rPr lang="cs-CZ" dirty="0">
                <a:sym typeface="Symbol" panose="05050102010706020507" pitchFamily="18" charset="2"/>
              </a:rPr>
              <a:t></a:t>
            </a:r>
            <a:r>
              <a:rPr lang="cs-CZ" dirty="0"/>
              <a:t> </a:t>
            </a:r>
            <a:r>
              <a:rPr lang="cs-CZ" i="1" dirty="0"/>
              <a:t>B</a:t>
            </a:r>
            <a:r>
              <a:rPr lang="cs-CZ" dirty="0"/>
              <a:t>). </a:t>
            </a:r>
            <a:r>
              <a:rPr lang="cs-CZ" dirty="0" err="1"/>
              <a:t>Notation</a:t>
            </a:r>
            <a:r>
              <a:rPr lang="en-US" dirty="0"/>
              <a:t>:</a:t>
            </a:r>
            <a:endParaRPr lang="cs-CZ" dirty="0"/>
          </a:p>
          <a:p>
            <a:pPr marL="0" indent="0" algn="ctr">
              <a:buNone/>
            </a:pP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l</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B</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l</a:t>
            </a:r>
            <a:r>
              <a:rPr lang="cs-CZ" dirty="0">
                <a:solidFill>
                  <a:srgbClr val="0070C0"/>
                </a:solidFill>
                <a:effectLst>
                  <a:outerShdw blurRad="38100" dist="38100" dir="2700000" algn="tl">
                    <a:srgbClr val="000000">
                      <a:alpha val="43137"/>
                    </a:srgbClr>
                  </a:outerShdw>
                </a:effectLst>
              </a:rPr>
              <a:t>)</a:t>
            </a:r>
          </a:p>
          <a:p>
            <a:pPr marL="0" indent="0" algn="ctr">
              <a:spcBef>
                <a:spcPts val="0"/>
              </a:spcBef>
              <a:buNone/>
            </a:pPr>
            <a:r>
              <a:rPr lang="cs-CZ" dirty="0">
                <a:solidFill>
                  <a:srgbClr val="0070C0"/>
                </a:solidFill>
                <a:effectLst>
                  <a:outerShdw blurRad="38100" dist="38100" dir="2700000" algn="tl">
                    <a:srgbClr val="000000">
                      <a:alpha val="43137"/>
                    </a:srgbClr>
                  </a:outerShdw>
                </a:effectLst>
              </a:rPr>
              <a:t>–––––––––––––––</a:t>
            </a:r>
          </a:p>
          <a:p>
            <a:pPr marL="0" indent="0" algn="ctr">
              <a:spcBef>
                <a:spcPts val="0"/>
              </a:spcBef>
              <a:buNone/>
            </a:pP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B</a:t>
            </a:r>
            <a:r>
              <a:rPr lang="cs-CZ" dirty="0">
                <a:solidFill>
                  <a:srgbClr val="0070C0"/>
                </a:solidFill>
                <a:effectLst>
                  <a:outerShdw blurRad="38100" dist="38100" dir="2700000" algn="tl">
                    <a:srgbClr val="000000">
                      <a:alpha val="43137"/>
                    </a:srgbClr>
                  </a:outerShdw>
                </a:effectLst>
              </a:rPr>
              <a:t>)</a:t>
            </a:r>
          </a:p>
          <a:p>
            <a:pPr>
              <a:spcBef>
                <a:spcPts val="1800"/>
              </a:spcBef>
            </a:pPr>
            <a:r>
              <a:rPr lang="en-US" dirty="0"/>
              <a:t>This rule is truth preserving; the resolvent </a:t>
            </a:r>
            <a:r>
              <a:rPr lang="cs-CZ" dirty="0">
                <a:effectLst>
                  <a:outerShdw blurRad="38100" dist="38100" dir="2700000" algn="tl">
                    <a:srgbClr val="000000">
                      <a:alpha val="43137"/>
                    </a:srgbClr>
                  </a:outerShdw>
                </a:effectLst>
              </a:rPr>
              <a:t>(</a:t>
            </a:r>
            <a:r>
              <a:rPr lang="cs-CZ" i="1" dirty="0">
                <a:effectLst>
                  <a:outerShdw blurRad="38100" dist="38100" dir="2700000" algn="tl">
                    <a:srgbClr val="000000">
                      <a:alpha val="43137"/>
                    </a:srgbClr>
                  </a:outerShdw>
                </a:effectLst>
              </a:rPr>
              <a:t>A</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B</a:t>
            </a:r>
            <a:r>
              <a:rPr lang="cs-CZ" dirty="0">
                <a:effectLst>
                  <a:outerShdw blurRad="38100" dist="38100" dir="2700000" algn="tl">
                    <a:srgbClr val="000000">
                      <a:alpha val="43137"/>
                    </a:srgbClr>
                  </a:outerShdw>
                </a:effectLst>
              </a:rPr>
              <a:t>)</a:t>
            </a:r>
            <a:r>
              <a:rPr lang="en-US" dirty="0"/>
              <a:t> is entailed by the premise</a:t>
            </a:r>
            <a:r>
              <a:rPr lang="cs-CZ" b="1" dirty="0"/>
              <a:t>:</a:t>
            </a:r>
          </a:p>
          <a:p>
            <a:pPr marL="0" indent="0" algn="ctr">
              <a:buNone/>
            </a:pPr>
            <a:r>
              <a:rPr lang="cs-CZ" dirty="0">
                <a:effectLst>
                  <a:outerShdw blurRad="38100" dist="38100" dir="2700000" algn="tl">
                    <a:srgbClr val="000000">
                      <a:alpha val="43137"/>
                    </a:srgbClr>
                  </a:outerShdw>
                </a:effectLst>
              </a:rPr>
              <a:t>(</a:t>
            </a:r>
            <a:r>
              <a:rPr lang="cs-CZ" i="1" dirty="0">
                <a:effectLst>
                  <a:outerShdw blurRad="38100" dist="38100" dir="2700000" algn="tl">
                    <a:srgbClr val="000000">
                      <a:alpha val="43137"/>
                    </a:srgbClr>
                  </a:outerShdw>
                </a:effectLst>
              </a:rPr>
              <a:t>A</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l</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B</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cs-CZ" i="1" dirty="0">
                <a:effectLst>
                  <a:outerShdw blurRad="38100" dist="38100" dir="2700000" algn="tl">
                    <a:srgbClr val="000000">
                      <a:alpha val="43137"/>
                    </a:srgbClr>
                  </a:outerShdw>
                </a:effectLst>
              </a:rPr>
              <a:t>l</a:t>
            </a:r>
            <a:r>
              <a:rPr lang="cs-CZ" dirty="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rPr>
              <a:t>|=</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A</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B</a:t>
            </a:r>
            <a:r>
              <a:rPr lang="cs-CZ" dirty="0">
                <a:effectLst>
                  <a:outerShdw blurRad="38100" dist="38100" dir="2700000" algn="tl">
                    <a:srgbClr val="000000">
                      <a:alpha val="43137"/>
                    </a:srgbClr>
                  </a:outerShdw>
                </a:effectLst>
              </a:rPr>
              <a:t>)</a:t>
            </a:r>
          </a:p>
          <a:p>
            <a:endParaRPr lang="cs-CZ" dirty="0"/>
          </a:p>
        </p:txBody>
      </p:sp>
      <p:sp>
        <p:nvSpPr>
          <p:cNvPr id="4" name="Zástupný symbol pro číslo snímku 3">
            <a:extLst>
              <a:ext uri="{FF2B5EF4-FFF2-40B4-BE49-F238E27FC236}">
                <a16:creationId xmlns:a16="http://schemas.microsoft.com/office/drawing/2014/main" id="{D4FA953F-B495-46B9-9478-9683528F9873}"/>
              </a:ext>
            </a:extLst>
          </p:cNvPr>
          <p:cNvSpPr>
            <a:spLocks noGrp="1"/>
          </p:cNvSpPr>
          <p:nvPr>
            <p:ph type="sldNum" sz="quarter" idx="12"/>
          </p:nvPr>
        </p:nvSpPr>
        <p:spPr/>
        <p:txBody>
          <a:bodyPr/>
          <a:lstStyle/>
          <a:p>
            <a:fld id="{3DB8A880-38D8-4991-ADB0-26837257F7DA}" type="slidenum">
              <a:rPr lang="cs-CZ" smtClean="0"/>
              <a:t>4</a:t>
            </a:fld>
            <a:endParaRPr lang="cs-CZ"/>
          </a:p>
        </p:txBody>
      </p:sp>
    </p:spTree>
    <p:extLst>
      <p:ext uri="{BB962C8B-B14F-4D97-AF65-F5344CB8AC3E}">
        <p14:creationId xmlns:p14="http://schemas.microsoft.com/office/powerpoint/2010/main" val="2863873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8A3A3-2D86-4254-B64A-B34D9CA08840}"/>
              </a:ext>
            </a:extLst>
          </p:cNvPr>
          <p:cNvSpPr>
            <a:spLocks noGrp="1"/>
          </p:cNvSpPr>
          <p:nvPr>
            <p:ph type="title"/>
          </p:nvPr>
        </p:nvSpPr>
        <p:spPr>
          <a:xfrm>
            <a:off x="838200" y="365126"/>
            <a:ext cx="10515600" cy="718956"/>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037E27D2-811D-4520-8A4D-42BD90E7DE80}"/>
              </a:ext>
            </a:extLst>
          </p:cNvPr>
          <p:cNvSpPr>
            <a:spLocks noGrp="1"/>
          </p:cNvSpPr>
          <p:nvPr>
            <p:ph idx="1"/>
          </p:nvPr>
        </p:nvSpPr>
        <p:spPr>
          <a:xfrm>
            <a:off x="678730" y="1178351"/>
            <a:ext cx="10840824" cy="5314523"/>
          </a:xfrm>
        </p:spPr>
        <p:txBody>
          <a:bodyPr>
            <a:normAutofit lnSpcReduction="10000"/>
          </a:bodyPr>
          <a:lstStyle/>
          <a:p>
            <a:pPr marL="0" indent="0">
              <a:buNone/>
            </a:pPr>
            <a:r>
              <a:rPr lang="en-US" i="1" dirty="0"/>
              <a:t>Proof</a:t>
            </a:r>
            <a:r>
              <a:rPr lang="cs-CZ" dirty="0"/>
              <a:t>:</a:t>
            </a:r>
            <a:r>
              <a:rPr lang="cs-CZ" b="1" dirty="0"/>
              <a:t> </a:t>
            </a:r>
          </a:p>
          <a:p>
            <a:r>
              <a:rPr lang="en-US" dirty="0"/>
              <a:t>Let the formula</a:t>
            </a:r>
            <a:r>
              <a:rPr lang="cs-CZ" dirty="0"/>
              <a:t> (</a:t>
            </a:r>
            <a:r>
              <a:rPr lang="cs-CZ" i="1" dirty="0"/>
              <a:t>A</a:t>
            </a:r>
            <a:r>
              <a:rPr lang="cs-CZ" dirty="0"/>
              <a:t> </a:t>
            </a:r>
            <a:r>
              <a:rPr lang="cs-CZ" dirty="0">
                <a:sym typeface="Symbol" panose="05050102010706020507" pitchFamily="18" charset="2"/>
              </a:rPr>
              <a:t></a:t>
            </a:r>
            <a:r>
              <a:rPr lang="cs-CZ" dirty="0"/>
              <a:t> </a:t>
            </a:r>
            <a:r>
              <a:rPr lang="cs-CZ" i="1" dirty="0"/>
              <a:t>l</a:t>
            </a:r>
            <a:r>
              <a:rPr lang="cs-CZ" dirty="0"/>
              <a:t>) </a:t>
            </a:r>
            <a:r>
              <a:rPr lang="cs-CZ" dirty="0">
                <a:sym typeface="Symbol" panose="05050102010706020507" pitchFamily="18" charset="2"/>
              </a:rPr>
              <a:t></a:t>
            </a:r>
            <a:r>
              <a:rPr lang="cs-CZ" dirty="0"/>
              <a:t> (</a:t>
            </a:r>
            <a:r>
              <a:rPr lang="cs-CZ" i="1" dirty="0"/>
              <a:t>B</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l</a:t>
            </a:r>
            <a:r>
              <a:rPr lang="cs-CZ" dirty="0"/>
              <a:t>) </a:t>
            </a:r>
            <a:r>
              <a:rPr lang="en-US" dirty="0"/>
              <a:t>be true in a valuation</a:t>
            </a:r>
            <a:r>
              <a:rPr lang="cs-CZ" dirty="0"/>
              <a:t> </a:t>
            </a:r>
            <a:r>
              <a:rPr lang="cs-CZ" i="1" dirty="0"/>
              <a:t>v. </a:t>
            </a:r>
            <a:r>
              <a:rPr lang="en-US" dirty="0"/>
              <a:t>Then in this valuation </a:t>
            </a:r>
            <a:r>
              <a:rPr lang="en-US" i="1" dirty="0"/>
              <a:t>v</a:t>
            </a:r>
            <a:r>
              <a:rPr lang="en-US" dirty="0"/>
              <a:t>, both the conjuncts </a:t>
            </a:r>
            <a:r>
              <a:rPr lang="cs-CZ" dirty="0"/>
              <a:t>(</a:t>
            </a:r>
            <a:r>
              <a:rPr lang="cs-CZ" i="1" dirty="0"/>
              <a:t>A</a:t>
            </a:r>
            <a:r>
              <a:rPr lang="cs-CZ" dirty="0"/>
              <a:t> </a:t>
            </a:r>
            <a:r>
              <a:rPr lang="cs-CZ" dirty="0">
                <a:sym typeface="Symbol" panose="05050102010706020507" pitchFamily="18" charset="2"/>
              </a:rPr>
              <a:t></a:t>
            </a:r>
            <a:r>
              <a:rPr lang="cs-CZ" dirty="0"/>
              <a:t> </a:t>
            </a:r>
            <a:r>
              <a:rPr lang="cs-CZ" i="1" dirty="0"/>
              <a:t>l</a:t>
            </a:r>
            <a:r>
              <a:rPr lang="cs-CZ" dirty="0"/>
              <a:t>) </a:t>
            </a:r>
            <a:r>
              <a:rPr lang="en-US" dirty="0"/>
              <a:t>and</a:t>
            </a:r>
            <a:r>
              <a:rPr lang="cs-CZ" dirty="0"/>
              <a:t> (</a:t>
            </a:r>
            <a:r>
              <a:rPr lang="cs-CZ" i="1" dirty="0"/>
              <a:t>B</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l</a:t>
            </a:r>
            <a:r>
              <a:rPr lang="cs-CZ" dirty="0"/>
              <a:t>)</a:t>
            </a:r>
            <a:r>
              <a:rPr lang="en-US" dirty="0"/>
              <a:t> must be true as well.</a:t>
            </a:r>
            <a:r>
              <a:rPr lang="cs-CZ" dirty="0"/>
              <a:t> </a:t>
            </a:r>
          </a:p>
          <a:p>
            <a:r>
              <a:rPr lang="en-US" dirty="0"/>
              <a:t>Further, let</a:t>
            </a:r>
            <a:r>
              <a:rPr lang="cs-CZ" dirty="0"/>
              <a:t> </a:t>
            </a:r>
            <a:r>
              <a:rPr lang="cs-CZ" i="1" dirty="0"/>
              <a:t>v</a:t>
            </a:r>
            <a:r>
              <a:rPr lang="cs-CZ" dirty="0"/>
              <a:t>(</a:t>
            </a:r>
            <a:r>
              <a:rPr lang="cs-CZ" i="1" dirty="0"/>
              <a:t>l</a:t>
            </a:r>
            <a:r>
              <a:rPr lang="cs-CZ" dirty="0"/>
              <a:t>) = 0. </a:t>
            </a:r>
            <a:r>
              <a:rPr lang="en-US" dirty="0"/>
              <a:t>Then </a:t>
            </a:r>
            <a:r>
              <a:rPr lang="cs-CZ" i="1" dirty="0"/>
              <a:t>w</a:t>
            </a:r>
            <a:r>
              <a:rPr lang="cs-CZ" dirty="0"/>
              <a:t>(</a:t>
            </a:r>
            <a:r>
              <a:rPr lang="cs-CZ" i="1" dirty="0"/>
              <a:t>A</a:t>
            </a:r>
            <a:r>
              <a:rPr lang="cs-CZ" dirty="0"/>
              <a:t>) = 1 </a:t>
            </a:r>
            <a:r>
              <a:rPr lang="en-US" dirty="0"/>
              <a:t>and thus</a:t>
            </a:r>
            <a:r>
              <a:rPr lang="cs-CZ" dirty="0"/>
              <a:t> </a:t>
            </a:r>
            <a:r>
              <a:rPr lang="cs-CZ" i="1" dirty="0"/>
              <a:t>w</a:t>
            </a:r>
            <a:r>
              <a:rPr lang="cs-CZ" dirty="0"/>
              <a:t>(</a:t>
            </a:r>
            <a:r>
              <a:rPr lang="cs-CZ" i="1" dirty="0"/>
              <a:t>A</a:t>
            </a:r>
            <a:r>
              <a:rPr lang="cs-CZ" dirty="0"/>
              <a:t> </a:t>
            </a:r>
            <a:r>
              <a:rPr lang="cs-CZ" dirty="0">
                <a:sym typeface="Symbol" panose="05050102010706020507" pitchFamily="18" charset="2"/>
              </a:rPr>
              <a:t></a:t>
            </a:r>
            <a:r>
              <a:rPr lang="cs-CZ" dirty="0"/>
              <a:t> </a:t>
            </a:r>
            <a:r>
              <a:rPr lang="cs-CZ" i="1" dirty="0"/>
              <a:t>B</a:t>
            </a:r>
            <a:r>
              <a:rPr lang="cs-CZ" dirty="0"/>
              <a:t>) = 1. </a:t>
            </a:r>
            <a:r>
              <a:rPr lang="en-US" dirty="0"/>
              <a:t>Let</a:t>
            </a:r>
            <a:r>
              <a:rPr lang="cs-CZ" dirty="0"/>
              <a:t> </a:t>
            </a:r>
            <a:r>
              <a:rPr lang="cs-CZ" i="1" dirty="0"/>
              <a:t>v</a:t>
            </a:r>
            <a:r>
              <a:rPr lang="cs-CZ" dirty="0"/>
              <a:t>(</a:t>
            </a:r>
            <a:r>
              <a:rPr lang="cs-CZ" i="1" dirty="0"/>
              <a:t>l</a:t>
            </a:r>
            <a:r>
              <a:rPr lang="cs-CZ" dirty="0"/>
              <a:t>) = 1. </a:t>
            </a:r>
            <a:r>
              <a:rPr lang="en-US" dirty="0"/>
              <a:t>Then</a:t>
            </a:r>
            <a:r>
              <a:rPr lang="cs-CZ" dirty="0"/>
              <a:t> </a:t>
            </a:r>
            <a:r>
              <a:rPr lang="cs-CZ" i="1" dirty="0"/>
              <a:t>w</a:t>
            </a:r>
            <a:r>
              <a:rPr lang="cs-CZ" dirty="0"/>
              <a:t>(</a:t>
            </a:r>
            <a:r>
              <a:rPr lang="cs-CZ" dirty="0">
                <a:sym typeface="Symbol" panose="05050102010706020507" pitchFamily="18" charset="2"/>
              </a:rPr>
              <a:t></a:t>
            </a:r>
            <a:r>
              <a:rPr lang="cs-CZ" i="1" dirty="0"/>
              <a:t>l</a:t>
            </a:r>
            <a:r>
              <a:rPr lang="cs-CZ" dirty="0"/>
              <a:t>) = 0 </a:t>
            </a:r>
            <a:r>
              <a:rPr lang="en-US" dirty="0"/>
              <a:t>and</a:t>
            </a:r>
            <a:r>
              <a:rPr lang="cs-CZ" dirty="0"/>
              <a:t> </a:t>
            </a:r>
            <a:r>
              <a:rPr lang="cs-CZ" i="1" dirty="0"/>
              <a:t>w</a:t>
            </a:r>
            <a:r>
              <a:rPr lang="cs-CZ" dirty="0"/>
              <a:t>(</a:t>
            </a:r>
            <a:r>
              <a:rPr lang="cs-CZ" i="1" dirty="0"/>
              <a:t>B</a:t>
            </a:r>
            <a:r>
              <a:rPr lang="cs-CZ" dirty="0"/>
              <a:t>) = 1, </a:t>
            </a:r>
            <a:r>
              <a:rPr lang="en-US" dirty="0"/>
              <a:t>hence</a:t>
            </a:r>
            <a:r>
              <a:rPr lang="cs-CZ" dirty="0"/>
              <a:t> </a:t>
            </a:r>
            <a:r>
              <a:rPr lang="cs-CZ" i="1" dirty="0"/>
              <a:t>w</a:t>
            </a:r>
            <a:r>
              <a:rPr lang="cs-CZ" dirty="0"/>
              <a:t>(</a:t>
            </a:r>
            <a:r>
              <a:rPr lang="cs-CZ" i="1" dirty="0"/>
              <a:t>A</a:t>
            </a:r>
            <a:r>
              <a:rPr lang="cs-CZ" dirty="0"/>
              <a:t> </a:t>
            </a:r>
            <a:r>
              <a:rPr lang="cs-CZ" dirty="0">
                <a:sym typeface="Symbol" panose="05050102010706020507" pitchFamily="18" charset="2"/>
              </a:rPr>
              <a:t></a:t>
            </a:r>
            <a:r>
              <a:rPr lang="cs-CZ" dirty="0"/>
              <a:t> </a:t>
            </a:r>
            <a:r>
              <a:rPr lang="cs-CZ" i="1" dirty="0"/>
              <a:t>B</a:t>
            </a:r>
            <a:r>
              <a:rPr lang="cs-CZ" dirty="0"/>
              <a:t>) = 1. </a:t>
            </a:r>
            <a:endParaRPr lang="en-US" dirty="0"/>
          </a:p>
          <a:p>
            <a:r>
              <a:rPr lang="en-US" i="1" dirty="0"/>
              <a:t>Note. </a:t>
            </a:r>
            <a:r>
              <a:rPr lang="en-US" dirty="0"/>
              <a:t>By </a:t>
            </a:r>
            <a:r>
              <a:rPr lang="en-US" i="1" dirty="0"/>
              <a:t>w(A) </a:t>
            </a:r>
            <a:r>
              <a:rPr lang="en-US" dirty="0"/>
              <a:t>we denote evaluation of the truth value of </a:t>
            </a:r>
            <a:r>
              <a:rPr lang="en-US" i="1" dirty="0"/>
              <a:t>A</a:t>
            </a:r>
            <a:r>
              <a:rPr lang="en-US" dirty="0"/>
              <a:t> in a valuation </a:t>
            </a:r>
            <a:r>
              <a:rPr lang="en-US" i="1" dirty="0"/>
              <a:t>v.</a:t>
            </a:r>
            <a:endParaRPr lang="cs-CZ" i="1" dirty="0"/>
          </a:p>
          <a:p>
            <a:r>
              <a:rPr lang="en-US" dirty="0"/>
              <a:t>In both cases is the resolvent</a:t>
            </a:r>
            <a:r>
              <a:rPr lang="cs-CZ" dirty="0"/>
              <a:t> (</a:t>
            </a:r>
            <a:r>
              <a:rPr lang="cs-CZ" i="1" dirty="0"/>
              <a:t>A</a:t>
            </a:r>
            <a:r>
              <a:rPr lang="cs-CZ" dirty="0"/>
              <a:t> </a:t>
            </a:r>
            <a:r>
              <a:rPr lang="cs-CZ" dirty="0">
                <a:sym typeface="Symbol" panose="05050102010706020507" pitchFamily="18" charset="2"/>
              </a:rPr>
              <a:t></a:t>
            </a:r>
            <a:r>
              <a:rPr lang="cs-CZ" dirty="0"/>
              <a:t> </a:t>
            </a:r>
            <a:r>
              <a:rPr lang="cs-CZ" i="1" dirty="0"/>
              <a:t>B</a:t>
            </a:r>
            <a:r>
              <a:rPr lang="cs-CZ" dirty="0"/>
              <a:t>) </a:t>
            </a:r>
            <a:r>
              <a:rPr lang="en-US" dirty="0"/>
              <a:t>true in the model of the assumption; since we considered </a:t>
            </a:r>
            <a:r>
              <a:rPr lang="en-US" i="1" dirty="0"/>
              <a:t>any </a:t>
            </a:r>
            <a:r>
              <a:rPr lang="en-US" dirty="0"/>
              <a:t>valuation </a:t>
            </a:r>
            <a:r>
              <a:rPr lang="en-US" i="1" dirty="0"/>
              <a:t>v</a:t>
            </a:r>
            <a:r>
              <a:rPr lang="en-US" dirty="0"/>
              <a:t>, it is entailed by the assumption</a:t>
            </a:r>
            <a:r>
              <a:rPr lang="cs-CZ" dirty="0"/>
              <a:t>:</a:t>
            </a:r>
          </a:p>
          <a:p>
            <a:pPr marL="0" indent="0" algn="ctr">
              <a:buNone/>
            </a:pPr>
            <a:r>
              <a:rPr lang="cs-CZ" b="1" dirty="0"/>
              <a:t>(</a:t>
            </a:r>
            <a:r>
              <a:rPr lang="cs-CZ" b="1" i="1" dirty="0"/>
              <a:t>A</a:t>
            </a:r>
            <a:r>
              <a:rPr lang="cs-CZ" b="1" dirty="0"/>
              <a:t> </a:t>
            </a:r>
            <a:r>
              <a:rPr lang="cs-CZ" b="1" dirty="0">
                <a:sym typeface="Symbol" panose="05050102010706020507" pitchFamily="18" charset="2"/>
              </a:rPr>
              <a:t></a:t>
            </a:r>
            <a:r>
              <a:rPr lang="cs-CZ" b="1" dirty="0"/>
              <a:t> </a:t>
            </a:r>
            <a:r>
              <a:rPr lang="cs-CZ" b="1" i="1" dirty="0"/>
              <a:t>l</a:t>
            </a:r>
            <a:r>
              <a:rPr lang="cs-CZ" b="1" dirty="0"/>
              <a:t>) </a:t>
            </a:r>
            <a:r>
              <a:rPr lang="cs-CZ" b="1" dirty="0">
                <a:sym typeface="Symbol" panose="05050102010706020507" pitchFamily="18" charset="2"/>
              </a:rPr>
              <a:t></a:t>
            </a:r>
            <a:r>
              <a:rPr lang="cs-CZ" b="1" dirty="0"/>
              <a:t> (</a:t>
            </a:r>
            <a:r>
              <a:rPr lang="cs-CZ" b="1" i="1" dirty="0"/>
              <a:t>B</a:t>
            </a:r>
            <a:r>
              <a:rPr lang="cs-CZ" b="1" dirty="0"/>
              <a:t> </a:t>
            </a:r>
            <a:r>
              <a:rPr lang="cs-CZ" b="1" dirty="0">
                <a:sym typeface="Symbol" panose="05050102010706020507" pitchFamily="18" charset="2"/>
              </a:rPr>
              <a:t></a:t>
            </a:r>
            <a:r>
              <a:rPr lang="cs-CZ" b="1" dirty="0"/>
              <a:t> </a:t>
            </a:r>
            <a:r>
              <a:rPr lang="cs-CZ" b="1" dirty="0">
                <a:sym typeface="Symbol" panose="05050102010706020507" pitchFamily="18" charset="2"/>
              </a:rPr>
              <a:t></a:t>
            </a:r>
            <a:r>
              <a:rPr lang="cs-CZ" b="1" i="1" dirty="0"/>
              <a:t>l</a:t>
            </a:r>
            <a:r>
              <a:rPr lang="cs-CZ" b="1" dirty="0"/>
              <a:t>) |= (</a:t>
            </a:r>
            <a:r>
              <a:rPr lang="cs-CZ" b="1" i="1" dirty="0"/>
              <a:t>A</a:t>
            </a:r>
            <a:r>
              <a:rPr lang="cs-CZ" b="1" dirty="0"/>
              <a:t> </a:t>
            </a:r>
            <a:r>
              <a:rPr lang="cs-CZ" b="1" dirty="0">
                <a:sym typeface="Symbol" panose="05050102010706020507" pitchFamily="18" charset="2"/>
              </a:rPr>
              <a:t></a:t>
            </a:r>
            <a:r>
              <a:rPr lang="cs-CZ" b="1" dirty="0"/>
              <a:t> </a:t>
            </a:r>
            <a:r>
              <a:rPr lang="cs-CZ" b="1" i="1" dirty="0"/>
              <a:t>B</a:t>
            </a:r>
            <a:r>
              <a:rPr lang="cs-CZ" b="1" dirty="0"/>
              <a:t>)</a:t>
            </a:r>
            <a:endParaRPr lang="cs-CZ" dirty="0"/>
          </a:p>
          <a:p>
            <a:r>
              <a:rPr lang="en-US" dirty="0"/>
              <a:t>Thus the resolution rule can serve for solving the task </a:t>
            </a:r>
            <a:r>
              <a:rPr lang="en-US" b="1" i="1" dirty="0"/>
              <a:t>what is entailed </a:t>
            </a:r>
            <a:r>
              <a:rPr lang="en-US" dirty="0"/>
              <a:t>by a given formula or a set of formulas</a:t>
            </a:r>
            <a:r>
              <a:rPr lang="cs-CZ" dirty="0"/>
              <a:t>. </a:t>
            </a:r>
          </a:p>
        </p:txBody>
      </p:sp>
      <p:sp>
        <p:nvSpPr>
          <p:cNvPr id="4" name="Zástupný symbol pro číslo snímku 3">
            <a:extLst>
              <a:ext uri="{FF2B5EF4-FFF2-40B4-BE49-F238E27FC236}">
                <a16:creationId xmlns:a16="http://schemas.microsoft.com/office/drawing/2014/main" id="{3EF7666B-FA57-49D0-847E-E86DD67B67E8}"/>
              </a:ext>
            </a:extLst>
          </p:cNvPr>
          <p:cNvSpPr>
            <a:spLocks noGrp="1"/>
          </p:cNvSpPr>
          <p:nvPr>
            <p:ph type="sldNum" sz="quarter" idx="12"/>
          </p:nvPr>
        </p:nvSpPr>
        <p:spPr/>
        <p:txBody>
          <a:bodyPr/>
          <a:lstStyle/>
          <a:p>
            <a:fld id="{3DB8A880-38D8-4991-ADB0-26837257F7DA}" type="slidenum">
              <a:rPr lang="cs-CZ" smtClean="0"/>
              <a:t>5</a:t>
            </a:fld>
            <a:endParaRPr lang="cs-CZ"/>
          </a:p>
        </p:txBody>
      </p:sp>
    </p:spTree>
    <p:extLst>
      <p:ext uri="{BB962C8B-B14F-4D97-AF65-F5344CB8AC3E}">
        <p14:creationId xmlns:p14="http://schemas.microsoft.com/office/powerpoint/2010/main" val="545979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8A3A3-2D86-4254-B64A-B34D9CA08840}"/>
              </a:ext>
            </a:extLst>
          </p:cNvPr>
          <p:cNvSpPr>
            <a:spLocks noGrp="1"/>
          </p:cNvSpPr>
          <p:nvPr>
            <p:ph type="title"/>
          </p:nvPr>
        </p:nvSpPr>
        <p:spPr>
          <a:xfrm>
            <a:off x="838200" y="365126"/>
            <a:ext cx="10515600" cy="718956"/>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037E27D2-811D-4520-8A4D-42BD90E7DE80}"/>
              </a:ext>
            </a:extLst>
          </p:cNvPr>
          <p:cNvSpPr>
            <a:spLocks noGrp="1"/>
          </p:cNvSpPr>
          <p:nvPr>
            <p:ph idx="1"/>
          </p:nvPr>
        </p:nvSpPr>
        <p:spPr>
          <a:xfrm>
            <a:off x="631595" y="1319753"/>
            <a:ext cx="10887959" cy="5173121"/>
          </a:xfrm>
        </p:spPr>
        <p:txBody>
          <a:bodyPr>
            <a:normAutofit/>
          </a:bodyPr>
          <a:lstStyle/>
          <a:p>
            <a:pPr marL="0" indent="0">
              <a:buNone/>
            </a:pPr>
            <a:r>
              <a:rPr lang="en-US" i="1" dirty="0"/>
              <a:t>Way of proving</a:t>
            </a:r>
            <a:endParaRPr lang="cs-CZ" dirty="0"/>
          </a:p>
          <a:p>
            <a:pPr marL="514350" indent="-514350">
              <a:buFont typeface="+mj-lt"/>
              <a:buAutoNum type="alphaLcParenR"/>
            </a:pPr>
            <a:r>
              <a:rPr lang="en-US" i="1" dirty="0"/>
              <a:t>Indirect proof of the logical validity of a formula</a:t>
            </a:r>
            <a:r>
              <a:rPr lang="cs-CZ" i="1" dirty="0"/>
              <a:t> A</a:t>
            </a:r>
            <a:r>
              <a:rPr lang="cs-CZ" dirty="0"/>
              <a:t>: </a:t>
            </a:r>
            <a:endParaRPr lang="en-US" dirty="0"/>
          </a:p>
          <a:p>
            <a:pPr lvl="1"/>
            <a:r>
              <a:rPr lang="en-US" dirty="0"/>
              <a:t>Negate the formula </a:t>
            </a:r>
            <a:r>
              <a:rPr lang="en-US" i="1" dirty="0"/>
              <a:t>A </a:t>
            </a:r>
            <a:r>
              <a:rPr lang="en-US" dirty="0"/>
              <a:t>and convert into CNF. </a:t>
            </a:r>
          </a:p>
          <a:p>
            <a:pPr lvl="1"/>
            <a:r>
              <a:rPr lang="en-US" dirty="0"/>
              <a:t>Apply the resolution rule as long as an empty clause # is derived. </a:t>
            </a:r>
          </a:p>
          <a:p>
            <a:pPr lvl="1"/>
            <a:r>
              <a:rPr lang="en-US" dirty="0"/>
              <a:t>Since the empty clause # is not satisfiable, </a:t>
            </a:r>
            <a:r>
              <a:rPr lang="cs-CZ" dirty="0">
                <a:sym typeface="Symbol" panose="05050102010706020507" pitchFamily="18" charset="2"/>
              </a:rPr>
              <a:t></a:t>
            </a:r>
            <a:r>
              <a:rPr lang="cs-CZ" i="1" dirty="0"/>
              <a:t>A</a:t>
            </a:r>
            <a:r>
              <a:rPr lang="cs-CZ" dirty="0"/>
              <a:t> </a:t>
            </a:r>
            <a:r>
              <a:rPr lang="en-US" dirty="0"/>
              <a:t>is a contradiction, hence</a:t>
            </a:r>
            <a:r>
              <a:rPr lang="cs-CZ" dirty="0"/>
              <a:t> </a:t>
            </a:r>
            <a:r>
              <a:rPr lang="cs-CZ" i="1" dirty="0"/>
              <a:t>A</a:t>
            </a:r>
            <a:r>
              <a:rPr lang="cs-CZ" dirty="0"/>
              <a:t> </a:t>
            </a:r>
            <a:r>
              <a:rPr lang="en-US" dirty="0"/>
              <a:t>is a tautology</a:t>
            </a:r>
            <a:r>
              <a:rPr lang="cs-CZ" dirty="0"/>
              <a:t>.</a:t>
            </a:r>
          </a:p>
          <a:p>
            <a:pPr marL="514350" indent="-514350">
              <a:buFont typeface="+mj-lt"/>
              <a:buAutoNum type="alphaLcParenR"/>
            </a:pPr>
            <a:r>
              <a:rPr lang="en-US" i="1" dirty="0"/>
              <a:t>Indirect proof of the logical validity of an argument</a:t>
            </a:r>
            <a:r>
              <a:rPr lang="cs-CZ" dirty="0"/>
              <a:t> </a:t>
            </a:r>
            <a:r>
              <a:rPr lang="cs-CZ" i="1" dirty="0"/>
              <a:t>P</a:t>
            </a:r>
            <a:r>
              <a:rPr lang="cs-CZ" baseline="-25000" dirty="0"/>
              <a:t>1</a:t>
            </a:r>
            <a:r>
              <a:rPr lang="cs-CZ" dirty="0"/>
              <a:t>,...,</a:t>
            </a:r>
            <a:r>
              <a:rPr lang="cs-CZ" i="1" dirty="0" err="1"/>
              <a:t>P</a:t>
            </a:r>
            <a:r>
              <a:rPr lang="cs-CZ" i="1" baseline="-25000" dirty="0" err="1"/>
              <a:t>n</a:t>
            </a:r>
            <a:r>
              <a:rPr lang="cs-CZ" baseline="-25000" dirty="0"/>
              <a:t> </a:t>
            </a:r>
            <a:r>
              <a:rPr lang="cs-CZ" dirty="0"/>
              <a:t>|= </a:t>
            </a:r>
            <a:r>
              <a:rPr lang="en-US" i="1" dirty="0"/>
              <a:t>C</a:t>
            </a:r>
            <a:r>
              <a:rPr lang="cs-CZ" dirty="0"/>
              <a:t>. </a:t>
            </a:r>
            <a:endParaRPr lang="en-US" dirty="0"/>
          </a:p>
          <a:p>
            <a:pPr lvl="1"/>
            <a:r>
              <a:rPr lang="en-US" dirty="0"/>
              <a:t>Negate the conclusion </a:t>
            </a:r>
            <a:r>
              <a:rPr lang="en-US" i="1" dirty="0"/>
              <a:t>C </a:t>
            </a:r>
          </a:p>
          <a:p>
            <a:pPr lvl="1"/>
            <a:r>
              <a:rPr lang="en-US" dirty="0"/>
              <a:t>Prove that the set</a:t>
            </a:r>
            <a:r>
              <a:rPr lang="cs-CZ" dirty="0"/>
              <a:t> {</a:t>
            </a:r>
            <a:r>
              <a:rPr lang="cs-CZ" i="1" dirty="0"/>
              <a:t>P</a:t>
            </a:r>
            <a:r>
              <a:rPr lang="cs-CZ" baseline="-25000" dirty="0"/>
              <a:t>1</a:t>
            </a:r>
            <a:r>
              <a:rPr lang="cs-CZ" dirty="0"/>
              <a:t>,...,</a:t>
            </a:r>
            <a:r>
              <a:rPr lang="cs-CZ" i="1" dirty="0" err="1"/>
              <a:t>P</a:t>
            </a:r>
            <a:r>
              <a:rPr lang="cs-CZ" i="1" baseline="-25000" dirty="0" err="1"/>
              <a:t>n</a:t>
            </a:r>
            <a:r>
              <a:rPr lang="cs-CZ" dirty="0"/>
              <a:t>, </a:t>
            </a:r>
            <a:r>
              <a:rPr lang="cs-CZ" dirty="0">
                <a:sym typeface="Symbol" panose="05050102010706020507" pitchFamily="18" charset="2"/>
              </a:rPr>
              <a:t></a:t>
            </a:r>
            <a:r>
              <a:rPr lang="en-US" i="1" dirty="0"/>
              <a:t>C</a:t>
            </a:r>
            <a:r>
              <a:rPr lang="cs-CZ" dirty="0"/>
              <a:t>} </a:t>
            </a:r>
            <a:r>
              <a:rPr lang="en-US" dirty="0"/>
              <a:t>is contradictory</a:t>
            </a:r>
            <a:r>
              <a:rPr lang="cs-CZ" dirty="0"/>
              <a:t>. </a:t>
            </a:r>
            <a:endParaRPr lang="en-US" dirty="0"/>
          </a:p>
          <a:p>
            <a:pPr lvl="1"/>
            <a:r>
              <a:rPr lang="en-US" dirty="0"/>
              <a:t>In other words, prove that the formula</a:t>
            </a:r>
            <a:r>
              <a:rPr lang="cs-CZ" dirty="0"/>
              <a:t> (</a:t>
            </a:r>
            <a:r>
              <a:rPr lang="cs-CZ" i="1" dirty="0"/>
              <a:t>P</a:t>
            </a:r>
            <a:r>
              <a:rPr lang="cs-CZ" baseline="-25000" dirty="0"/>
              <a:t>1</a:t>
            </a:r>
            <a:r>
              <a:rPr lang="cs-CZ" dirty="0"/>
              <a:t> </a:t>
            </a:r>
            <a:r>
              <a:rPr lang="cs-CZ" dirty="0">
                <a:sym typeface="Symbol" panose="05050102010706020507" pitchFamily="18" charset="2"/>
              </a:rPr>
              <a:t></a:t>
            </a:r>
            <a:r>
              <a:rPr lang="cs-CZ" dirty="0"/>
              <a:t> ... </a:t>
            </a:r>
            <a:r>
              <a:rPr lang="cs-CZ" dirty="0">
                <a:sym typeface="Symbol" panose="05050102010706020507" pitchFamily="18" charset="2"/>
              </a:rPr>
              <a:t></a:t>
            </a:r>
            <a:r>
              <a:rPr lang="cs-CZ" dirty="0"/>
              <a:t> </a:t>
            </a:r>
            <a:r>
              <a:rPr lang="cs-CZ" i="1" dirty="0" err="1"/>
              <a:t>P</a:t>
            </a:r>
            <a:r>
              <a:rPr lang="cs-CZ" i="1" baseline="-25000" dirty="0" err="1"/>
              <a:t>n</a:t>
            </a:r>
            <a:r>
              <a:rPr lang="cs-CZ" dirty="0"/>
              <a:t>) </a:t>
            </a:r>
            <a:r>
              <a:rPr lang="cs-CZ" dirty="0">
                <a:sym typeface="Symbol" panose="05050102010706020507" pitchFamily="18" charset="2"/>
              </a:rPr>
              <a:t></a:t>
            </a:r>
            <a:r>
              <a:rPr lang="cs-CZ" dirty="0"/>
              <a:t> </a:t>
            </a:r>
            <a:r>
              <a:rPr lang="en-US" i="1" dirty="0"/>
              <a:t>C</a:t>
            </a:r>
            <a:r>
              <a:rPr lang="cs-CZ" i="1" dirty="0"/>
              <a:t> </a:t>
            </a:r>
            <a:r>
              <a:rPr lang="en-US" dirty="0"/>
              <a:t>is a tautology</a:t>
            </a:r>
            <a:r>
              <a:rPr lang="cs-CZ" dirty="0"/>
              <a:t>, </a:t>
            </a:r>
            <a:r>
              <a:rPr lang="en-US" dirty="0"/>
              <a:t>hence its negation</a:t>
            </a:r>
            <a:r>
              <a:rPr lang="cs-CZ" dirty="0"/>
              <a:t> </a:t>
            </a:r>
            <a:r>
              <a:rPr lang="cs-CZ" i="1" dirty="0"/>
              <a:t>P</a:t>
            </a:r>
            <a:r>
              <a:rPr lang="cs-CZ" baseline="-25000" dirty="0"/>
              <a:t>1</a:t>
            </a:r>
            <a:r>
              <a:rPr lang="cs-CZ" dirty="0"/>
              <a:t> </a:t>
            </a:r>
            <a:r>
              <a:rPr lang="cs-CZ" dirty="0">
                <a:sym typeface="Symbol" panose="05050102010706020507" pitchFamily="18" charset="2"/>
              </a:rPr>
              <a:t></a:t>
            </a:r>
            <a:r>
              <a:rPr lang="cs-CZ" dirty="0"/>
              <a:t> ... </a:t>
            </a:r>
            <a:r>
              <a:rPr lang="cs-CZ" dirty="0">
                <a:sym typeface="Symbol" panose="05050102010706020507" pitchFamily="18" charset="2"/>
              </a:rPr>
              <a:t></a:t>
            </a:r>
            <a:r>
              <a:rPr lang="cs-CZ" dirty="0"/>
              <a:t> </a:t>
            </a:r>
            <a:r>
              <a:rPr lang="cs-CZ" i="1" dirty="0" err="1"/>
              <a:t>P</a:t>
            </a:r>
            <a:r>
              <a:rPr lang="cs-CZ" i="1" baseline="-25000" dirty="0" err="1"/>
              <a:t>n</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en-US" i="1" dirty="0"/>
              <a:t>C</a:t>
            </a:r>
            <a:r>
              <a:rPr lang="cs-CZ" dirty="0"/>
              <a:t> </a:t>
            </a:r>
            <a:r>
              <a:rPr lang="en-US" dirty="0"/>
              <a:t>is a contradiction</a:t>
            </a:r>
            <a:r>
              <a:rPr lang="cs-CZ" dirty="0"/>
              <a:t>.</a:t>
            </a:r>
          </a:p>
          <a:p>
            <a:endParaRPr lang="cs-CZ" dirty="0"/>
          </a:p>
        </p:txBody>
      </p:sp>
      <p:sp>
        <p:nvSpPr>
          <p:cNvPr id="4" name="Zástupný symbol pro číslo snímku 3">
            <a:extLst>
              <a:ext uri="{FF2B5EF4-FFF2-40B4-BE49-F238E27FC236}">
                <a16:creationId xmlns:a16="http://schemas.microsoft.com/office/drawing/2014/main" id="{3EF7666B-FA57-49D0-847E-E86DD67B67E8}"/>
              </a:ext>
            </a:extLst>
          </p:cNvPr>
          <p:cNvSpPr>
            <a:spLocks noGrp="1"/>
          </p:cNvSpPr>
          <p:nvPr>
            <p:ph type="sldNum" sz="quarter" idx="12"/>
          </p:nvPr>
        </p:nvSpPr>
        <p:spPr/>
        <p:txBody>
          <a:bodyPr/>
          <a:lstStyle/>
          <a:p>
            <a:fld id="{3DB8A880-38D8-4991-ADB0-26837257F7DA}" type="slidenum">
              <a:rPr lang="cs-CZ" smtClean="0"/>
              <a:t>6</a:t>
            </a:fld>
            <a:endParaRPr lang="cs-CZ"/>
          </a:p>
        </p:txBody>
      </p:sp>
    </p:spTree>
    <p:extLst>
      <p:ext uri="{BB962C8B-B14F-4D97-AF65-F5344CB8AC3E}">
        <p14:creationId xmlns:p14="http://schemas.microsoft.com/office/powerpoint/2010/main" val="3061708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935774"/>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669303" y="1489434"/>
            <a:ext cx="10684497" cy="5003439"/>
          </a:xfrm>
        </p:spPr>
        <p:txBody>
          <a:bodyPr>
            <a:normAutofit fontScale="92500" lnSpcReduction="20000"/>
          </a:bodyPr>
          <a:lstStyle/>
          <a:p>
            <a:pPr marL="0" indent="0">
              <a:buNone/>
            </a:pPr>
            <a:r>
              <a:rPr lang="en-US" i="1" dirty="0"/>
              <a:t>Example</a:t>
            </a:r>
            <a:r>
              <a:rPr lang="cs-CZ" i="1" dirty="0"/>
              <a:t> </a:t>
            </a:r>
            <a:r>
              <a:rPr lang="cs-CZ" dirty="0"/>
              <a:t>1 (</a:t>
            </a:r>
            <a:r>
              <a:rPr lang="en-US" dirty="0"/>
              <a:t>indirect proof</a:t>
            </a:r>
            <a:r>
              <a:rPr lang="cs-CZ" dirty="0"/>
              <a:t>)</a:t>
            </a:r>
            <a:r>
              <a:rPr lang="cs-CZ" i="1" dirty="0"/>
              <a:t>.</a:t>
            </a:r>
          </a:p>
          <a:p>
            <a:r>
              <a:rPr lang="en-US" dirty="0"/>
              <a:t>Prove the validity of the argument</a:t>
            </a:r>
            <a:r>
              <a:rPr lang="cs-CZ" dirty="0"/>
              <a:t> </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dirty="0">
                <a:sym typeface="Symbol" panose="05050102010706020507" pitchFamily="18" charset="2"/>
              </a:rPr>
              <a:t></a:t>
            </a:r>
            <a:r>
              <a:rPr lang="cs-CZ" i="1" dirty="0"/>
              <a:t>r</a:t>
            </a:r>
            <a:r>
              <a:rPr lang="cs-CZ" dirty="0"/>
              <a:t> / </a:t>
            </a:r>
            <a:r>
              <a:rPr lang="cs-CZ" dirty="0">
                <a:sym typeface="Symbol" panose="05050102010706020507" pitchFamily="18" charset="2"/>
              </a:rPr>
              <a:t></a:t>
            </a:r>
            <a:r>
              <a:rPr lang="cs-CZ" i="1" dirty="0"/>
              <a:t>p</a:t>
            </a:r>
            <a:r>
              <a:rPr lang="en-US" i="1" dirty="0"/>
              <a:t>.</a:t>
            </a:r>
          </a:p>
          <a:p>
            <a:pPr>
              <a:spcAft>
                <a:spcPts val="1800"/>
              </a:spcAft>
            </a:pPr>
            <a:r>
              <a:rPr lang="en-US" dirty="0"/>
              <a:t>Write down the clauses of premises and negated conclusion, and apply the resolution rule</a:t>
            </a:r>
            <a:r>
              <a:rPr lang="cs-CZ" dirty="0"/>
              <a:t>:</a:t>
            </a:r>
          </a:p>
          <a:p>
            <a:pPr marL="457200" lvl="1" indent="0">
              <a:buNone/>
            </a:pPr>
            <a:r>
              <a:rPr lang="cs-CZ" dirty="0"/>
              <a:t>1.  </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q</a:t>
            </a:r>
            <a:endParaRPr lang="cs-CZ" dirty="0"/>
          </a:p>
          <a:p>
            <a:pPr marL="457200" lvl="1" indent="0">
              <a:buNone/>
            </a:pPr>
            <a:r>
              <a:rPr lang="cs-CZ" dirty="0"/>
              <a:t>2.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endParaRPr lang="cs-CZ" dirty="0"/>
          </a:p>
          <a:p>
            <a:pPr marL="457200" lvl="1" indent="0">
              <a:buNone/>
            </a:pPr>
            <a:r>
              <a:rPr lang="cs-CZ" dirty="0"/>
              <a:t>3.  </a:t>
            </a:r>
            <a:r>
              <a:rPr lang="cs-CZ" dirty="0">
                <a:sym typeface="Symbol" panose="05050102010706020507" pitchFamily="18" charset="2"/>
              </a:rPr>
              <a:t></a:t>
            </a:r>
            <a:r>
              <a:rPr lang="cs-CZ" i="1" dirty="0"/>
              <a:t>r</a:t>
            </a:r>
            <a:endParaRPr lang="cs-CZ" dirty="0"/>
          </a:p>
          <a:p>
            <a:pPr marL="457200" lvl="1" indent="0">
              <a:buNone/>
            </a:pPr>
            <a:r>
              <a:rPr lang="cs-CZ" dirty="0"/>
              <a:t>4.  </a:t>
            </a:r>
            <a:r>
              <a:rPr lang="cs-CZ" i="1" dirty="0"/>
              <a:t>p</a:t>
            </a:r>
            <a:r>
              <a:rPr lang="cs-CZ" dirty="0"/>
              <a:t>		</a:t>
            </a:r>
            <a:r>
              <a:rPr lang="en-US" dirty="0"/>
              <a:t>Negated conclusion</a:t>
            </a:r>
            <a:endParaRPr lang="cs-CZ" dirty="0"/>
          </a:p>
          <a:p>
            <a:pPr marL="457200" lvl="1" indent="0">
              <a:buNone/>
            </a:pPr>
            <a:r>
              <a:rPr lang="cs-CZ" dirty="0">
                <a:sym typeface="Symbol" panose="05050102010706020507" pitchFamily="18" charset="2"/>
              </a:rPr>
              <a:t></a:t>
            </a:r>
            <a:r>
              <a:rPr lang="cs-CZ" dirty="0"/>
              <a:t>                   alternativ</a:t>
            </a:r>
            <a:r>
              <a:rPr lang="en-US" dirty="0"/>
              <a:t>e variant:</a:t>
            </a:r>
            <a:endParaRPr lang="cs-CZ" dirty="0"/>
          </a:p>
          <a:p>
            <a:pPr marL="457200" lvl="1" indent="0">
              <a:buNone/>
            </a:pPr>
            <a:r>
              <a:rPr lang="cs-CZ" dirty="0"/>
              <a:t>5.  </a:t>
            </a:r>
            <a:r>
              <a:rPr lang="cs-CZ" i="1" dirty="0"/>
              <a:t>q</a:t>
            </a:r>
            <a:r>
              <a:rPr lang="cs-CZ" dirty="0"/>
              <a:t>       (1. a 4)            </a:t>
            </a:r>
            <a:r>
              <a:rPr lang="en-US" dirty="0"/>
              <a:t>	</a:t>
            </a:r>
            <a:r>
              <a:rPr lang="cs-CZ" dirty="0"/>
              <a:t>5’  </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r</a:t>
            </a:r>
            <a:r>
              <a:rPr lang="cs-CZ" dirty="0"/>
              <a:t>     (1.a 2.)</a:t>
            </a:r>
          </a:p>
          <a:p>
            <a:pPr marL="457200" lvl="1" indent="0">
              <a:buNone/>
            </a:pPr>
            <a:r>
              <a:rPr lang="cs-CZ" dirty="0"/>
              <a:t>6.  </a:t>
            </a:r>
            <a:r>
              <a:rPr lang="cs-CZ" i="1" dirty="0"/>
              <a:t>r</a:t>
            </a:r>
            <a:r>
              <a:rPr lang="cs-CZ" dirty="0"/>
              <a:t>        (2. a 5.)           </a:t>
            </a:r>
            <a:r>
              <a:rPr lang="en-US" dirty="0"/>
              <a:t>	</a:t>
            </a:r>
            <a:r>
              <a:rPr lang="cs-CZ" dirty="0"/>
              <a:t>6’  </a:t>
            </a:r>
            <a:r>
              <a:rPr lang="cs-CZ" dirty="0">
                <a:sym typeface="Symbol" panose="05050102010706020507" pitchFamily="18" charset="2"/>
              </a:rPr>
              <a:t></a:t>
            </a:r>
            <a:r>
              <a:rPr lang="cs-CZ" i="1" dirty="0"/>
              <a:t>p</a:t>
            </a:r>
            <a:r>
              <a:rPr lang="cs-CZ" dirty="0"/>
              <a:t>           (5’a 3.) </a:t>
            </a:r>
          </a:p>
          <a:p>
            <a:pPr marL="457200" lvl="1" indent="0">
              <a:buNone/>
            </a:pPr>
            <a:r>
              <a:rPr lang="cs-CZ" dirty="0"/>
              <a:t>7. </a:t>
            </a:r>
            <a:r>
              <a:rPr lang="en-US" dirty="0"/>
              <a:t>#</a:t>
            </a:r>
            <a:r>
              <a:rPr lang="cs-CZ" dirty="0"/>
              <a:t>        (3. a 6.)           </a:t>
            </a:r>
            <a:r>
              <a:rPr lang="en-US" dirty="0"/>
              <a:t>	</a:t>
            </a:r>
            <a:r>
              <a:rPr lang="cs-CZ" dirty="0"/>
              <a:t>7’  #              (6’ a 4)</a:t>
            </a:r>
            <a:endParaRPr lang="en-US" dirty="0"/>
          </a:p>
          <a:p>
            <a:pPr marL="0" indent="0">
              <a:buNone/>
            </a:pPr>
            <a:r>
              <a:rPr lang="en-US" dirty="0"/>
              <a:t>As we obtained an empty clause that is not satisfiable, the negated conclusion contradicts the premises. The argument is valid.</a:t>
            </a:r>
            <a:endParaRPr lang="cs-CZ" i="1"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7</a:t>
            </a:fld>
            <a:endParaRPr lang="cs-CZ"/>
          </a:p>
        </p:txBody>
      </p:sp>
    </p:spTree>
    <p:extLst>
      <p:ext uri="{BB962C8B-B14F-4D97-AF65-F5344CB8AC3E}">
        <p14:creationId xmlns:p14="http://schemas.microsoft.com/office/powerpoint/2010/main" val="3990490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84944"/>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631597" y="1329179"/>
            <a:ext cx="10722204" cy="4873658"/>
          </a:xfrm>
        </p:spPr>
        <p:txBody>
          <a:bodyPr>
            <a:normAutofit fontScale="85000" lnSpcReduction="20000"/>
          </a:bodyPr>
          <a:lstStyle/>
          <a:p>
            <a:pPr marL="0" indent="0">
              <a:buNone/>
            </a:pPr>
            <a:r>
              <a:rPr lang="en-US" b="1" i="1" dirty="0"/>
              <a:t>Remark</a:t>
            </a:r>
            <a:r>
              <a:rPr lang="cs-CZ" dirty="0"/>
              <a:t>:</a:t>
            </a:r>
            <a:r>
              <a:rPr lang="en-US" i="1" dirty="0"/>
              <a:t> </a:t>
            </a:r>
            <a:r>
              <a:rPr lang="en-US" dirty="0"/>
              <a:t>Since the resolution rule is truth-preserving, in propositional logic, the method can be also applied as a direct proof. </a:t>
            </a:r>
            <a:r>
              <a:rPr lang="en-US" b="1" i="1" dirty="0"/>
              <a:t>But</a:t>
            </a:r>
            <a:r>
              <a:rPr lang="en-US" dirty="0"/>
              <a:t> the direct proof is not in general applicable in PL1!</a:t>
            </a:r>
            <a:r>
              <a:rPr lang="cs-CZ" dirty="0"/>
              <a:t> </a:t>
            </a:r>
          </a:p>
          <a:p>
            <a:pPr marL="0" indent="0">
              <a:buNone/>
            </a:pPr>
            <a:r>
              <a:rPr lang="en-US" i="1" dirty="0"/>
              <a:t>Example</a:t>
            </a:r>
            <a:r>
              <a:rPr lang="cs-CZ" i="1" dirty="0"/>
              <a:t> </a:t>
            </a:r>
            <a:r>
              <a:rPr lang="cs-CZ" dirty="0"/>
              <a:t>2</a:t>
            </a:r>
            <a:r>
              <a:rPr lang="en-US" dirty="0"/>
              <a:t>.</a:t>
            </a:r>
            <a:r>
              <a:rPr lang="cs-CZ" dirty="0"/>
              <a:t> </a:t>
            </a:r>
            <a:r>
              <a:rPr lang="en-US" dirty="0"/>
              <a:t>direct proof of the argument</a:t>
            </a:r>
            <a:r>
              <a:rPr lang="cs-CZ" dirty="0"/>
              <a:t> </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dirty="0">
                <a:sym typeface="Symbol" panose="05050102010706020507" pitchFamily="18" charset="2"/>
              </a:rPr>
              <a:t></a:t>
            </a:r>
            <a:r>
              <a:rPr lang="cs-CZ" i="1" dirty="0"/>
              <a:t>r</a:t>
            </a:r>
            <a:r>
              <a:rPr lang="cs-CZ" dirty="0"/>
              <a:t> / </a:t>
            </a:r>
            <a:r>
              <a:rPr lang="cs-CZ" dirty="0">
                <a:sym typeface="Symbol" panose="05050102010706020507" pitchFamily="18" charset="2"/>
              </a:rPr>
              <a:t></a:t>
            </a:r>
            <a:r>
              <a:rPr lang="cs-CZ" i="1" dirty="0"/>
              <a:t>p</a:t>
            </a:r>
            <a:r>
              <a:rPr lang="en-US" i="1" dirty="0"/>
              <a:t>.</a:t>
            </a:r>
            <a:endParaRPr lang="cs-CZ" dirty="0"/>
          </a:p>
          <a:p>
            <a:pPr marL="457200" lvl="1" indent="0">
              <a:buNone/>
            </a:pPr>
            <a:r>
              <a:rPr lang="cs-CZ" dirty="0"/>
              <a:t>1.  </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q</a:t>
            </a:r>
            <a:endParaRPr lang="cs-CZ" dirty="0"/>
          </a:p>
          <a:p>
            <a:pPr marL="457200" lvl="1" indent="0">
              <a:buNone/>
            </a:pPr>
            <a:r>
              <a:rPr lang="cs-CZ" dirty="0"/>
              <a:t>2.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endParaRPr lang="cs-CZ" dirty="0"/>
          </a:p>
          <a:p>
            <a:pPr marL="457200" lvl="1" indent="0">
              <a:buNone/>
            </a:pPr>
            <a:r>
              <a:rPr lang="cs-CZ" dirty="0"/>
              <a:t>3.  </a:t>
            </a:r>
            <a:r>
              <a:rPr lang="cs-CZ" dirty="0">
                <a:sym typeface="Symbol" panose="05050102010706020507" pitchFamily="18" charset="2"/>
              </a:rPr>
              <a:t></a:t>
            </a:r>
            <a:r>
              <a:rPr lang="cs-CZ" i="1" dirty="0"/>
              <a:t>r</a:t>
            </a:r>
            <a:endParaRPr lang="cs-CZ" dirty="0"/>
          </a:p>
          <a:p>
            <a:pPr marL="457200" lvl="1" indent="0">
              <a:spcBef>
                <a:spcPts val="0"/>
              </a:spcBef>
              <a:buNone/>
            </a:pPr>
            <a:r>
              <a:rPr lang="cs-CZ" dirty="0">
                <a:sym typeface="Symbol" panose="05050102010706020507" pitchFamily="18" charset="2"/>
              </a:rPr>
              <a:t></a:t>
            </a:r>
            <a:endParaRPr lang="cs-CZ" dirty="0"/>
          </a:p>
          <a:p>
            <a:pPr marL="457200" lvl="1" indent="0">
              <a:spcBef>
                <a:spcPts val="0"/>
              </a:spcBef>
              <a:buNone/>
            </a:pPr>
            <a:r>
              <a:rPr lang="cs-CZ" dirty="0"/>
              <a:t>4. </a:t>
            </a:r>
            <a:r>
              <a:rPr lang="cs-CZ" dirty="0">
                <a:sym typeface="Symbol" panose="05050102010706020507" pitchFamily="18" charset="2"/>
              </a:rPr>
              <a:t></a:t>
            </a:r>
            <a:r>
              <a:rPr lang="cs-CZ" i="1" dirty="0"/>
              <a:t>q		</a:t>
            </a:r>
            <a:r>
              <a:rPr lang="cs-CZ" dirty="0"/>
              <a:t>re</a:t>
            </a:r>
            <a:r>
              <a:rPr lang="en-US" dirty="0"/>
              <a:t>solution</a:t>
            </a:r>
            <a:r>
              <a:rPr lang="cs-CZ" dirty="0"/>
              <a:t> 2, 3</a:t>
            </a:r>
          </a:p>
          <a:p>
            <a:pPr marL="457200" lvl="1" indent="0">
              <a:buNone/>
            </a:pPr>
            <a:r>
              <a:rPr lang="cs-CZ" dirty="0"/>
              <a:t>5. </a:t>
            </a:r>
            <a:r>
              <a:rPr lang="cs-CZ" dirty="0">
                <a:sym typeface="Symbol" panose="05050102010706020507" pitchFamily="18" charset="2"/>
              </a:rPr>
              <a:t></a:t>
            </a:r>
            <a:r>
              <a:rPr lang="cs-CZ" i="1" dirty="0"/>
              <a:t>p		</a:t>
            </a:r>
            <a:r>
              <a:rPr lang="en-US" dirty="0"/>
              <a:t>resolution</a:t>
            </a:r>
            <a:r>
              <a:rPr lang="cs-CZ" dirty="0"/>
              <a:t> 1, 4</a:t>
            </a:r>
          </a:p>
          <a:p>
            <a:pPr marL="457200" lvl="1" indent="0">
              <a:buNone/>
            </a:pPr>
            <a:r>
              <a:rPr lang="cs-CZ" dirty="0"/>
              <a:t>Alternativ</a:t>
            </a:r>
            <a:r>
              <a:rPr lang="en-US" dirty="0"/>
              <a:t>e variant:</a:t>
            </a:r>
            <a:endParaRPr lang="cs-CZ" dirty="0"/>
          </a:p>
          <a:p>
            <a:pPr marL="457200" lvl="1" indent="0">
              <a:buNone/>
            </a:pPr>
            <a:r>
              <a:rPr lang="cs-CZ" dirty="0"/>
              <a:t>1.  </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q</a:t>
            </a:r>
            <a:endParaRPr lang="cs-CZ" dirty="0"/>
          </a:p>
          <a:p>
            <a:pPr marL="457200" lvl="1" indent="0">
              <a:buNone/>
            </a:pPr>
            <a:r>
              <a:rPr lang="cs-CZ" dirty="0"/>
              <a:t>2.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endParaRPr lang="cs-CZ" dirty="0"/>
          </a:p>
          <a:p>
            <a:pPr marL="457200" lvl="1" indent="0">
              <a:buNone/>
            </a:pPr>
            <a:r>
              <a:rPr lang="cs-CZ" dirty="0"/>
              <a:t>3.  </a:t>
            </a:r>
            <a:r>
              <a:rPr lang="cs-CZ" dirty="0">
                <a:sym typeface="Symbol" panose="05050102010706020507" pitchFamily="18" charset="2"/>
              </a:rPr>
              <a:t></a:t>
            </a:r>
            <a:r>
              <a:rPr lang="cs-CZ" i="1" dirty="0"/>
              <a:t>r</a:t>
            </a:r>
            <a:endParaRPr lang="cs-CZ" dirty="0"/>
          </a:p>
          <a:p>
            <a:pPr marL="457200" lvl="1" indent="0">
              <a:buNone/>
            </a:pPr>
            <a:r>
              <a:rPr lang="cs-CZ" dirty="0">
                <a:sym typeface="Symbol" panose="05050102010706020507" pitchFamily="18" charset="2"/>
              </a:rPr>
              <a:t></a:t>
            </a:r>
            <a:endParaRPr lang="cs-CZ" dirty="0"/>
          </a:p>
          <a:p>
            <a:pPr marL="457200" lvl="1" indent="0">
              <a:buNone/>
            </a:pPr>
            <a:r>
              <a:rPr lang="cs-CZ" dirty="0"/>
              <a:t>4. </a:t>
            </a:r>
            <a:r>
              <a:rPr lang="cs-CZ" dirty="0">
                <a:sym typeface="Symbol" panose="05050102010706020507" pitchFamily="18" charset="2"/>
              </a:rPr>
              <a:t></a:t>
            </a:r>
            <a:r>
              <a:rPr lang="cs-CZ" i="1" dirty="0"/>
              <a:t>p </a:t>
            </a:r>
            <a:r>
              <a:rPr lang="cs-CZ" dirty="0">
                <a:sym typeface="Symbol" panose="05050102010706020507" pitchFamily="18" charset="2"/>
              </a:rPr>
              <a:t></a:t>
            </a:r>
            <a:r>
              <a:rPr lang="cs-CZ" dirty="0"/>
              <a:t> </a:t>
            </a:r>
            <a:r>
              <a:rPr lang="cs-CZ" i="1" dirty="0"/>
              <a:t>r		</a:t>
            </a:r>
            <a:r>
              <a:rPr lang="cs-CZ" dirty="0"/>
              <a:t>rezolu</a:t>
            </a:r>
            <a:r>
              <a:rPr lang="en-US" dirty="0" err="1"/>
              <a:t>tion</a:t>
            </a:r>
            <a:r>
              <a:rPr lang="cs-CZ" dirty="0"/>
              <a:t> 1, 2</a:t>
            </a:r>
          </a:p>
          <a:p>
            <a:pPr marL="457200" lvl="1" indent="0">
              <a:buNone/>
            </a:pPr>
            <a:r>
              <a:rPr lang="cs-CZ" dirty="0"/>
              <a:t>5. </a:t>
            </a:r>
            <a:r>
              <a:rPr lang="cs-CZ" dirty="0">
                <a:sym typeface="Symbol" panose="05050102010706020507" pitchFamily="18" charset="2"/>
              </a:rPr>
              <a:t></a:t>
            </a:r>
            <a:r>
              <a:rPr lang="cs-CZ" i="1" dirty="0"/>
              <a:t>p		</a:t>
            </a:r>
            <a:r>
              <a:rPr lang="cs-CZ" dirty="0"/>
              <a:t>rezolu</a:t>
            </a:r>
            <a:r>
              <a:rPr lang="en-US" dirty="0" err="1"/>
              <a:t>tion</a:t>
            </a:r>
            <a:r>
              <a:rPr lang="cs-CZ" dirty="0"/>
              <a:t> 3, 4</a:t>
            </a:r>
            <a:endParaRPr lang="cs-CZ" i="1"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8</a:t>
            </a:fld>
            <a:endParaRPr lang="cs-CZ"/>
          </a:p>
        </p:txBody>
      </p:sp>
    </p:spTree>
    <p:extLst>
      <p:ext uri="{BB962C8B-B14F-4D97-AF65-F5344CB8AC3E}">
        <p14:creationId xmlns:p14="http://schemas.microsoft.com/office/powerpoint/2010/main" val="2821997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688157" y="1253765"/>
            <a:ext cx="10665643" cy="4923198"/>
          </a:xfrm>
        </p:spPr>
        <p:txBody>
          <a:bodyPr>
            <a:normAutofit fontScale="77500" lnSpcReduction="20000"/>
          </a:bodyPr>
          <a:lstStyle/>
          <a:p>
            <a:pPr marL="0" indent="0">
              <a:buNone/>
            </a:pPr>
            <a:r>
              <a:rPr lang="en-US" i="1" dirty="0"/>
              <a:t>Example</a:t>
            </a:r>
            <a:r>
              <a:rPr lang="cs-CZ" i="1" dirty="0"/>
              <a:t> </a:t>
            </a:r>
            <a:r>
              <a:rPr lang="cs-CZ" dirty="0"/>
              <a:t>3.</a:t>
            </a:r>
          </a:p>
          <a:p>
            <a:r>
              <a:rPr lang="en-US" dirty="0"/>
              <a:t>Prove the validity of this argument:</a:t>
            </a:r>
            <a:endParaRPr lang="cs-CZ" dirty="0"/>
          </a:p>
          <a:p>
            <a:pPr marL="0" indent="0" algn="ctr">
              <a:buNone/>
            </a:pP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r>
              <a:rPr lang="cs-CZ" dirty="0">
                <a:sym typeface="Symbol" panose="05050102010706020507" pitchFamily="18" charset="2"/>
              </a:rPr>
              <a:t></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i="1" dirty="0"/>
              <a:t>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r</a:t>
            </a:r>
            <a:r>
              <a:rPr lang="cs-CZ" dirty="0"/>
              <a:t> |</a:t>
            </a:r>
            <a:r>
              <a:rPr lang="en-US" dirty="0"/>
              <a:t>=</a:t>
            </a:r>
            <a:r>
              <a:rPr lang="cs-CZ" dirty="0"/>
              <a:t> </a:t>
            </a:r>
            <a:r>
              <a:rPr lang="cs-CZ" i="1" dirty="0"/>
              <a:t>p</a:t>
            </a:r>
            <a:r>
              <a:rPr lang="cs-CZ" dirty="0"/>
              <a:t> </a:t>
            </a:r>
            <a:r>
              <a:rPr lang="cs-CZ" dirty="0">
                <a:sym typeface="Symbol" panose="05050102010706020507" pitchFamily="18" charset="2"/>
              </a:rPr>
              <a:t></a:t>
            </a:r>
            <a:r>
              <a:rPr lang="cs-CZ" dirty="0"/>
              <a:t> (</a:t>
            </a:r>
            <a:r>
              <a:rPr lang="cs-CZ" i="1" dirty="0"/>
              <a:t>s</a:t>
            </a:r>
            <a:r>
              <a:rPr lang="cs-CZ" dirty="0"/>
              <a:t> </a:t>
            </a:r>
            <a:r>
              <a:rPr lang="cs-CZ" dirty="0">
                <a:sym typeface="Symbol" panose="05050102010706020507" pitchFamily="18" charset="2"/>
              </a:rPr>
              <a:t></a:t>
            </a:r>
            <a:r>
              <a:rPr lang="cs-CZ" dirty="0"/>
              <a:t> </a:t>
            </a:r>
            <a:r>
              <a:rPr lang="cs-CZ" i="1" dirty="0"/>
              <a:t>t</a:t>
            </a:r>
            <a:r>
              <a:rPr lang="cs-CZ" dirty="0"/>
              <a:t>)</a:t>
            </a:r>
            <a:r>
              <a:rPr lang="en-US" dirty="0"/>
              <a:t>.</a:t>
            </a:r>
            <a:endParaRPr lang="cs-CZ" dirty="0"/>
          </a:p>
          <a:p>
            <a:r>
              <a:rPr lang="en-US" dirty="0"/>
              <a:t>In other words, prove the logical validity of this formula:</a:t>
            </a:r>
            <a:endParaRPr lang="cs-CZ" dirty="0"/>
          </a:p>
          <a:p>
            <a:pPr marL="0" indent="0" algn="ctr">
              <a:buNone/>
            </a:pPr>
            <a:r>
              <a:rPr lang="cs-CZ" dirty="0"/>
              <a:t>|= (</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dirty="0">
                <a:sym typeface="Symbol" panose="05050102010706020507" pitchFamily="18" charset="2"/>
              </a:rPr>
              <a:t></a:t>
            </a:r>
            <a:r>
              <a:rPr lang="cs-CZ" dirty="0"/>
              <a:t> (</a:t>
            </a:r>
            <a:r>
              <a:rPr lang="cs-CZ" i="1" dirty="0"/>
              <a:t>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r</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r>
              <a:rPr lang="cs-CZ" i="1" dirty="0"/>
              <a:t>p</a:t>
            </a:r>
            <a:r>
              <a:rPr lang="cs-CZ" dirty="0"/>
              <a:t> </a:t>
            </a:r>
            <a:r>
              <a:rPr lang="cs-CZ" dirty="0">
                <a:sym typeface="Symbol" panose="05050102010706020507" pitchFamily="18" charset="2"/>
              </a:rPr>
              <a:t></a:t>
            </a:r>
            <a:r>
              <a:rPr lang="cs-CZ" dirty="0"/>
              <a:t> (</a:t>
            </a:r>
            <a:r>
              <a:rPr lang="cs-CZ" i="1" dirty="0"/>
              <a:t>s</a:t>
            </a:r>
            <a:r>
              <a:rPr lang="cs-CZ" dirty="0"/>
              <a:t> </a:t>
            </a:r>
            <a:r>
              <a:rPr lang="cs-CZ" dirty="0">
                <a:sym typeface="Symbol" panose="05050102010706020507" pitchFamily="18" charset="2"/>
              </a:rPr>
              <a:t></a:t>
            </a:r>
            <a:r>
              <a:rPr lang="cs-CZ" dirty="0"/>
              <a:t> </a:t>
            </a:r>
            <a:r>
              <a:rPr lang="cs-CZ" i="1" dirty="0"/>
              <a:t>t</a:t>
            </a:r>
            <a:r>
              <a:rPr lang="cs-CZ" dirty="0"/>
              <a:t>)]</a:t>
            </a:r>
          </a:p>
          <a:p>
            <a:r>
              <a:rPr lang="en-US" dirty="0"/>
              <a:t>By indirect proof we show that the negated formula</a:t>
            </a:r>
            <a:endParaRPr lang="cs-CZ" dirty="0"/>
          </a:p>
          <a:p>
            <a:pPr marL="0" indent="0" algn="ctr">
              <a:buNone/>
            </a:pPr>
            <a:r>
              <a:rPr lang="cs-CZ" dirty="0"/>
              <a:t>(</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dirty="0">
                <a:sym typeface="Symbol" panose="05050102010706020507" pitchFamily="18" charset="2"/>
              </a:rPr>
              <a:t></a:t>
            </a:r>
            <a:r>
              <a:rPr lang="cs-CZ" dirty="0"/>
              <a:t> (</a:t>
            </a:r>
            <a:r>
              <a:rPr lang="cs-CZ" i="1" dirty="0"/>
              <a:t>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r</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dirty="0"/>
              <a:t>[</a:t>
            </a:r>
            <a:r>
              <a:rPr lang="cs-CZ" i="1" dirty="0"/>
              <a:t>p</a:t>
            </a:r>
            <a:r>
              <a:rPr lang="cs-CZ" dirty="0"/>
              <a:t> </a:t>
            </a:r>
            <a:r>
              <a:rPr lang="cs-CZ" dirty="0">
                <a:sym typeface="Symbol" panose="05050102010706020507" pitchFamily="18" charset="2"/>
              </a:rPr>
              <a:t></a:t>
            </a:r>
            <a:r>
              <a:rPr lang="cs-CZ" dirty="0"/>
              <a:t> (</a:t>
            </a:r>
            <a:r>
              <a:rPr lang="cs-CZ" i="1" dirty="0"/>
              <a:t>s</a:t>
            </a:r>
            <a:r>
              <a:rPr lang="cs-CZ" dirty="0"/>
              <a:t> </a:t>
            </a:r>
            <a:r>
              <a:rPr lang="cs-CZ" dirty="0">
                <a:sym typeface="Symbol" panose="05050102010706020507" pitchFamily="18" charset="2"/>
              </a:rPr>
              <a:t></a:t>
            </a:r>
            <a:r>
              <a:rPr lang="cs-CZ" dirty="0"/>
              <a:t> </a:t>
            </a:r>
            <a:r>
              <a:rPr lang="cs-CZ" i="1" dirty="0"/>
              <a:t>t</a:t>
            </a:r>
            <a:r>
              <a:rPr lang="cs-CZ" dirty="0"/>
              <a:t>)]</a:t>
            </a:r>
          </a:p>
          <a:p>
            <a:pPr marL="0" indent="0">
              <a:buNone/>
            </a:pPr>
            <a:r>
              <a:rPr lang="en-US" dirty="0"/>
              <a:t>    is a contradiction</a:t>
            </a:r>
            <a:r>
              <a:rPr lang="cs-CZ" dirty="0"/>
              <a:t>. </a:t>
            </a:r>
            <a:endParaRPr lang="en-US" dirty="0"/>
          </a:p>
          <a:p>
            <a:pPr marL="514350" indent="-514350">
              <a:buFont typeface="+mj-lt"/>
              <a:buAutoNum type="arabicPeriod"/>
            </a:pPr>
            <a:r>
              <a:rPr lang="en-US" dirty="0"/>
              <a:t>Clausal form of the negated formula:</a:t>
            </a:r>
            <a:endParaRPr lang="cs-CZ" dirty="0"/>
          </a:p>
          <a:p>
            <a:pPr marL="0" indent="0" algn="ctr">
              <a:buNone/>
            </a:pPr>
            <a:r>
              <a:rPr lang="cs-CZ" dirty="0"/>
              <a:t>(</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r>
              <a:rPr lang="cs-CZ" dirty="0">
                <a:sym typeface="Symbol" panose="05050102010706020507" pitchFamily="18" charset="2"/>
              </a:rPr>
              <a:t></a:t>
            </a:r>
            <a:r>
              <a:rPr lang="cs-CZ" dirty="0"/>
              <a:t> (</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dirty="0">
                <a:sym typeface="Symbol" panose="05050102010706020507" pitchFamily="18" charset="2"/>
              </a:rPr>
              <a:t></a:t>
            </a:r>
            <a:r>
              <a:rPr lang="cs-CZ" dirty="0"/>
              <a:t> (</a:t>
            </a:r>
            <a:r>
              <a:rPr lang="cs-CZ" i="1" dirty="0"/>
              <a:t>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r</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r>
              <a:rPr lang="cs-CZ" i="1" dirty="0"/>
              <a:t>p</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t</a:t>
            </a:r>
            <a:endParaRPr lang="cs-CZ" dirty="0"/>
          </a:p>
          <a:p>
            <a:pPr marL="514350" indent="-514350">
              <a:buFont typeface="+mj-lt"/>
              <a:buAutoNum type="arabicPeriod" startAt="2"/>
            </a:pPr>
            <a:r>
              <a:rPr lang="en-US" dirty="0"/>
              <a:t>From the set of clauses</a:t>
            </a:r>
            <a:r>
              <a:rPr lang="cs-CZ" dirty="0"/>
              <a:t> </a:t>
            </a:r>
          </a:p>
          <a:p>
            <a:pPr marL="0" indent="0" algn="ctr">
              <a:buNone/>
            </a:pPr>
            <a:r>
              <a:rPr lang="cs-CZ" dirty="0"/>
              <a:t>{</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i="1" dirty="0"/>
              <a:t>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r</a:t>
            </a:r>
            <a:r>
              <a:rPr lang="cs-CZ" dirty="0"/>
              <a:t>, </a:t>
            </a:r>
            <a:r>
              <a:rPr lang="cs-CZ" i="1" dirty="0"/>
              <a:t>p</a:t>
            </a:r>
            <a:r>
              <a:rPr lang="cs-CZ" dirty="0"/>
              <a:t>, </a:t>
            </a:r>
            <a:r>
              <a:rPr lang="cs-CZ" dirty="0">
                <a:sym typeface="Symbol" panose="05050102010706020507" pitchFamily="18" charset="2"/>
              </a:rPr>
              <a:t></a:t>
            </a:r>
            <a:r>
              <a:rPr lang="cs-CZ" i="1" dirty="0"/>
              <a:t>s</a:t>
            </a:r>
            <a:r>
              <a:rPr lang="cs-CZ" dirty="0"/>
              <a:t>, </a:t>
            </a:r>
            <a:r>
              <a:rPr lang="cs-CZ" dirty="0">
                <a:sym typeface="Symbol" panose="05050102010706020507" pitchFamily="18" charset="2"/>
              </a:rPr>
              <a:t></a:t>
            </a:r>
            <a:r>
              <a:rPr lang="cs-CZ" i="1" dirty="0"/>
              <a:t>t</a:t>
            </a:r>
            <a:r>
              <a:rPr lang="cs-CZ" dirty="0"/>
              <a:t>}</a:t>
            </a:r>
          </a:p>
          <a:p>
            <a:pPr marL="0" indent="0">
              <a:buNone/>
            </a:pPr>
            <a:r>
              <a:rPr lang="en-US" dirty="0"/>
              <a:t>       derive the empty clause</a:t>
            </a:r>
            <a:r>
              <a:rPr lang="cs-CZ" dirty="0"/>
              <a:t>:</a:t>
            </a:r>
            <a:endParaRPr lang="cs-CZ" i="1"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9</a:t>
            </a:fld>
            <a:endParaRPr lang="cs-CZ"/>
          </a:p>
        </p:txBody>
      </p:sp>
    </p:spTree>
    <p:extLst>
      <p:ext uri="{BB962C8B-B14F-4D97-AF65-F5344CB8AC3E}">
        <p14:creationId xmlns:p14="http://schemas.microsoft.com/office/powerpoint/2010/main" val="392361380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934</TotalTime>
  <Words>4658</Words>
  <Application>Microsoft Office PowerPoint</Application>
  <PresentationFormat>Širokoúhlá obrazovka</PresentationFormat>
  <Paragraphs>275</Paragraphs>
  <Slides>28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Calibri Light</vt:lpstr>
      <vt:lpstr>Symbol</vt:lpstr>
      <vt:lpstr>Motiv Office</vt:lpstr>
      <vt:lpstr>Resolution method of proving</vt:lpstr>
      <vt:lpstr>Resolution method</vt:lpstr>
      <vt:lpstr>Resolution method in propositional logic</vt:lpstr>
      <vt:lpstr>Resolution method in propositional logic</vt:lpstr>
      <vt:lpstr>Resolution method in propositional logic</vt:lpstr>
      <vt:lpstr>Resolution method in propositional logic</vt:lpstr>
      <vt:lpstr>Resolution method in propositional logic</vt:lpstr>
      <vt:lpstr>Resolution method in propositional logic</vt:lpstr>
      <vt:lpstr>Resolution method in propositional logic</vt:lpstr>
      <vt:lpstr>Resolution method in propositional logic</vt:lpstr>
      <vt:lpstr>General resolution method in PL1</vt:lpstr>
      <vt:lpstr>General resolution method in PL1</vt:lpstr>
      <vt:lpstr>General resolution method in PL1</vt:lpstr>
      <vt:lpstr>General resolution method in PL1</vt:lpstr>
      <vt:lpstr>General resolution method in PL1</vt:lpstr>
      <vt:lpstr>General resolution method in PL1</vt:lpstr>
      <vt:lpstr>General resolution method in PL1</vt:lpstr>
      <vt:lpstr>General resolution method in PL1</vt:lpstr>
      <vt:lpstr>General resolution method in PL1</vt:lpstr>
      <vt:lpstr>Skolemova klauzulární forma </vt:lpstr>
      <vt:lpstr>Thoralf Albert Skolem (23.5.1887 – 23.3. 1963) was a Norwegian mathematician and logician. </vt:lpstr>
      <vt:lpstr>Skolem clausal form </vt:lpstr>
      <vt:lpstr>Algorithm of transformation into Skolem clausal form </vt:lpstr>
      <vt:lpstr>General resolution method</vt:lpstr>
      <vt:lpstr>General resolution method</vt:lpstr>
      <vt:lpstr>General resolution method</vt:lpstr>
      <vt:lpstr>General resolution method</vt:lpstr>
      <vt:lpstr>Summary of proving by resolution method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Rezoluční metoda dokazování</dc:title>
  <dc:creator>Duzi Marie</dc:creator>
  <cp:lastModifiedBy>Duzi Marie</cp:lastModifiedBy>
  <cp:revision>55</cp:revision>
  <dcterms:created xsi:type="dcterms:W3CDTF">2023-02-27T20:18:25Z</dcterms:created>
  <dcterms:modified xsi:type="dcterms:W3CDTF">2023-03-07T01:08:31Z</dcterms:modified>
</cp:coreProperties>
</file>