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29" r:id="rId2"/>
    <p:sldId id="331" r:id="rId3"/>
    <p:sldId id="274" r:id="rId4"/>
    <p:sldId id="275" r:id="rId5"/>
    <p:sldId id="266" r:id="rId6"/>
    <p:sldId id="322" r:id="rId7"/>
    <p:sldId id="332" r:id="rId8"/>
    <p:sldId id="323" r:id="rId9"/>
    <p:sldId id="324" r:id="rId10"/>
    <p:sldId id="325" r:id="rId11"/>
    <p:sldId id="326" r:id="rId12"/>
    <p:sldId id="272" r:id="rId13"/>
    <p:sldId id="296" r:id="rId14"/>
    <p:sldId id="273" r:id="rId15"/>
    <p:sldId id="271" r:id="rId16"/>
    <p:sldId id="257" r:id="rId17"/>
    <p:sldId id="258" r:id="rId18"/>
    <p:sldId id="281" r:id="rId19"/>
    <p:sldId id="282" r:id="rId20"/>
    <p:sldId id="286" r:id="rId21"/>
    <p:sldId id="287" r:id="rId22"/>
    <p:sldId id="327" r:id="rId23"/>
    <p:sldId id="289" r:id="rId24"/>
    <p:sldId id="328" r:id="rId25"/>
    <p:sldId id="288" r:id="rId26"/>
    <p:sldId id="297" r:id="rId27"/>
    <p:sldId id="298" r:id="rId28"/>
    <p:sldId id="299" r:id="rId29"/>
    <p:sldId id="300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zi Marie" initials="DM" lastIdx="1" clrIdx="0">
    <p:extLst>
      <p:ext uri="{19B8F6BF-5375-455C-9EA6-DF929625EA0E}">
        <p15:presenceInfo xmlns:p15="http://schemas.microsoft.com/office/powerpoint/2012/main" userId="Duzi Mar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7951B-42E9-462F-BA87-7EA4D625DC77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E5AD2-46D1-4ACF-8FD6-013DEB2DFC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49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6F2EF143-A4FC-46CF-B652-61F20F0126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C18C3A37-16BA-448D-A413-437088039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F72ABE7E-CBD1-4254-B7A9-41539004D5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430553-8C26-40D8-9073-E827C474D790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0A7D1D62-BA76-41A4-AEAA-CF1D6D4AF4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9B14F5B0-C68A-4B38-9507-CBBA19C53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DBB25859-52CE-4CCC-8CF4-16A7B1FF12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F9E6A7-61E2-4B1B-A544-972B33D06E95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51E6F91A-3ECC-4FF9-BFD9-955BD55B70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E2EA72E6-0409-455E-AD6E-8BB0E59887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8C35C6E-9042-44E8-8CF3-C9D18BB3EB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2C67EB-135E-415E-897F-3BB90279B44E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B11E75DE-4F76-4DDB-8813-50C31267B8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BF7136ED-F8FF-495C-AF6C-BBD0A88F2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CA0F08EB-9468-4416-ACCF-CDF09C3E17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2CBA56-1CFC-4910-BF5F-3F39D66DC411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CBA30FC2-B8B6-4BBF-B5D6-68C3C270D65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05A8CC9D-D324-4C2E-A04D-D28348477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A1C7D7FE-D16C-4B7D-BAE1-FC14FD4DBA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D1628B-612F-4122-9CF8-09C9260E1948}" type="slidenum">
              <a:rPr lang="cs-CZ" altLang="cs-CZ"/>
              <a:pPr eaLnBrk="1" hangingPunct="1"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1237807A-DEF1-447B-BACB-B239908269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49AB81-D2B3-4463-9A9E-813E9B84E168}" type="slidenum">
              <a:rPr lang="cs-CZ" altLang="cs-CZ"/>
              <a:pPr eaLnBrk="1" hangingPunct="1"/>
              <a:t>16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BC57811-4A02-46AA-A8C2-6EB9F3006B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03CEB668-6CEE-466C-92F3-E2A444D881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>
            <a:extLst>
              <a:ext uri="{FF2B5EF4-FFF2-40B4-BE49-F238E27FC236}">
                <a16:creationId xmlns:a16="http://schemas.microsoft.com/office/drawing/2014/main" id="{14D7531E-6CBD-4C4E-B20E-D88BE73B65A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>
            <a:extLst>
              <a:ext uri="{FF2B5EF4-FFF2-40B4-BE49-F238E27FC236}">
                <a16:creationId xmlns:a16="http://schemas.microsoft.com/office/drawing/2014/main" id="{A059B663-F94B-4122-A99E-AA42950B7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4F839045-FAD1-4668-94EE-074DBA9C25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0F25A3-3007-4A0D-861D-041CB665CA91}" type="slidenum">
              <a:rPr lang="cs-CZ" altLang="cs-CZ"/>
              <a:pPr eaLnBrk="1" hangingPunct="1"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06FF5-FADA-426B-92A6-3ADE55CD2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63C90D-3F7A-4296-9ACC-E0C7412A8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A50258-35ED-4967-B96C-8000BD9C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015A03-2784-4551-ABA6-1EA64E788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4583EA-A349-4C9F-A8A9-27A64733B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0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FA651-E71A-48E5-93CE-026EB0A7E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81D47A-E47E-4FDE-A827-EFD123B5AC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22095B-F45A-4386-93C3-1466076C7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A4CD1A-D070-4B39-8DE0-E47006B96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A560D0-E4F5-4EFC-A320-B711CC68E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35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C6E9057-8B46-415E-8B9B-824A38FA9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360D25-C846-4E33-B733-39A3E850A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E23C77-365A-4911-B444-BD5DBD67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CD0420-0C78-4E0D-B895-A33A1EDA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4169A6-0EB5-4204-90D2-836CAFDD7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51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D911B-86AB-436A-AB98-CFD292008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DCE442-7E3D-46B6-9F15-D60D0FE3A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A21382-213F-4EFD-9B48-3A88E5A60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401027-D616-4CA5-97A5-50F382455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2D6B0-0728-4719-BC6E-51E9F11E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3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EA33AD-C67C-42FF-BF72-EEDD801DD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032BCD-58D1-4CE5-9A6C-7F9E53512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05ADD0-F0BA-4431-ABBB-FE9D2E821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F983D8-BF95-47D3-89ED-C4B06192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CB5589-91C3-493A-AF53-8F6484EF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86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93C10-1AE9-43D3-B293-748F71CED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F163EC-7F48-423D-A27B-06CA9BF48B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303DCCE-00B4-421F-A2E6-2BA80D027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B5DE4A-41C1-4FE3-81F9-4476DB4E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C32348-6CBE-4081-A4C6-BACE62730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40B59EA-39A9-4EEE-BB3D-A40B5B823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65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2BBCE-C7BA-409F-B9D7-9E42210B3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2B39E1-47B5-425A-B430-103AD036D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B36D1D-994E-4094-B6F5-822154FF6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76D580C-E97B-46E2-A719-9DFCF1713F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94E508C-B046-4E35-98F7-17E75BE3EC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55BFA04-C439-49F8-B6B0-362F3C24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8E7A300-A686-436B-BF46-5E5F994AA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EEC66C-705F-4638-BF64-DCF48490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299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02F5ED-0CE6-45F1-B7A6-FE735FEC5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DDACF91-F4CC-4EF3-99A3-ADC4C5682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262FE1A-01EF-4523-A4DB-A4FE602F2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7DC1385-D1FB-4C87-938C-EA7E0B46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67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8B73CD-1956-4BE8-B50C-DD7B0C48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F3FC94-3B13-4565-9FD4-E03A996CC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7A00B1-077E-4982-B322-8221E0F43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108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C96C45-DA36-4899-813C-9E8B23967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B560F-19C7-4B96-AE12-EE1B1557F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D74CE1-E841-4196-AE8D-7033804E7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FC79DD-CD1B-4D45-8D9E-7B2E92291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C6911B-C51A-4B67-8A7D-5E85DCA86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D56276-1CFD-4D01-A3D9-A981D2713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45BB98-764E-4B48-84EC-5DC44A4E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FB90793-2A22-4A9C-ADE2-5CEFD0EF6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F5F8BA-CE6E-4349-9BAE-EEBD85D7D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DB5DADD-E191-402C-B57E-6C17BDAB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492D4E2-1CC4-4E77-B754-10F33E2A0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C1CB08-15CA-48FA-A747-D4F1A6EF9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7EE3CA-6DA2-4DF4-99E3-DF1D52373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0A7178-353C-43AD-9770-BB7799400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B7BC14-B572-4B67-9BD9-CFF50B256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C1403-B617-4EA7-9085-656E0C40699B}" type="datetimeFigureOut">
              <a:rPr lang="cs-CZ" smtClean="0"/>
              <a:t>28.02.2023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A998-6615-42F6-AE30-200B038BD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705646-30B5-4C58-90DA-8DD9C00DB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071A4-5AF7-409C-88A4-F6029FE536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4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Aristotle#cite_note-FOOTNOTECollins_English_Dictionary-5" TargetMode="External"/><Relationship Id="rId3" Type="http://schemas.openxmlformats.org/officeDocument/2006/relationships/hyperlink" Target="https://en.wikipedia.org/wiki/Lyceum_(Classical)" TargetMode="External"/><Relationship Id="rId7" Type="http://schemas.openxmlformats.org/officeDocument/2006/relationships/hyperlink" Target="https://en.wikipedia.org/wiki/Help:IPA/English" TargetMode="External"/><Relationship Id="rId2" Type="http://schemas.openxmlformats.org/officeDocument/2006/relationships/hyperlink" Target="https://en.wikipedia.org/wiki/Classical_Greec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Andronicus_of_Rhodes" TargetMode="External"/><Relationship Id="rId5" Type="http://schemas.openxmlformats.org/officeDocument/2006/relationships/hyperlink" Target="https://en.wikipedia.org/wiki/Aristotelianism" TargetMode="External"/><Relationship Id="rId4" Type="http://schemas.openxmlformats.org/officeDocument/2006/relationships/hyperlink" Target="https://en.wikipedia.org/wiki/Peripatetic_school" TargetMode="External"/><Relationship Id="rId9" Type="http://schemas.openxmlformats.org/officeDocument/2006/relationships/hyperlink" Target="https://en.wikipedia.org/wiki/Greek_language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0C822-201D-4DC2-9D3D-95590A1EB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Thinking</a:t>
            </a:r>
            <a:r>
              <a:rPr lang="cs-CZ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dirty="0" err="1"/>
              <a:t>Lesson</a:t>
            </a:r>
            <a:r>
              <a:rPr lang="cs-CZ"/>
              <a:t> 7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CB8CD8-ED02-4380-A685-E15D6E49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i="1" dirty="0"/>
              <a:t>Aristotle’s logic</a:t>
            </a:r>
            <a:br>
              <a:rPr lang="cs-CZ" sz="3600" i="1" dirty="0"/>
            </a:br>
            <a:r>
              <a:rPr lang="cs-CZ" altLang="cs-CZ" sz="3600" dirty="0"/>
              <a:t>384 – 322 (B.C.)</a:t>
            </a:r>
          </a:p>
          <a:p>
            <a:pPr lvl="1"/>
            <a:endParaRPr lang="cs-CZ" sz="3200" i="1" dirty="0"/>
          </a:p>
          <a:p>
            <a:pPr lvl="1"/>
            <a:r>
              <a:rPr lang="cs-CZ" sz="3200" i="1" dirty="0"/>
              <a:t>Plato and </a:t>
            </a:r>
            <a:r>
              <a:rPr lang="cs-CZ" sz="3200" i="1" dirty="0" err="1"/>
              <a:t>Aristotle</a:t>
            </a:r>
            <a:r>
              <a:rPr lang="cs-CZ" sz="3200" i="1" dirty="0"/>
              <a:t> </a:t>
            </a:r>
            <a:br>
              <a:rPr lang="cs-CZ" sz="3200" i="1" dirty="0"/>
            </a:br>
            <a:r>
              <a:rPr lang="cs-CZ" sz="3200" i="1" dirty="0"/>
              <a:t>in </a:t>
            </a:r>
            <a:r>
              <a:rPr lang="cs-CZ" sz="3200" i="1" dirty="0" err="1"/>
              <a:t>the</a:t>
            </a:r>
            <a:r>
              <a:rPr lang="cs-CZ" sz="3200" i="1" dirty="0"/>
              <a:t> </a:t>
            </a:r>
            <a:r>
              <a:rPr lang="cs-CZ" sz="3200" i="1" dirty="0" err="1"/>
              <a:t>middle</a:t>
            </a:r>
            <a:r>
              <a:rPr lang="cs-CZ" sz="3200" i="1" dirty="0"/>
              <a:t> </a:t>
            </a:r>
            <a:endParaRPr lang="en-US" sz="3200" i="1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DFD114E-68D6-4F0E-9691-539CD6B91C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311" y="2026763"/>
            <a:ext cx="5884903" cy="402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10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109">
            <a:extLst>
              <a:ext uri="{FF2B5EF4-FFF2-40B4-BE49-F238E27FC236}">
                <a16:creationId xmlns:a16="http://schemas.microsoft.com/office/drawing/2014/main" id="{46D1530A-B461-434A-A511-A3E839CCAA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412875"/>
            <a:ext cx="9144000" cy="15113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dirty="0"/>
              <a:t>All badgers are art collectors	</a:t>
            </a:r>
            <a:r>
              <a:rPr lang="cs-CZ" altLang="cs-CZ" dirty="0"/>
              <a:t>	</a:t>
            </a:r>
            <a:r>
              <a:rPr lang="cs-CZ" altLang="cs-CZ" sz="2400" b="1" dirty="0"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[B(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ym typeface="Symbol" panose="05050102010706020507" pitchFamily="18" charset="2"/>
              </a:rPr>
              <a:t></a:t>
            </a:r>
            <a:r>
              <a:rPr lang="cs-CZ" altLang="cs-CZ" sz="2400" dirty="0"/>
              <a:t> </a:t>
            </a:r>
            <a:r>
              <a:rPr lang="en-US" altLang="cs-CZ" sz="2400" dirty="0"/>
              <a:t>A(</a:t>
            </a:r>
            <a:r>
              <a:rPr lang="en-US" altLang="cs-CZ" sz="2400" i="1" dirty="0"/>
              <a:t>x</a:t>
            </a:r>
            <a:r>
              <a:rPr lang="en-US" altLang="cs-CZ" sz="2400" dirty="0"/>
              <a:t>)]</a:t>
            </a:r>
            <a:endParaRPr lang="cs-CZ" altLang="cs-CZ" dirty="0">
              <a:cs typeface="Calibri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dirty="0"/>
              <a:t>Some art collectors live in caves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[A(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C(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dirty="0"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cs-CZ" dirty="0"/>
              <a:t>Some badgers live in caves </a:t>
            </a:r>
            <a:r>
              <a:rPr lang="cs-CZ" altLang="cs-CZ" dirty="0"/>
              <a:t>	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[B(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C(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sz="2400" dirty="0">
              <a:cs typeface="Calibri"/>
            </a:endParaRPr>
          </a:p>
        </p:txBody>
      </p:sp>
      <p:sp>
        <p:nvSpPr>
          <p:cNvPr id="17411" name="Slide Number Placeholder 4">
            <a:extLst>
              <a:ext uri="{FF2B5EF4-FFF2-40B4-BE49-F238E27FC236}">
                <a16:creationId xmlns:a16="http://schemas.microsoft.com/office/drawing/2014/main" id="{EC92B65F-DD1A-4D2C-8C86-4F0840FA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AABD52-DE23-4CF8-9923-E42F79C8EF5D}" type="slidenum">
              <a:rPr lang="cs-CZ" altLang="cs-CZ">
                <a:latin typeface="Arial Black" panose="020B0A04020102020204" pitchFamily="34" charset="0"/>
              </a:rPr>
              <a:pPr eaLnBrk="1" hangingPunct="1"/>
              <a:t>10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6E54E3FE-12D2-4460-B765-0F03FAAAB75A}"/>
              </a:ext>
            </a:extLst>
          </p:cNvPr>
          <p:cNvGrpSpPr>
            <a:grpSpLocks/>
          </p:cNvGrpSpPr>
          <p:nvPr/>
        </p:nvGrpSpPr>
        <p:grpSpPr bwMode="auto">
          <a:xfrm>
            <a:off x="4496234" y="3377334"/>
            <a:ext cx="1728787" cy="1296988"/>
            <a:chOff x="884" y="2523"/>
            <a:chExt cx="1089" cy="817"/>
          </a:xfrm>
        </p:grpSpPr>
        <p:sp>
          <p:nvSpPr>
            <p:cNvPr id="17446" name="Oval 4">
              <a:extLst>
                <a:ext uri="{FF2B5EF4-FFF2-40B4-BE49-F238E27FC236}">
                  <a16:creationId xmlns:a16="http://schemas.microsoft.com/office/drawing/2014/main" id="{9FB22506-E068-4B38-9E74-A641A5B89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7447" name="Text Box 5">
              <a:extLst>
                <a:ext uri="{FF2B5EF4-FFF2-40B4-BE49-F238E27FC236}">
                  <a16:creationId xmlns:a16="http://schemas.microsoft.com/office/drawing/2014/main" id="{9567374A-7AAD-48D7-8300-28F844D6D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B</a:t>
              </a:r>
              <a:endParaRPr lang="cs-CZ" altLang="cs-CZ" b="1"/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360EB4C1-8D5F-4AF6-9926-209AFD48C7CA}"/>
              </a:ext>
            </a:extLst>
          </p:cNvPr>
          <p:cNvGrpSpPr>
            <a:grpSpLocks/>
          </p:cNvGrpSpPr>
          <p:nvPr/>
        </p:nvGrpSpPr>
        <p:grpSpPr bwMode="auto">
          <a:xfrm>
            <a:off x="5793222" y="3377334"/>
            <a:ext cx="1871663" cy="1295400"/>
            <a:chOff x="1701" y="2523"/>
            <a:chExt cx="1179" cy="816"/>
          </a:xfrm>
        </p:grpSpPr>
        <p:sp>
          <p:nvSpPr>
            <p:cNvPr id="17444" name="Oval 7">
              <a:extLst>
                <a:ext uri="{FF2B5EF4-FFF2-40B4-BE49-F238E27FC236}">
                  <a16:creationId xmlns:a16="http://schemas.microsoft.com/office/drawing/2014/main" id="{2DCBD994-BAF0-4E37-89E0-D75809382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7445" name="Text Box 8">
              <a:extLst>
                <a:ext uri="{FF2B5EF4-FFF2-40B4-BE49-F238E27FC236}">
                  <a16:creationId xmlns:a16="http://schemas.microsoft.com/office/drawing/2014/main" id="{A9126C21-2BAB-4487-8E5A-6556D39872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A</a:t>
              </a:r>
              <a:endParaRPr lang="cs-CZ" altLang="cs-CZ" b="1"/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4EBB5967-4161-47DA-9B76-491A28578929}"/>
              </a:ext>
            </a:extLst>
          </p:cNvPr>
          <p:cNvGrpSpPr>
            <a:grpSpLocks/>
          </p:cNvGrpSpPr>
          <p:nvPr/>
        </p:nvGrpSpPr>
        <p:grpSpPr bwMode="auto">
          <a:xfrm>
            <a:off x="5361421" y="4025034"/>
            <a:ext cx="1798638" cy="1447800"/>
            <a:chOff x="1429" y="2931"/>
            <a:chExt cx="1133" cy="912"/>
          </a:xfrm>
        </p:grpSpPr>
        <p:sp>
          <p:nvSpPr>
            <p:cNvPr id="17442" name="Oval 10">
              <a:extLst>
                <a:ext uri="{FF2B5EF4-FFF2-40B4-BE49-F238E27FC236}">
                  <a16:creationId xmlns:a16="http://schemas.microsoft.com/office/drawing/2014/main" id="{DDD78C32-439A-4CF3-BF6B-EC699C213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7443" name="Text Box 11">
              <a:extLst>
                <a:ext uri="{FF2B5EF4-FFF2-40B4-BE49-F238E27FC236}">
                  <a16:creationId xmlns:a16="http://schemas.microsoft.com/office/drawing/2014/main" id="{27FA362D-B47B-44CC-B39D-12CE09D473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C</a:t>
              </a:r>
              <a:endParaRPr lang="cs-CZ" altLang="cs-CZ" b="1"/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D99F0DDD-548D-4447-9615-CAD4E5E8CFAB}"/>
              </a:ext>
            </a:extLst>
          </p:cNvPr>
          <p:cNvGrpSpPr>
            <a:grpSpLocks/>
          </p:cNvGrpSpPr>
          <p:nvPr/>
        </p:nvGrpSpPr>
        <p:grpSpPr bwMode="auto">
          <a:xfrm>
            <a:off x="4858184" y="3520209"/>
            <a:ext cx="1079500" cy="1079500"/>
            <a:chOff x="2018" y="2750"/>
            <a:chExt cx="681" cy="680"/>
          </a:xfrm>
        </p:grpSpPr>
        <p:sp>
          <p:nvSpPr>
            <p:cNvPr id="17429" name="Line 13">
              <a:extLst>
                <a:ext uri="{FF2B5EF4-FFF2-40B4-BE49-F238E27FC236}">
                  <a16:creationId xmlns:a16="http://schemas.microsoft.com/office/drawing/2014/main" id="{02733D6D-694C-43F7-AE68-B1024D3FBC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0" name="Line 14">
              <a:extLst>
                <a:ext uri="{FF2B5EF4-FFF2-40B4-BE49-F238E27FC236}">
                  <a16:creationId xmlns:a16="http://schemas.microsoft.com/office/drawing/2014/main" id="{68C83800-D37A-4FB9-8B2A-34B2D0980E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1" name="Line 15">
              <a:extLst>
                <a:ext uri="{FF2B5EF4-FFF2-40B4-BE49-F238E27FC236}">
                  <a16:creationId xmlns:a16="http://schemas.microsoft.com/office/drawing/2014/main" id="{0239246C-D78A-4398-AB6D-637C3E0E23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2" name="Line 16">
              <a:extLst>
                <a:ext uri="{FF2B5EF4-FFF2-40B4-BE49-F238E27FC236}">
                  <a16:creationId xmlns:a16="http://schemas.microsoft.com/office/drawing/2014/main" id="{F0E3766C-47BB-45CA-AB27-9B24227F80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3" name="Line 17">
              <a:extLst>
                <a:ext uri="{FF2B5EF4-FFF2-40B4-BE49-F238E27FC236}">
                  <a16:creationId xmlns:a16="http://schemas.microsoft.com/office/drawing/2014/main" id="{8639036E-7BED-42DE-8349-C76F6DA918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4" name="Line 18">
              <a:extLst>
                <a:ext uri="{FF2B5EF4-FFF2-40B4-BE49-F238E27FC236}">
                  <a16:creationId xmlns:a16="http://schemas.microsoft.com/office/drawing/2014/main" id="{CE2A806F-B836-4AF1-9476-C2067B46B6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5" name="Line 19">
              <a:extLst>
                <a:ext uri="{FF2B5EF4-FFF2-40B4-BE49-F238E27FC236}">
                  <a16:creationId xmlns:a16="http://schemas.microsoft.com/office/drawing/2014/main" id="{A93525AF-49A0-4409-813A-BEE9E690BB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6" name="Line 20">
              <a:extLst>
                <a:ext uri="{FF2B5EF4-FFF2-40B4-BE49-F238E27FC236}">
                  <a16:creationId xmlns:a16="http://schemas.microsoft.com/office/drawing/2014/main" id="{40AD6E02-F88D-428E-B031-D68D8741AA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7" name="Line 21">
              <a:extLst>
                <a:ext uri="{FF2B5EF4-FFF2-40B4-BE49-F238E27FC236}">
                  <a16:creationId xmlns:a16="http://schemas.microsoft.com/office/drawing/2014/main" id="{461C2961-A94F-4D7D-A582-A46A239088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8" name="Line 22">
              <a:extLst>
                <a:ext uri="{FF2B5EF4-FFF2-40B4-BE49-F238E27FC236}">
                  <a16:creationId xmlns:a16="http://schemas.microsoft.com/office/drawing/2014/main" id="{5F22B690-D7FE-4FD9-944A-225E25BC83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39" name="Line 23">
              <a:extLst>
                <a:ext uri="{FF2B5EF4-FFF2-40B4-BE49-F238E27FC236}">
                  <a16:creationId xmlns:a16="http://schemas.microsoft.com/office/drawing/2014/main" id="{5321147F-2AD3-4EB2-98AC-25E379A104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0" name="Line 24">
              <a:extLst>
                <a:ext uri="{FF2B5EF4-FFF2-40B4-BE49-F238E27FC236}">
                  <a16:creationId xmlns:a16="http://schemas.microsoft.com/office/drawing/2014/main" id="{AF36986E-AF3B-42B5-8AB2-2EFF299813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41" name="Line 25">
              <a:extLst>
                <a:ext uri="{FF2B5EF4-FFF2-40B4-BE49-F238E27FC236}">
                  <a16:creationId xmlns:a16="http://schemas.microsoft.com/office/drawing/2014/main" id="{460EA4A1-62BE-4B22-B58A-4C6CB75BF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7418" name="Line 110">
            <a:extLst>
              <a:ext uri="{FF2B5EF4-FFF2-40B4-BE49-F238E27FC236}">
                <a16:creationId xmlns:a16="http://schemas.microsoft.com/office/drawing/2014/main" id="{B967E677-6730-4D37-83F4-D111ED0A1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314" y="2349500"/>
            <a:ext cx="8135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87" name="Line 111">
            <a:extLst>
              <a:ext uri="{FF2B5EF4-FFF2-40B4-BE49-F238E27FC236}">
                <a16:creationId xmlns:a16="http://schemas.microsoft.com/office/drawing/2014/main" id="{EE0ED670-BFF8-4EE3-83FA-FAD0EC5F4E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99688" y="1700213"/>
            <a:ext cx="4683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88" name="Line 112">
            <a:extLst>
              <a:ext uri="{FF2B5EF4-FFF2-40B4-BE49-F238E27FC236}">
                <a16:creationId xmlns:a16="http://schemas.microsoft.com/office/drawing/2014/main" id="{51895712-451A-46F0-96E6-BFEE3B8E9F5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96513" y="2090738"/>
            <a:ext cx="4683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89" name="Line 113">
            <a:extLst>
              <a:ext uri="{FF2B5EF4-FFF2-40B4-BE49-F238E27FC236}">
                <a16:creationId xmlns:a16="http://schemas.microsoft.com/office/drawing/2014/main" id="{4DBF0CED-9829-4C7F-BC79-AEF799554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137776" y="2727325"/>
            <a:ext cx="4683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90" name="AutoShape 114">
            <a:extLst>
              <a:ext uri="{FF2B5EF4-FFF2-40B4-BE49-F238E27FC236}">
                <a16:creationId xmlns:a16="http://schemas.microsoft.com/office/drawing/2014/main" id="{1164B559-8455-4515-82EE-AE1CBD70465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905434" y="4240934"/>
            <a:ext cx="2376487" cy="1511300"/>
          </a:xfrm>
          <a:prstGeom prst="wedgeRoundRectCallout">
            <a:avLst>
              <a:gd name="adj1" fmla="val -73648"/>
              <a:gd name="adj2" fmla="val 41278"/>
              <a:gd name="adj3" fmla="val 16667"/>
            </a:avLst>
          </a:prstGeom>
          <a:solidFill>
            <a:schemeClr val="accent1">
              <a:alpha val="27843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cs-CZ"/>
          </a:p>
        </p:txBody>
      </p:sp>
      <p:sp>
        <p:nvSpPr>
          <p:cNvPr id="24691" name="Text Box 115">
            <a:extLst>
              <a:ext uri="{FF2B5EF4-FFF2-40B4-BE49-F238E27FC236}">
                <a16:creationId xmlns:a16="http://schemas.microsoft.com/office/drawing/2014/main" id="{3BEE1893-ADB5-4351-BB51-82FDBB3A9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9259" y="4312372"/>
            <a:ext cx="2252662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/>
              <a:t>According to the 1</a:t>
            </a:r>
            <a:r>
              <a:rPr lang="en-US" altLang="cs-CZ" baseline="30000"/>
              <a:t>st</a:t>
            </a:r>
            <a:r>
              <a:rPr lang="en-US" altLang="cs-CZ"/>
              <a:t> premise there is no badger that would not be an art collector </a:t>
            </a:r>
            <a:r>
              <a:rPr lang="en-US" altLang="cs-CZ">
                <a:sym typeface="Wingdings" panose="05000000000000000000" pitchFamily="2" charset="2"/>
              </a:rPr>
              <a:t> </a:t>
            </a:r>
            <a:r>
              <a:rPr lang="en-US" altLang="cs-CZ"/>
              <a:t>hatch</a:t>
            </a:r>
            <a:endParaRPr lang="cs-CZ" altLang="cs-CZ"/>
          </a:p>
        </p:txBody>
      </p:sp>
      <p:sp>
        <p:nvSpPr>
          <p:cNvPr id="24692" name="AutoShape 116">
            <a:extLst>
              <a:ext uri="{FF2B5EF4-FFF2-40B4-BE49-F238E27FC236}">
                <a16:creationId xmlns:a16="http://schemas.microsoft.com/office/drawing/2014/main" id="{B7879550-0C8D-4A22-ACCE-1E955DDFA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2008" y="3591647"/>
            <a:ext cx="2736850" cy="2520950"/>
          </a:xfrm>
          <a:prstGeom prst="wedgeRoundRectCallout">
            <a:avLst>
              <a:gd name="adj1" fmla="val -24245"/>
              <a:gd name="adj2" fmla="val 21537"/>
              <a:gd name="adj3" fmla="val 16667"/>
            </a:avLst>
          </a:prstGeom>
          <a:solidFill>
            <a:schemeClr val="accent1">
              <a:alpha val="47842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cs-CZ"/>
          </a:p>
        </p:txBody>
      </p:sp>
      <p:sp>
        <p:nvSpPr>
          <p:cNvPr id="24693" name="Text Box 117">
            <a:extLst>
              <a:ext uri="{FF2B5EF4-FFF2-40B4-BE49-F238E27FC236}">
                <a16:creationId xmlns:a16="http://schemas.microsoft.com/office/drawing/2014/main" id="{8CE1853C-73E0-48C9-B146-A6BA45801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008" y="3880573"/>
            <a:ext cx="2736850" cy="201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cs-CZ" b="1"/>
              <a:t>According to the 2</a:t>
            </a:r>
            <a:r>
              <a:rPr lang="en-US" altLang="cs-CZ" b="1" baseline="30000"/>
              <a:t>nd</a:t>
            </a:r>
            <a:r>
              <a:rPr lang="en-US" altLang="cs-CZ" b="1"/>
              <a:t> premise the inter-section of A and C is nonempty; but we don’t know where to put the cross. Thus we cannot put it there.</a:t>
            </a:r>
            <a:endParaRPr lang="cs-CZ" altLang="cs-CZ" b="1"/>
          </a:p>
        </p:txBody>
      </p:sp>
      <p:sp>
        <p:nvSpPr>
          <p:cNvPr id="24695" name="Text Box 119">
            <a:extLst>
              <a:ext uri="{FF2B5EF4-FFF2-40B4-BE49-F238E27FC236}">
                <a16:creationId xmlns:a16="http://schemas.microsoft.com/office/drawing/2014/main" id="{21FDA8CA-E451-4C34-B45E-C464EFBE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3721" y="5680797"/>
            <a:ext cx="2592388" cy="366712"/>
          </a:xfrm>
          <a:prstGeom prst="rect">
            <a:avLst/>
          </a:prstGeom>
          <a:solidFill>
            <a:srgbClr val="FF00FF">
              <a:alpha val="4392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 i="1"/>
              <a:t>Argument is invalid</a:t>
            </a:r>
            <a:endParaRPr lang="cs-CZ" altLang="cs-CZ" b="1" i="1"/>
          </a:p>
        </p:txBody>
      </p:sp>
      <p:sp>
        <p:nvSpPr>
          <p:cNvPr id="24696" name="Text Box 120">
            <a:extLst>
              <a:ext uri="{FF2B5EF4-FFF2-40B4-BE49-F238E27FC236}">
                <a16:creationId xmlns:a16="http://schemas.microsoft.com/office/drawing/2014/main" id="{E4FC060F-AA5B-44BB-B8AD-7906A7516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246" y="4096472"/>
            <a:ext cx="215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?</a:t>
            </a:r>
          </a:p>
        </p:txBody>
      </p:sp>
      <p:sp>
        <p:nvSpPr>
          <p:cNvPr id="24697" name="Text Box 121">
            <a:extLst>
              <a:ext uri="{FF2B5EF4-FFF2-40B4-BE49-F238E27FC236}">
                <a16:creationId xmlns:a16="http://schemas.microsoft.com/office/drawing/2014/main" id="{858EC736-D650-43CC-8DB9-D0A673036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6608" y="4167910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?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8FCD9B3-50A7-4BAC-BE23-92B310B0B730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574057B-5D15-4F3A-98B8-5A42FF3F98F7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69996"/>
            <a:ext cx="5335600" cy="9424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latin typeface="Trebuchet MS"/>
              </a:rPr>
              <a:t>Syllogisms and</a:t>
            </a:r>
            <a:r>
              <a:rPr lang="cs-CZ" sz="2800">
                <a:latin typeface="Trebuchet MS"/>
              </a:rPr>
              <a:t> Venn</a:t>
            </a:r>
            <a:r>
              <a:rPr lang="en-US" sz="2800">
                <a:latin typeface="Trebuchet MS"/>
              </a:rPr>
              <a:t>’s</a:t>
            </a:r>
            <a:r>
              <a:rPr lang="cs-CZ" sz="2800">
                <a:latin typeface="Trebuchet MS"/>
              </a:rPr>
              <a:t> diagram</a:t>
            </a:r>
            <a:r>
              <a:rPr lang="en-US" sz="2800">
                <a:latin typeface="Trebuchet MS"/>
              </a:rPr>
              <a:t>s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A1CABFA-E572-4259-95AB-2424F0667154}"/>
              </a:ext>
            </a:extLst>
          </p:cNvPr>
          <p:cNvSpPr txBox="1"/>
          <p:nvPr/>
        </p:nvSpPr>
        <p:spPr>
          <a:xfrm rot="1200000">
            <a:off x="11634061" y="2231753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2">
            <a:extLst>
              <a:ext uri="{FF2B5EF4-FFF2-40B4-BE49-F238E27FC236}">
                <a16:creationId xmlns:a16="http://schemas.microsoft.com/office/drawing/2014/main" id="{9ED1E284-EEFB-4F99-810A-7108315E9A6D}"/>
              </a:ext>
            </a:extLst>
          </p:cNvPr>
          <p:cNvSpPr txBox="1"/>
          <p:nvPr/>
        </p:nvSpPr>
        <p:spPr>
          <a:xfrm rot="660000">
            <a:off x="214242" y="590480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9" name="TextovéPole 3">
            <a:extLst>
              <a:ext uri="{FF2B5EF4-FFF2-40B4-BE49-F238E27FC236}">
                <a16:creationId xmlns:a16="http://schemas.microsoft.com/office/drawing/2014/main" id="{6BF1589D-0877-48FE-ABD5-742C3851FC57}"/>
              </a:ext>
            </a:extLst>
          </p:cNvPr>
          <p:cNvSpPr txBox="1"/>
          <p:nvPr/>
        </p:nvSpPr>
        <p:spPr>
          <a:xfrm rot="960000">
            <a:off x="11526167" y="369507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4">
            <a:extLst>
              <a:ext uri="{FF2B5EF4-FFF2-40B4-BE49-F238E27FC236}">
                <a16:creationId xmlns:a16="http://schemas.microsoft.com/office/drawing/2014/main" id="{A4DA3A1C-A85D-4451-B4D0-A2728393BD36}"/>
              </a:ext>
            </a:extLst>
          </p:cNvPr>
          <p:cNvSpPr txBox="1"/>
          <p:nvPr/>
        </p:nvSpPr>
        <p:spPr>
          <a:xfrm rot="540000">
            <a:off x="154822" y="219543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9899A42B-CAF8-45C3-8FD6-59DDB934117A}"/>
              </a:ext>
            </a:extLst>
          </p:cNvPr>
          <p:cNvSpPr txBox="1"/>
          <p:nvPr/>
        </p:nvSpPr>
        <p:spPr>
          <a:xfrm rot="21240000">
            <a:off x="130292" y="3676773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6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4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4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90" grpId="0" animBg="1"/>
      <p:bldP spid="24691" grpId="0"/>
      <p:bldP spid="24692" grpId="0" animBg="1"/>
      <p:bldP spid="24693" grpId="0"/>
      <p:bldP spid="24695" grpId="0" animBg="1"/>
      <p:bldP spid="24696" grpId="0"/>
      <p:bldP spid="246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109">
            <a:extLst>
              <a:ext uri="{FF2B5EF4-FFF2-40B4-BE49-F238E27FC236}">
                <a16:creationId xmlns:a16="http://schemas.microsoft.com/office/drawing/2014/main" id="{45E3206B-9F6B-4779-B286-05D5F2D5FD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941821"/>
            <a:ext cx="8785225" cy="15843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dirty="0"/>
              <a:t>Some politic</a:t>
            </a:r>
            <a:r>
              <a:rPr lang="cs-CZ" altLang="cs-CZ" dirty="0" err="1"/>
              <a:t>ian</a:t>
            </a:r>
            <a:r>
              <a:rPr lang="en-US" altLang="cs-CZ" dirty="0"/>
              <a:t>s are wise	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</a:t>
            </a:r>
            <a:r>
              <a:rPr lang="cs-CZ" altLang="cs-CZ" sz="2400" dirty="0">
                <a:sym typeface="Symbol" panose="05050102010706020507" pitchFamily="18" charset="2"/>
              </a:rPr>
              <a:t>P</a:t>
            </a:r>
            <a:r>
              <a:rPr lang="en-US" altLang="cs-CZ" sz="2400" dirty="0">
                <a:sym typeface="Symbol" panose="05050102010706020507" pitchFamily="18" charset="2"/>
              </a:rPr>
              <a:t>l(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W(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dirty="0"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altLang="cs-CZ" dirty="0"/>
              <a:t>No wise man is a populist	</a:t>
            </a:r>
            <a:r>
              <a:rPr lang="cs-CZ" altLang="cs-CZ" dirty="0"/>
              <a:t>	</a:t>
            </a:r>
            <a:r>
              <a:rPr lang="cs-CZ" altLang="cs-CZ" sz="2400" b="1" dirty="0"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[W(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ym typeface="Symbol" panose="05050102010706020507" pitchFamily="18" charset="2"/>
              </a:rPr>
              <a:t></a:t>
            </a:r>
            <a:r>
              <a:rPr lang="cs-CZ" altLang="cs-CZ" sz="2400" dirty="0"/>
              <a:t> </a:t>
            </a:r>
            <a:r>
              <a:rPr lang="cs-CZ" altLang="cs-CZ" sz="2400" b="1" dirty="0">
                <a:sym typeface="Symbol" panose="05050102010706020507" pitchFamily="18" charset="2"/>
              </a:rPr>
              <a:t></a:t>
            </a:r>
            <a:r>
              <a:rPr lang="cs-CZ" altLang="cs-CZ" sz="2400" dirty="0">
                <a:sym typeface="Symbol" panose="05050102010706020507" pitchFamily="18" charset="2"/>
              </a:rPr>
              <a:t>P</a:t>
            </a:r>
            <a:r>
              <a:rPr lang="en-US" altLang="cs-CZ" sz="2400" dirty="0">
                <a:sym typeface="Symbol" panose="05050102010706020507" pitchFamily="18" charset="2"/>
              </a:rPr>
              <a:t>o</a:t>
            </a:r>
            <a:r>
              <a:rPr lang="en-US" altLang="cs-CZ" sz="2400" dirty="0"/>
              <a:t>(</a:t>
            </a:r>
            <a:r>
              <a:rPr lang="en-US" altLang="cs-CZ" sz="2400" i="1" dirty="0"/>
              <a:t>x</a:t>
            </a:r>
            <a:r>
              <a:rPr lang="en-US" altLang="cs-CZ" sz="2400" dirty="0"/>
              <a:t>)]</a:t>
            </a:r>
            <a:r>
              <a:rPr lang="cs-CZ" altLang="cs-CZ" dirty="0"/>
              <a:t> </a:t>
            </a:r>
            <a:endParaRPr lang="cs-CZ" altLang="cs-CZ" dirty="0"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altLang="cs-CZ" dirty="0"/>
              <a:t>Some politic</a:t>
            </a:r>
            <a:r>
              <a:rPr lang="cs-CZ" altLang="cs-CZ" dirty="0" err="1"/>
              <a:t>ian</a:t>
            </a:r>
            <a:r>
              <a:rPr lang="en-US" altLang="cs-CZ" dirty="0"/>
              <a:t>s are not populists</a:t>
            </a:r>
            <a:r>
              <a:rPr lang="cs-CZ" altLang="cs-CZ" dirty="0"/>
              <a:t>	</a:t>
            </a:r>
            <a:r>
              <a:rPr lang="en-US" altLang="cs-CZ" sz="2400" b="1" dirty="0"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ym typeface="Symbol" panose="05050102010706020507" pitchFamily="18" charset="2"/>
              </a:rPr>
              <a:t>[</a:t>
            </a:r>
            <a:r>
              <a:rPr lang="cs-CZ" altLang="cs-CZ" sz="2400" dirty="0" err="1">
                <a:sym typeface="Symbol" panose="05050102010706020507" pitchFamily="18" charset="2"/>
              </a:rPr>
              <a:t>Pl</a:t>
            </a:r>
            <a:r>
              <a:rPr lang="en-US" altLang="cs-CZ" sz="2400" dirty="0">
                <a:sym typeface="Symbol" panose="05050102010706020507" pitchFamily="18" charset="2"/>
              </a:rPr>
              <a:t>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ym typeface="Symbol" panose="05050102010706020507" pitchFamily="18" charset="2"/>
              </a:rPr>
              <a:t> </a:t>
            </a:r>
            <a:r>
              <a:rPr lang="cs-CZ" altLang="cs-CZ" sz="2400" b="1" dirty="0">
                <a:sym typeface="Symbol" panose="05050102010706020507" pitchFamily="18" charset="2"/>
              </a:rPr>
              <a:t></a:t>
            </a:r>
            <a:r>
              <a:rPr lang="cs-CZ" altLang="cs-CZ" sz="2400" dirty="0">
                <a:sym typeface="Symbol" panose="05050102010706020507" pitchFamily="18" charset="2"/>
              </a:rPr>
              <a:t>P</a:t>
            </a:r>
            <a:r>
              <a:rPr lang="en-US" altLang="cs-CZ" sz="2400" dirty="0">
                <a:sym typeface="Symbol" panose="05050102010706020507" pitchFamily="18" charset="2"/>
              </a:rPr>
              <a:t>o(</a:t>
            </a:r>
            <a:r>
              <a:rPr lang="en-US" altLang="cs-CZ" sz="2400" i="1" dirty="0"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ym typeface="Symbol" panose="05050102010706020507" pitchFamily="18" charset="2"/>
              </a:rPr>
              <a:t>)]</a:t>
            </a:r>
            <a:endParaRPr lang="cs-CZ" altLang="cs-CZ" sz="2400" dirty="0">
              <a:cs typeface="Calibri"/>
            </a:endParaRPr>
          </a:p>
        </p:txBody>
      </p:sp>
      <p:sp>
        <p:nvSpPr>
          <p:cNvPr id="18434" name="Slide Number Placeholder 4">
            <a:extLst>
              <a:ext uri="{FF2B5EF4-FFF2-40B4-BE49-F238E27FC236}">
                <a16:creationId xmlns:a16="http://schemas.microsoft.com/office/drawing/2014/main" id="{ABFF04D9-8D1A-4AD3-ABF7-A8759383B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B9901D-BD1F-4CD6-B2AA-08A9C6B1C271}" type="slidenum">
              <a:rPr lang="cs-CZ" altLang="cs-CZ">
                <a:latin typeface="Arial Black" panose="020B0A04020102020204" pitchFamily="34" charset="0"/>
              </a:rPr>
              <a:pPr eaLnBrk="1" hangingPunct="1"/>
              <a:t>11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D159D074-ACB1-4F49-8971-703F662CB763}"/>
              </a:ext>
            </a:extLst>
          </p:cNvPr>
          <p:cNvGrpSpPr>
            <a:grpSpLocks/>
          </p:cNvGrpSpPr>
          <p:nvPr/>
        </p:nvGrpSpPr>
        <p:grpSpPr bwMode="auto">
          <a:xfrm>
            <a:off x="4496234" y="2985796"/>
            <a:ext cx="1728787" cy="1383726"/>
            <a:chOff x="884" y="2523"/>
            <a:chExt cx="1089" cy="817"/>
          </a:xfrm>
        </p:grpSpPr>
        <p:sp>
          <p:nvSpPr>
            <p:cNvPr id="18468" name="Oval 4">
              <a:extLst>
                <a:ext uri="{FF2B5EF4-FFF2-40B4-BE49-F238E27FC236}">
                  <a16:creationId xmlns:a16="http://schemas.microsoft.com/office/drawing/2014/main" id="{F9892E2A-9B59-493A-AAB4-6857BFDC1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8469" name="Text Box 5">
              <a:extLst>
                <a:ext uri="{FF2B5EF4-FFF2-40B4-BE49-F238E27FC236}">
                  <a16:creationId xmlns:a16="http://schemas.microsoft.com/office/drawing/2014/main" id="{81BBFBFA-DC4D-436E-8E7A-65FA13476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W</a:t>
              </a:r>
              <a:endParaRPr lang="cs-CZ" altLang="cs-CZ" b="1"/>
            </a:p>
          </p:txBody>
        </p:sp>
      </p:grpSp>
      <p:grpSp>
        <p:nvGrpSpPr>
          <p:cNvPr id="3" name="Group 111">
            <a:extLst>
              <a:ext uri="{FF2B5EF4-FFF2-40B4-BE49-F238E27FC236}">
                <a16:creationId xmlns:a16="http://schemas.microsoft.com/office/drawing/2014/main" id="{D9E6468D-24D3-4604-B16B-1A2B1E3F4674}"/>
              </a:ext>
            </a:extLst>
          </p:cNvPr>
          <p:cNvGrpSpPr>
            <a:grpSpLocks/>
          </p:cNvGrpSpPr>
          <p:nvPr/>
        </p:nvGrpSpPr>
        <p:grpSpPr bwMode="auto">
          <a:xfrm>
            <a:off x="5794809" y="3013789"/>
            <a:ext cx="2016125" cy="1441460"/>
            <a:chOff x="2699" y="2205"/>
            <a:chExt cx="1270" cy="826"/>
          </a:xfrm>
        </p:grpSpPr>
        <p:sp>
          <p:nvSpPr>
            <p:cNvPr id="18466" name="Oval 7">
              <a:extLst>
                <a:ext uri="{FF2B5EF4-FFF2-40B4-BE49-F238E27FC236}">
                  <a16:creationId xmlns:a16="http://schemas.microsoft.com/office/drawing/2014/main" id="{30AFC4F8-F6FD-479C-A53B-238C9271C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250"/>
              <a:ext cx="907" cy="7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8467" name="Text Box 8">
              <a:extLst>
                <a:ext uri="{FF2B5EF4-FFF2-40B4-BE49-F238E27FC236}">
                  <a16:creationId xmlns:a16="http://schemas.microsoft.com/office/drawing/2014/main" id="{2CF14F00-4400-42AF-A6EF-FC3EE456F4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220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P</a:t>
              </a:r>
              <a:r>
                <a:rPr lang="en-US" altLang="cs-CZ" b="1"/>
                <a:t>o</a:t>
              </a:r>
              <a:endParaRPr lang="cs-CZ" altLang="cs-CZ" b="1"/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30D3D0B6-787D-4671-B525-0F0FAAE0758E}"/>
              </a:ext>
            </a:extLst>
          </p:cNvPr>
          <p:cNvGrpSpPr>
            <a:grpSpLocks/>
          </p:cNvGrpSpPr>
          <p:nvPr/>
        </p:nvGrpSpPr>
        <p:grpSpPr bwMode="auto">
          <a:xfrm>
            <a:off x="5361421" y="3720234"/>
            <a:ext cx="1798638" cy="1579554"/>
            <a:chOff x="1429" y="2931"/>
            <a:chExt cx="1133" cy="912"/>
          </a:xfrm>
        </p:grpSpPr>
        <p:sp>
          <p:nvSpPr>
            <p:cNvPr id="18464" name="Oval 10">
              <a:extLst>
                <a:ext uri="{FF2B5EF4-FFF2-40B4-BE49-F238E27FC236}">
                  <a16:creationId xmlns:a16="http://schemas.microsoft.com/office/drawing/2014/main" id="{52E86D70-4225-4814-9440-166D0BA8C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8465" name="Text Box 11">
              <a:extLst>
                <a:ext uri="{FF2B5EF4-FFF2-40B4-BE49-F238E27FC236}">
                  <a16:creationId xmlns:a16="http://schemas.microsoft.com/office/drawing/2014/main" id="{1DE051F2-CE8E-4BF8-AE41-AC073649A3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Pl</a:t>
              </a:r>
            </a:p>
          </p:txBody>
        </p:sp>
      </p:grpSp>
      <p:grpSp>
        <p:nvGrpSpPr>
          <p:cNvPr id="5" name="Group 40">
            <a:extLst>
              <a:ext uri="{FF2B5EF4-FFF2-40B4-BE49-F238E27FC236}">
                <a16:creationId xmlns:a16="http://schemas.microsoft.com/office/drawing/2014/main" id="{FFC0F595-A7C9-448E-BD57-2621B7E8E19B}"/>
              </a:ext>
            </a:extLst>
          </p:cNvPr>
          <p:cNvGrpSpPr>
            <a:grpSpLocks/>
          </p:cNvGrpSpPr>
          <p:nvPr/>
        </p:nvGrpSpPr>
        <p:grpSpPr bwMode="auto">
          <a:xfrm>
            <a:off x="5575734" y="4034560"/>
            <a:ext cx="142875" cy="144463"/>
            <a:chOff x="2699" y="3158"/>
            <a:chExt cx="90" cy="91"/>
          </a:xfrm>
        </p:grpSpPr>
        <p:sp>
          <p:nvSpPr>
            <p:cNvPr id="18462" name="Line 41">
              <a:extLst>
                <a:ext uri="{FF2B5EF4-FFF2-40B4-BE49-F238E27FC236}">
                  <a16:creationId xmlns:a16="http://schemas.microsoft.com/office/drawing/2014/main" id="{24382EC9-2090-4671-A713-F5B08C9F57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63" name="Line 42">
              <a:extLst>
                <a:ext uri="{FF2B5EF4-FFF2-40B4-BE49-F238E27FC236}">
                  <a16:creationId xmlns:a16="http://schemas.microsoft.com/office/drawing/2014/main" id="{7F0F96C0-5A7C-4A1D-98E4-691E9DD411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96">
            <a:extLst>
              <a:ext uri="{FF2B5EF4-FFF2-40B4-BE49-F238E27FC236}">
                <a16:creationId xmlns:a16="http://schemas.microsoft.com/office/drawing/2014/main" id="{00DEC1A1-87B5-413A-9D0A-227C86CC8362}"/>
              </a:ext>
            </a:extLst>
          </p:cNvPr>
          <p:cNvGrpSpPr>
            <a:grpSpLocks/>
          </p:cNvGrpSpPr>
          <p:nvPr/>
        </p:nvGrpSpPr>
        <p:grpSpPr bwMode="auto">
          <a:xfrm>
            <a:off x="5866246" y="3431309"/>
            <a:ext cx="287338" cy="647700"/>
            <a:chOff x="2835" y="2886"/>
            <a:chExt cx="181" cy="408"/>
          </a:xfrm>
        </p:grpSpPr>
        <p:grpSp>
          <p:nvGrpSpPr>
            <p:cNvPr id="18450" name="Group 97">
              <a:extLst>
                <a:ext uri="{FF2B5EF4-FFF2-40B4-BE49-F238E27FC236}">
                  <a16:creationId xmlns:a16="http://schemas.microsoft.com/office/drawing/2014/main" id="{D18F329C-BD45-4B4C-B585-1AD3984CD0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113"/>
              <a:ext cx="181" cy="181"/>
              <a:chOff x="2744" y="2659"/>
              <a:chExt cx="181" cy="181"/>
            </a:xfrm>
          </p:grpSpPr>
          <p:sp>
            <p:nvSpPr>
              <p:cNvPr id="18457" name="Line 98">
                <a:extLst>
                  <a:ext uri="{FF2B5EF4-FFF2-40B4-BE49-F238E27FC236}">
                    <a16:creationId xmlns:a16="http://schemas.microsoft.com/office/drawing/2014/main" id="{59AF0E87-6CC2-4861-8657-AD4C904799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8" name="Line 99">
                <a:extLst>
                  <a:ext uri="{FF2B5EF4-FFF2-40B4-BE49-F238E27FC236}">
                    <a16:creationId xmlns:a16="http://schemas.microsoft.com/office/drawing/2014/main" id="{07EF7191-DD5A-47E6-845F-E622B0A839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9" name="Line 100">
                <a:extLst>
                  <a:ext uri="{FF2B5EF4-FFF2-40B4-BE49-F238E27FC236}">
                    <a16:creationId xmlns:a16="http://schemas.microsoft.com/office/drawing/2014/main" id="{49F4AFC3-61D0-42C5-B03D-13B1665DE1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0" name="Line 101">
                <a:extLst>
                  <a:ext uri="{FF2B5EF4-FFF2-40B4-BE49-F238E27FC236}">
                    <a16:creationId xmlns:a16="http://schemas.microsoft.com/office/drawing/2014/main" id="{204BA432-6935-4789-988E-25DF8DE500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61" name="Line 102">
                <a:extLst>
                  <a:ext uri="{FF2B5EF4-FFF2-40B4-BE49-F238E27FC236}">
                    <a16:creationId xmlns:a16="http://schemas.microsoft.com/office/drawing/2014/main" id="{F16B12B9-755D-4217-94F8-FEC3E34651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8451" name="Group 103">
              <a:extLst>
                <a:ext uri="{FF2B5EF4-FFF2-40B4-BE49-F238E27FC236}">
                  <a16:creationId xmlns:a16="http://schemas.microsoft.com/office/drawing/2014/main" id="{528B16EC-0690-474F-B907-9A57D9AF3F85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835" y="2886"/>
              <a:ext cx="181" cy="181"/>
              <a:chOff x="2744" y="2659"/>
              <a:chExt cx="181" cy="181"/>
            </a:xfrm>
          </p:grpSpPr>
          <p:sp>
            <p:nvSpPr>
              <p:cNvPr id="18452" name="Line 104">
                <a:extLst>
                  <a:ext uri="{FF2B5EF4-FFF2-40B4-BE49-F238E27FC236}">
                    <a16:creationId xmlns:a16="http://schemas.microsoft.com/office/drawing/2014/main" id="{B4ACE33F-9145-4787-9195-AFAE35848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3" name="Line 105">
                <a:extLst>
                  <a:ext uri="{FF2B5EF4-FFF2-40B4-BE49-F238E27FC236}">
                    <a16:creationId xmlns:a16="http://schemas.microsoft.com/office/drawing/2014/main" id="{2E76628F-7397-4018-BB66-F9CA5EE6B2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4" name="Line 106">
                <a:extLst>
                  <a:ext uri="{FF2B5EF4-FFF2-40B4-BE49-F238E27FC236}">
                    <a16:creationId xmlns:a16="http://schemas.microsoft.com/office/drawing/2014/main" id="{9A2EAA9C-4DA7-43B5-B11F-CD76C28FA1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5" name="Line 107">
                <a:extLst>
                  <a:ext uri="{FF2B5EF4-FFF2-40B4-BE49-F238E27FC236}">
                    <a16:creationId xmlns:a16="http://schemas.microsoft.com/office/drawing/2014/main" id="{3E6F2117-9EE4-4615-911A-FA9070FB10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56" name="Line 108">
                <a:extLst>
                  <a:ext uri="{FF2B5EF4-FFF2-40B4-BE49-F238E27FC236}">
                    <a16:creationId xmlns:a16="http://schemas.microsoft.com/office/drawing/2014/main" id="{3B08EBB6-EC04-4E27-B4EF-B63716527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18442" name="Line 110">
            <a:extLst>
              <a:ext uri="{FF2B5EF4-FFF2-40B4-BE49-F238E27FC236}">
                <a16:creationId xmlns:a16="http://schemas.microsoft.com/office/drawing/2014/main" id="{26418C33-E5D5-4BEB-9E38-41FFBA6832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74971" y="1906155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5" name="AutoShape 115">
            <a:extLst>
              <a:ext uri="{FF2B5EF4-FFF2-40B4-BE49-F238E27FC236}">
                <a16:creationId xmlns:a16="http://schemas.microsoft.com/office/drawing/2014/main" id="{07EC9D83-2BCB-4A5B-9EAF-B8E7A434F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996" y="3863110"/>
            <a:ext cx="2881313" cy="1420813"/>
          </a:xfrm>
          <a:prstGeom prst="flowChartAlternateProcess">
            <a:avLst/>
          </a:prstGeom>
          <a:solidFill>
            <a:schemeClr val="accent1">
              <a:alpha val="4509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5716" name="Text Box 116">
            <a:extLst>
              <a:ext uri="{FF2B5EF4-FFF2-40B4-BE49-F238E27FC236}">
                <a16:creationId xmlns:a16="http://schemas.microsoft.com/office/drawing/2014/main" id="{ADC6547D-903A-4E4A-BF93-6324F8F5C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2639148"/>
            <a:ext cx="1944687" cy="923925"/>
          </a:xfrm>
          <a:prstGeom prst="rect">
            <a:avLst/>
          </a:prstGeom>
          <a:solidFill>
            <a:srgbClr val="FF00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First: the universal premise 2.</a:t>
            </a:r>
            <a:endParaRPr lang="cs-CZ" altLang="cs-CZ" b="1"/>
          </a:p>
        </p:txBody>
      </p:sp>
      <p:sp>
        <p:nvSpPr>
          <p:cNvPr id="18445" name="Text Box 117">
            <a:extLst>
              <a:ext uri="{FF2B5EF4-FFF2-40B4-BE49-F238E27FC236}">
                <a16:creationId xmlns:a16="http://schemas.microsoft.com/office/drawing/2014/main" id="{934060CC-4018-46B8-8A63-F538555DD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7234" y="4512397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25718" name="Text Box 118">
            <a:extLst>
              <a:ext uri="{FF2B5EF4-FFF2-40B4-BE49-F238E27FC236}">
                <a16:creationId xmlns:a16="http://schemas.microsoft.com/office/drawing/2014/main" id="{03241AC6-723B-4C9B-830D-7E2EC15F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3863110"/>
            <a:ext cx="2735262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There are no wise people (W) who’d be populists (Po). So we hatch the intersection of W and Po</a:t>
            </a:r>
            <a:endParaRPr lang="cs-CZ" altLang="cs-CZ" b="1"/>
          </a:p>
        </p:txBody>
      </p:sp>
      <p:sp>
        <p:nvSpPr>
          <p:cNvPr id="25719" name="AutoShape 119">
            <a:extLst>
              <a:ext uri="{FF2B5EF4-FFF2-40B4-BE49-F238E27FC236}">
                <a16:creationId xmlns:a16="http://schemas.microsoft.com/office/drawing/2014/main" id="{EBF78A58-A446-4D8A-9E61-FF51BF8FC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0934" y="3431310"/>
            <a:ext cx="2232025" cy="1368425"/>
          </a:xfrm>
          <a:prstGeom prst="flowChartAlternateProcess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5720" name="Text Box 120">
            <a:extLst>
              <a:ext uri="{FF2B5EF4-FFF2-40B4-BE49-F238E27FC236}">
                <a16:creationId xmlns:a16="http://schemas.microsoft.com/office/drawing/2014/main" id="{8250A4EB-A67C-40D1-87E7-5BBBE619E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6833" y="3359872"/>
            <a:ext cx="19431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1</a:t>
            </a:r>
            <a:r>
              <a:rPr lang="en-US" altLang="cs-CZ" baseline="30000"/>
              <a:t>st</a:t>
            </a:r>
            <a:r>
              <a:rPr lang="en-US" altLang="cs-CZ"/>
              <a:t> premise: the intersection of W and Pl is non-empty </a:t>
            </a:r>
            <a:r>
              <a:rPr lang="en-US" altLang="cs-CZ">
                <a:sym typeface="Wingdings" panose="05000000000000000000" pitchFamily="2" charset="2"/>
              </a:rPr>
              <a:t></a:t>
            </a:r>
            <a:r>
              <a:rPr lang="en-US" altLang="cs-CZ"/>
              <a:t> put a cross</a:t>
            </a:r>
            <a:endParaRPr lang="cs-CZ" altLang="cs-CZ"/>
          </a:p>
        </p:txBody>
      </p:sp>
      <p:sp>
        <p:nvSpPr>
          <p:cNvPr id="25721" name="Text Box 121">
            <a:extLst>
              <a:ext uri="{FF2B5EF4-FFF2-40B4-BE49-F238E27FC236}">
                <a16:creationId xmlns:a16="http://schemas.microsoft.com/office/drawing/2014/main" id="{007E0D36-3076-4003-91CF-1480D7CEA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2420" y="5499823"/>
            <a:ext cx="6192838" cy="915987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Check the truth of the conclusion</a:t>
            </a:r>
            <a:r>
              <a:rPr lang="cs-CZ" altLang="cs-CZ"/>
              <a:t>: </a:t>
            </a:r>
            <a:r>
              <a:rPr lang="en-US" altLang="cs-CZ"/>
              <a:t>the intersection of Pl and the complement of Po must be nonempty, which is so</a:t>
            </a:r>
            <a:r>
              <a:rPr lang="cs-CZ" altLang="cs-CZ"/>
              <a:t>: </a:t>
            </a:r>
            <a:r>
              <a:rPr lang="en-US" altLang="cs-CZ"/>
              <a:t>the truth is guaranteed… the </a:t>
            </a:r>
            <a:r>
              <a:rPr lang="en-US" altLang="cs-CZ" b="1"/>
              <a:t>argument is valid</a:t>
            </a:r>
            <a:endParaRPr lang="cs-CZ" altLang="cs-CZ" b="1" i="1">
              <a:solidFill>
                <a:schemeClr val="bg2"/>
              </a:solidFill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177315E-A296-453E-A613-7951A8B4D322}"/>
              </a:ext>
            </a:extLst>
          </p:cNvPr>
          <p:cNvSpPr/>
          <p:nvPr/>
        </p:nvSpPr>
        <p:spPr>
          <a:xfrm>
            <a:off x="842367" y="465352"/>
            <a:ext cx="10509214" cy="615925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A89B2C0-0946-42DF-9154-0116124B0F3B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217596"/>
            <a:ext cx="5792799" cy="52685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Trebuchet MS"/>
              </a:rPr>
              <a:t>Sylogism</a:t>
            </a:r>
            <a:r>
              <a:rPr lang="en-US" sz="2800" dirty="0">
                <a:latin typeface="Trebuchet MS"/>
              </a:rPr>
              <a:t>s</a:t>
            </a:r>
            <a:r>
              <a:rPr lang="cs-CZ" sz="2800" dirty="0">
                <a:latin typeface="Trebuchet MS"/>
              </a:rPr>
              <a:t> – </a:t>
            </a:r>
            <a:r>
              <a:rPr lang="en-US" sz="2800" dirty="0">
                <a:latin typeface="Trebuchet MS"/>
              </a:rPr>
              <a:t>validness verification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3FC6CA2-99D0-4503-AA8D-B6F8798C2404}"/>
              </a:ext>
            </a:extLst>
          </p:cNvPr>
          <p:cNvSpPr txBox="1"/>
          <p:nvPr/>
        </p:nvSpPr>
        <p:spPr>
          <a:xfrm rot="1200000">
            <a:off x="11537264" y="172964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ABB1DA2C-47D3-4A9E-AD6F-4F268BD534B2}"/>
              </a:ext>
            </a:extLst>
          </p:cNvPr>
          <p:cNvSpPr txBox="1"/>
          <p:nvPr/>
        </p:nvSpPr>
        <p:spPr>
          <a:xfrm rot="660000">
            <a:off x="180308" y="330522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B89CDF3D-6382-48DC-B223-AB3CFA1EA79D}"/>
              </a:ext>
            </a:extLst>
          </p:cNvPr>
          <p:cNvSpPr txBox="1"/>
          <p:nvPr/>
        </p:nvSpPr>
        <p:spPr>
          <a:xfrm rot="960000">
            <a:off x="360658" y="941845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65A36CF9-8695-417F-B861-26E49A4D0ECC}"/>
              </a:ext>
            </a:extLst>
          </p:cNvPr>
          <p:cNvSpPr txBox="1"/>
          <p:nvPr/>
        </p:nvSpPr>
        <p:spPr>
          <a:xfrm rot="540000">
            <a:off x="299424" y="605004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DF331DBD-B952-4883-BD9D-BAFCA4248FE1}"/>
              </a:ext>
            </a:extLst>
          </p:cNvPr>
          <p:cNvSpPr txBox="1"/>
          <p:nvPr/>
        </p:nvSpPr>
        <p:spPr>
          <a:xfrm rot="21240000">
            <a:off x="11482307" y="3139052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68196BBF-3B94-4999-9B39-5ECF6845622F}"/>
              </a:ext>
            </a:extLst>
          </p:cNvPr>
          <p:cNvSpPr txBox="1"/>
          <p:nvPr/>
        </p:nvSpPr>
        <p:spPr>
          <a:xfrm rot="20100000">
            <a:off x="11444925" y="6100262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15" grpId="0" animBg="1"/>
      <p:bldP spid="25716" grpId="0" animBg="1"/>
      <p:bldP spid="25718" grpId="0"/>
      <p:bldP spid="25719" grpId="0" animBg="1"/>
      <p:bldP spid="25720" grpId="0"/>
      <p:bldP spid="257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3">
            <a:extLst>
              <a:ext uri="{FF2B5EF4-FFF2-40B4-BE49-F238E27FC236}">
                <a16:creationId xmlns:a16="http://schemas.microsoft.com/office/drawing/2014/main" id="{C1095733-3A19-4FA7-9C24-D820FDD74C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232767"/>
            <a:ext cx="8785225" cy="15843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cs-CZ" sz="2000" dirty="0">
                <a:sym typeface="Symbol" panose="05050102010706020507" pitchFamily="18" charset="2"/>
              </a:rPr>
              <a:t>All cars are vehicles  </a:t>
            </a:r>
            <a:r>
              <a:rPr lang="en-US" altLang="cs-CZ" sz="2000" dirty="0"/>
              <a:t>         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[C(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V(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  <a:endParaRPr lang="cs-CZ" altLang="cs-CZ" sz="2000" dirty="0">
              <a:cs typeface="Calibri"/>
            </a:endParaRPr>
          </a:p>
          <a:p>
            <a:r>
              <a:rPr lang="en-US" altLang="cs-CZ" sz="2000" dirty="0">
                <a:sym typeface="Symbol" panose="05050102010706020507" pitchFamily="18" charset="2"/>
              </a:rPr>
              <a:t>All cars have a wheel </a:t>
            </a:r>
            <a:r>
              <a:rPr lang="cs-CZ" altLang="cs-CZ" sz="2000" dirty="0">
                <a:sym typeface="Symbol" panose="05050102010706020507" pitchFamily="18" charset="2"/>
              </a:rPr>
              <a:t>     </a:t>
            </a:r>
            <a:r>
              <a:rPr lang="cs-CZ" altLang="cs-CZ" sz="2000" dirty="0"/>
              <a:t>   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[C(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W(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90000"/>
              </a:lnSpc>
              <a:spcBef>
                <a:spcPct val="130000"/>
              </a:spcBef>
            </a:pPr>
            <a:r>
              <a:rPr lang="en-US" altLang="cs-CZ" sz="2000" dirty="0">
                <a:sym typeface="Symbol" panose="05050102010706020507" pitchFamily="18" charset="2"/>
              </a:rPr>
              <a:t>Some vehicles have a wheel 	</a:t>
            </a:r>
            <a:r>
              <a:rPr lang="cs-CZ" altLang="cs-CZ" sz="2000" dirty="0">
                <a:sym typeface="Symbol" panose="05050102010706020507" pitchFamily="18" charset="2"/>
              </a:rPr>
              <a:t>	 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[V(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W(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endParaRPr lang="cs-CZ" altLang="cs-CZ" sz="2000" dirty="0">
              <a:cs typeface="Calibri"/>
            </a:endParaRPr>
          </a:p>
        </p:txBody>
      </p:sp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CD874E97-54B3-48AF-B73D-825634A28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363F28B-105C-4673-9304-2604D3206F3E}" type="slidenum">
              <a:rPr lang="cs-CZ" altLang="cs-CZ">
                <a:latin typeface="Arial Black" panose="020B0A04020102020204" pitchFamily="34" charset="0"/>
              </a:rPr>
              <a:pPr eaLnBrk="1" hangingPunct="1"/>
              <a:t>12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D7FBD5C1-D367-4A80-9E77-749281817E06}"/>
              </a:ext>
            </a:extLst>
          </p:cNvPr>
          <p:cNvGrpSpPr>
            <a:grpSpLocks/>
          </p:cNvGrpSpPr>
          <p:nvPr/>
        </p:nvGrpSpPr>
        <p:grpSpPr bwMode="auto">
          <a:xfrm>
            <a:off x="4523944" y="3100243"/>
            <a:ext cx="1728787" cy="1296988"/>
            <a:chOff x="884" y="2523"/>
            <a:chExt cx="1089" cy="817"/>
          </a:xfrm>
        </p:grpSpPr>
        <p:sp>
          <p:nvSpPr>
            <p:cNvPr id="19497" name="Oval 5">
              <a:extLst>
                <a:ext uri="{FF2B5EF4-FFF2-40B4-BE49-F238E27FC236}">
                  <a16:creationId xmlns:a16="http://schemas.microsoft.com/office/drawing/2014/main" id="{3A95E1F1-F0BD-46C5-89BE-DB44FD96F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9498" name="Text Box 6">
              <a:extLst>
                <a:ext uri="{FF2B5EF4-FFF2-40B4-BE49-F238E27FC236}">
                  <a16:creationId xmlns:a16="http://schemas.microsoft.com/office/drawing/2014/main" id="{9BD6FDAA-A064-446F-8374-55BD69E409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 </a:t>
              </a:r>
              <a:r>
                <a:rPr lang="en-US" altLang="cs-CZ" b="1"/>
                <a:t>C</a:t>
              </a:r>
              <a:endParaRPr lang="cs-CZ" altLang="cs-CZ" b="1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981FA8AA-B6D4-4DFE-B5B1-7379E484E5C7}"/>
              </a:ext>
            </a:extLst>
          </p:cNvPr>
          <p:cNvGrpSpPr>
            <a:grpSpLocks/>
          </p:cNvGrpSpPr>
          <p:nvPr/>
        </p:nvGrpSpPr>
        <p:grpSpPr bwMode="auto">
          <a:xfrm>
            <a:off x="5822518" y="3098657"/>
            <a:ext cx="2016125" cy="1311275"/>
            <a:chOff x="2699" y="2205"/>
            <a:chExt cx="1270" cy="826"/>
          </a:xfrm>
        </p:grpSpPr>
        <p:sp>
          <p:nvSpPr>
            <p:cNvPr id="19495" name="Oval 8">
              <a:extLst>
                <a:ext uri="{FF2B5EF4-FFF2-40B4-BE49-F238E27FC236}">
                  <a16:creationId xmlns:a16="http://schemas.microsoft.com/office/drawing/2014/main" id="{48CFCF45-B9BD-4EEB-BBC6-01C9D9349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250"/>
              <a:ext cx="907" cy="7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9496" name="Text Box 9">
              <a:extLst>
                <a:ext uri="{FF2B5EF4-FFF2-40B4-BE49-F238E27FC236}">
                  <a16:creationId xmlns:a16="http://schemas.microsoft.com/office/drawing/2014/main" id="{899777AC-1423-4715-B7A2-DAC291C9C0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220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V</a:t>
              </a:r>
              <a:endParaRPr lang="cs-CZ" altLang="cs-CZ" b="1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55AA7DD4-0D93-4872-8DE8-57A039D1C5FF}"/>
              </a:ext>
            </a:extLst>
          </p:cNvPr>
          <p:cNvGrpSpPr>
            <a:grpSpLocks/>
          </p:cNvGrpSpPr>
          <p:nvPr/>
        </p:nvGrpSpPr>
        <p:grpSpPr bwMode="auto">
          <a:xfrm>
            <a:off x="5389130" y="3747943"/>
            <a:ext cx="1798638" cy="1447800"/>
            <a:chOff x="1429" y="2931"/>
            <a:chExt cx="1133" cy="912"/>
          </a:xfrm>
        </p:grpSpPr>
        <p:sp>
          <p:nvSpPr>
            <p:cNvPr id="19493" name="Oval 11">
              <a:extLst>
                <a:ext uri="{FF2B5EF4-FFF2-40B4-BE49-F238E27FC236}">
                  <a16:creationId xmlns:a16="http://schemas.microsoft.com/office/drawing/2014/main" id="{6FA8DDC7-49C7-4EAD-9E56-BA3E40831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9494" name="Text Box 12">
              <a:extLst>
                <a:ext uri="{FF2B5EF4-FFF2-40B4-BE49-F238E27FC236}">
                  <a16:creationId xmlns:a16="http://schemas.microsoft.com/office/drawing/2014/main" id="{9CFF33E9-B4BF-4908-A5DA-32F96578E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W</a:t>
              </a:r>
              <a:endParaRPr lang="cs-CZ" altLang="cs-CZ" b="1"/>
            </a:p>
          </p:txBody>
        </p:sp>
      </p:grpSp>
      <p:sp>
        <p:nvSpPr>
          <p:cNvPr id="19464" name="Line 29">
            <a:extLst>
              <a:ext uri="{FF2B5EF4-FFF2-40B4-BE49-F238E27FC236}">
                <a16:creationId xmlns:a16="http://schemas.microsoft.com/office/drawing/2014/main" id="{D5716058-9BE3-446B-A164-72E9A90E00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4244" y="2197100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6" name="Line 30">
            <a:extLst>
              <a:ext uri="{FF2B5EF4-FFF2-40B4-BE49-F238E27FC236}">
                <a16:creationId xmlns:a16="http://schemas.microsoft.com/office/drawing/2014/main" id="{6447913E-DC26-4D8C-AA6D-C63C0C5AF9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9562" y="1417776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7" name="Line 31">
            <a:extLst>
              <a:ext uri="{FF2B5EF4-FFF2-40B4-BE49-F238E27FC236}">
                <a16:creationId xmlns:a16="http://schemas.microsoft.com/office/drawing/2014/main" id="{E0115B6F-A4D8-456A-90AD-D190B4FBE9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9562" y="1833355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8" name="Line 32">
            <a:extLst>
              <a:ext uri="{FF2B5EF4-FFF2-40B4-BE49-F238E27FC236}">
                <a16:creationId xmlns:a16="http://schemas.microsoft.com/office/drawing/2014/main" id="{E481D2A9-FE76-4E67-810B-FE429736F4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09562" y="2531198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9729" name="AutoShape 33">
            <a:extLst>
              <a:ext uri="{FF2B5EF4-FFF2-40B4-BE49-F238E27FC236}">
                <a16:creationId xmlns:a16="http://schemas.microsoft.com/office/drawing/2014/main" id="{44A6EFE0-FC6C-46E0-988B-BFDE268EA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1705" y="3747944"/>
            <a:ext cx="2808288" cy="1152525"/>
          </a:xfrm>
          <a:prstGeom prst="flowChartAlternateProcess">
            <a:avLst/>
          </a:prstGeom>
          <a:solidFill>
            <a:schemeClr val="accent1">
              <a:alpha val="4509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19469" name="Text Box 35">
            <a:extLst>
              <a:ext uri="{FF2B5EF4-FFF2-40B4-BE49-F238E27FC236}">
                <a16:creationId xmlns:a16="http://schemas.microsoft.com/office/drawing/2014/main" id="{6F19C492-36FD-4133-ADE8-98B7BC4C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4943" y="4540106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29732" name="Text Box 36">
            <a:extLst>
              <a:ext uri="{FF2B5EF4-FFF2-40B4-BE49-F238E27FC236}">
                <a16:creationId xmlns:a16="http://schemas.microsoft.com/office/drawing/2014/main" id="{A99D06DC-E53F-42D0-8366-C77DF6BB0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168" y="3890818"/>
            <a:ext cx="27352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1</a:t>
            </a:r>
            <a:r>
              <a:rPr lang="en-US" altLang="cs-CZ" b="1" baseline="30000"/>
              <a:t>st</a:t>
            </a:r>
            <a:r>
              <a:rPr lang="en-US" altLang="cs-CZ" b="1"/>
              <a:t> premise:</a:t>
            </a:r>
            <a:r>
              <a:rPr lang="cs-CZ" altLang="cs-CZ" b="1"/>
              <a:t> </a:t>
            </a:r>
            <a:r>
              <a:rPr lang="en-US" altLang="cs-CZ" b="1"/>
              <a:t>the area C</a:t>
            </a:r>
            <a:r>
              <a:rPr lang="cs-CZ" altLang="cs-CZ" b="1"/>
              <a:t> </a:t>
            </a:r>
            <a:r>
              <a:rPr lang="en-US" altLang="cs-CZ" b="1"/>
              <a:t>must be a subset of V</a:t>
            </a:r>
            <a:r>
              <a:rPr lang="cs-CZ" altLang="cs-CZ" b="1"/>
              <a:t>: </a:t>
            </a:r>
            <a:r>
              <a:rPr lang="en-US" altLang="cs-CZ" b="1"/>
              <a:t>hatch</a:t>
            </a:r>
            <a:endParaRPr lang="cs-CZ" altLang="cs-CZ" b="1"/>
          </a:p>
        </p:txBody>
      </p:sp>
      <p:sp>
        <p:nvSpPr>
          <p:cNvPr id="29733" name="AutoShape 37">
            <a:extLst>
              <a:ext uri="{FF2B5EF4-FFF2-40B4-BE49-F238E27FC236}">
                <a16:creationId xmlns:a16="http://schemas.microsoft.com/office/drawing/2014/main" id="{50698B2C-2633-463E-A100-B492884B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333" y="3137746"/>
            <a:ext cx="2232025" cy="1584325"/>
          </a:xfrm>
          <a:prstGeom prst="flowChartAlternateProcess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9734" name="Text Box 38">
            <a:extLst>
              <a:ext uri="{FF2B5EF4-FFF2-40B4-BE49-F238E27FC236}">
                <a16:creationId xmlns:a16="http://schemas.microsoft.com/office/drawing/2014/main" id="{405B2801-DA83-4017-A6C0-36A52DA35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4543" y="3171682"/>
            <a:ext cx="18716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2</a:t>
            </a:r>
            <a:r>
              <a:rPr lang="en-US" altLang="cs-CZ" b="1" baseline="30000"/>
              <a:t>nd</a:t>
            </a:r>
            <a:r>
              <a:rPr lang="en-US" altLang="cs-CZ" b="1"/>
              <a:t> premise: area</a:t>
            </a:r>
            <a:r>
              <a:rPr lang="cs-CZ" altLang="cs-CZ" b="1"/>
              <a:t> </a:t>
            </a:r>
            <a:r>
              <a:rPr lang="en-US" altLang="cs-CZ" b="1"/>
              <a:t>C</a:t>
            </a:r>
            <a:r>
              <a:rPr lang="cs-CZ" altLang="cs-CZ" b="1"/>
              <a:t> </a:t>
            </a:r>
            <a:r>
              <a:rPr lang="en-US" altLang="cs-CZ" b="1"/>
              <a:t>is a subset of W</a:t>
            </a:r>
            <a:r>
              <a:rPr lang="cs-CZ" altLang="cs-CZ" b="1"/>
              <a:t>: </a:t>
            </a:r>
            <a:r>
              <a:rPr lang="en-US" altLang="cs-CZ" b="1"/>
              <a:t>hatch</a:t>
            </a:r>
            <a:endParaRPr lang="cs-CZ" altLang="cs-CZ" b="1"/>
          </a:p>
        </p:txBody>
      </p:sp>
      <p:sp>
        <p:nvSpPr>
          <p:cNvPr id="29735" name="Text Box 39">
            <a:extLst>
              <a:ext uri="{FF2B5EF4-FFF2-40B4-BE49-F238E27FC236}">
                <a16:creationId xmlns:a16="http://schemas.microsoft.com/office/drawing/2014/main" id="{A2C549E1-6ECA-44AB-9C38-A49616340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293" y="5403706"/>
            <a:ext cx="5400675" cy="641350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dirty="0"/>
              <a:t>Validness is not guarantied; there is no cross in the intersection of V</a:t>
            </a:r>
            <a:r>
              <a:rPr lang="cs-CZ" altLang="cs-CZ" dirty="0"/>
              <a:t> </a:t>
            </a:r>
            <a:r>
              <a:rPr lang="en-US" altLang="cs-CZ" dirty="0"/>
              <a:t>and</a:t>
            </a:r>
            <a:r>
              <a:rPr lang="cs-CZ" altLang="cs-CZ" dirty="0"/>
              <a:t> </a:t>
            </a:r>
            <a:r>
              <a:rPr lang="en-US" altLang="cs-CZ" dirty="0"/>
              <a:t>W</a:t>
            </a:r>
            <a:r>
              <a:rPr lang="cs-CZ" altLang="cs-CZ" dirty="0"/>
              <a:t>!</a:t>
            </a:r>
            <a:r>
              <a:rPr lang="cs-CZ" altLang="cs-CZ" b="1" dirty="0"/>
              <a:t> </a:t>
            </a:r>
            <a:r>
              <a:rPr lang="en-US" altLang="cs-CZ" b="1" dirty="0"/>
              <a:t>The </a:t>
            </a:r>
            <a:r>
              <a:rPr lang="en-US" altLang="cs-CZ" b="1" i="1" dirty="0">
                <a:solidFill>
                  <a:srgbClr val="0070C0"/>
                </a:solidFill>
              </a:rPr>
              <a:t>Argument is invalid</a:t>
            </a:r>
            <a:endParaRPr lang="cs-CZ" altLang="cs-CZ" b="1" i="1" dirty="0">
              <a:solidFill>
                <a:srgbClr val="0070C0"/>
              </a:solidFill>
            </a:endParaRPr>
          </a:p>
        </p:txBody>
      </p:sp>
      <p:grpSp>
        <p:nvGrpSpPr>
          <p:cNvPr id="5" name="Group 40">
            <a:extLst>
              <a:ext uri="{FF2B5EF4-FFF2-40B4-BE49-F238E27FC236}">
                <a16:creationId xmlns:a16="http://schemas.microsoft.com/office/drawing/2014/main" id="{57FB645F-909F-456E-BE7A-01D0201FE090}"/>
              </a:ext>
            </a:extLst>
          </p:cNvPr>
          <p:cNvGrpSpPr>
            <a:grpSpLocks/>
          </p:cNvGrpSpPr>
          <p:nvPr/>
        </p:nvGrpSpPr>
        <p:grpSpPr bwMode="auto">
          <a:xfrm>
            <a:off x="4885893" y="3243118"/>
            <a:ext cx="1079500" cy="1079500"/>
            <a:chOff x="2018" y="2750"/>
            <a:chExt cx="681" cy="680"/>
          </a:xfrm>
        </p:grpSpPr>
        <p:sp>
          <p:nvSpPr>
            <p:cNvPr id="19480" name="Line 41">
              <a:extLst>
                <a:ext uri="{FF2B5EF4-FFF2-40B4-BE49-F238E27FC236}">
                  <a16:creationId xmlns:a16="http://schemas.microsoft.com/office/drawing/2014/main" id="{356D64FF-D0BB-40C3-ABF8-CF011FA4B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1" name="Line 42">
              <a:extLst>
                <a:ext uri="{FF2B5EF4-FFF2-40B4-BE49-F238E27FC236}">
                  <a16:creationId xmlns:a16="http://schemas.microsoft.com/office/drawing/2014/main" id="{62AF855A-2A09-4B14-8711-3CDC8E3BE1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2" name="Line 43">
              <a:extLst>
                <a:ext uri="{FF2B5EF4-FFF2-40B4-BE49-F238E27FC236}">
                  <a16:creationId xmlns:a16="http://schemas.microsoft.com/office/drawing/2014/main" id="{AC3B95E1-4CBE-4961-8FAD-4B18169FDD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3" name="Line 44">
              <a:extLst>
                <a:ext uri="{FF2B5EF4-FFF2-40B4-BE49-F238E27FC236}">
                  <a16:creationId xmlns:a16="http://schemas.microsoft.com/office/drawing/2014/main" id="{BC3B95B5-F016-449B-A77A-387FB2CF59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4" name="Line 45">
              <a:extLst>
                <a:ext uri="{FF2B5EF4-FFF2-40B4-BE49-F238E27FC236}">
                  <a16:creationId xmlns:a16="http://schemas.microsoft.com/office/drawing/2014/main" id="{66E2612D-125D-450C-AAAB-118F9E27A0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5" name="Line 46">
              <a:extLst>
                <a:ext uri="{FF2B5EF4-FFF2-40B4-BE49-F238E27FC236}">
                  <a16:creationId xmlns:a16="http://schemas.microsoft.com/office/drawing/2014/main" id="{D0526096-0853-45F7-ADC9-9EF72D9EBE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6" name="Line 47">
              <a:extLst>
                <a:ext uri="{FF2B5EF4-FFF2-40B4-BE49-F238E27FC236}">
                  <a16:creationId xmlns:a16="http://schemas.microsoft.com/office/drawing/2014/main" id="{7AFA0D88-BB9E-4AF7-867F-AAB3987AFC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7" name="Line 48">
              <a:extLst>
                <a:ext uri="{FF2B5EF4-FFF2-40B4-BE49-F238E27FC236}">
                  <a16:creationId xmlns:a16="http://schemas.microsoft.com/office/drawing/2014/main" id="{CA56380C-BA53-4AF1-9CBD-F7E052544C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8" name="Line 49">
              <a:extLst>
                <a:ext uri="{FF2B5EF4-FFF2-40B4-BE49-F238E27FC236}">
                  <a16:creationId xmlns:a16="http://schemas.microsoft.com/office/drawing/2014/main" id="{CB5D13EF-C690-43DD-8DB1-545CF1143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89" name="Line 50">
              <a:extLst>
                <a:ext uri="{FF2B5EF4-FFF2-40B4-BE49-F238E27FC236}">
                  <a16:creationId xmlns:a16="http://schemas.microsoft.com/office/drawing/2014/main" id="{5B423C68-8E63-493E-B7E5-656B13CB7B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0" name="Line 51">
              <a:extLst>
                <a:ext uri="{FF2B5EF4-FFF2-40B4-BE49-F238E27FC236}">
                  <a16:creationId xmlns:a16="http://schemas.microsoft.com/office/drawing/2014/main" id="{A722CE25-47B0-4304-B9EC-A1E538A24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1" name="Line 52">
              <a:extLst>
                <a:ext uri="{FF2B5EF4-FFF2-40B4-BE49-F238E27FC236}">
                  <a16:creationId xmlns:a16="http://schemas.microsoft.com/office/drawing/2014/main" id="{CC95E314-74A5-474C-8383-F672D29B35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92" name="Line 53">
              <a:extLst>
                <a:ext uri="{FF2B5EF4-FFF2-40B4-BE49-F238E27FC236}">
                  <a16:creationId xmlns:a16="http://schemas.microsoft.com/office/drawing/2014/main" id="{5ABEB4B1-C729-4B5C-9F4D-A9C82FB5DA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59">
            <a:extLst>
              <a:ext uri="{FF2B5EF4-FFF2-40B4-BE49-F238E27FC236}">
                <a16:creationId xmlns:a16="http://schemas.microsoft.com/office/drawing/2014/main" id="{BAA786F7-8F45-466C-8094-85EC6A54143E}"/>
              </a:ext>
            </a:extLst>
          </p:cNvPr>
          <p:cNvGrpSpPr>
            <a:grpSpLocks/>
          </p:cNvGrpSpPr>
          <p:nvPr/>
        </p:nvGrpSpPr>
        <p:grpSpPr bwMode="auto">
          <a:xfrm>
            <a:off x="5822518" y="3459018"/>
            <a:ext cx="358775" cy="215900"/>
            <a:chOff x="2699" y="2432"/>
            <a:chExt cx="226" cy="136"/>
          </a:xfrm>
        </p:grpSpPr>
        <p:sp>
          <p:nvSpPr>
            <p:cNvPr id="19476" name="Line 54">
              <a:extLst>
                <a:ext uri="{FF2B5EF4-FFF2-40B4-BE49-F238E27FC236}">
                  <a16:creationId xmlns:a16="http://schemas.microsoft.com/office/drawing/2014/main" id="{7081DA6C-4B4E-42F7-AB54-58F46462D2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2432"/>
              <a:ext cx="9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7" name="Line 55">
              <a:extLst>
                <a:ext uri="{FF2B5EF4-FFF2-40B4-BE49-F238E27FC236}">
                  <a16:creationId xmlns:a16="http://schemas.microsoft.com/office/drawing/2014/main" id="{A5EAFDB2-A047-4102-A5C8-1B9A397D48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3" y="2478"/>
              <a:ext cx="17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8" name="Line 56">
              <a:extLst>
                <a:ext uri="{FF2B5EF4-FFF2-40B4-BE49-F238E27FC236}">
                  <a16:creationId xmlns:a16="http://schemas.microsoft.com/office/drawing/2014/main" id="{EEEBF590-DD0B-4A86-9905-6BEC699A61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2568"/>
              <a:ext cx="2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479" name="Line 57">
              <a:extLst>
                <a:ext uri="{FF2B5EF4-FFF2-40B4-BE49-F238E27FC236}">
                  <a16:creationId xmlns:a16="http://schemas.microsoft.com/office/drawing/2014/main" id="{9B55F22B-0950-4882-BD60-445841C1F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523"/>
              <a:ext cx="1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7" name="Obdélník 6">
            <a:extLst>
              <a:ext uri="{FF2B5EF4-FFF2-40B4-BE49-F238E27FC236}">
                <a16:creationId xmlns:a16="http://schemas.microsoft.com/office/drawing/2014/main" id="{EF920AA8-C1E7-42D5-9FCC-E06F09411B0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FC70EC2-DC29-442F-A914-504B07F5E4C9}"/>
              </a:ext>
            </a:extLst>
          </p:cNvPr>
          <p:cNvSpPr>
            <a:spLocks noGrp="1" noChangeArrowheads="1"/>
          </p:cNvSpPr>
          <p:nvPr/>
        </p:nvSpPr>
        <p:spPr>
          <a:xfrm>
            <a:off x="1279273" y="522396"/>
            <a:ext cx="5792799" cy="52685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Trebuchet MS"/>
              </a:rPr>
              <a:t>Sylogism</a:t>
            </a:r>
            <a:r>
              <a:rPr lang="en-US" sz="2800" dirty="0">
                <a:latin typeface="Trebuchet MS"/>
              </a:rPr>
              <a:t>s</a:t>
            </a:r>
            <a:r>
              <a:rPr lang="cs-CZ" sz="2800" dirty="0">
                <a:latin typeface="Trebuchet MS"/>
              </a:rPr>
              <a:t> – </a:t>
            </a:r>
            <a:r>
              <a:rPr lang="en-US" sz="2800" dirty="0">
                <a:latin typeface="Trebuchet MS"/>
              </a:rPr>
              <a:t>validness verification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289604-30BB-4771-867A-08EBF4EBD211}"/>
              </a:ext>
            </a:extLst>
          </p:cNvPr>
          <p:cNvSpPr txBox="1"/>
          <p:nvPr/>
        </p:nvSpPr>
        <p:spPr>
          <a:xfrm rot="1200000">
            <a:off x="8405247" y="281550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745F2BEB-EC53-4D03-823C-3EFA3952BC66}"/>
              </a:ext>
            </a:extLst>
          </p:cNvPr>
          <p:cNvSpPr txBox="1"/>
          <p:nvPr/>
        </p:nvSpPr>
        <p:spPr>
          <a:xfrm rot="660000">
            <a:off x="346937" y="1690121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A36AA522-F373-4820-B44D-847AE01553E2}"/>
              </a:ext>
            </a:extLst>
          </p:cNvPr>
          <p:cNvSpPr txBox="1"/>
          <p:nvPr/>
        </p:nvSpPr>
        <p:spPr>
          <a:xfrm rot="960000">
            <a:off x="9699773" y="8723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339FDAF2-DC09-4620-9360-5DBFD2EA12C2}"/>
              </a:ext>
            </a:extLst>
          </p:cNvPr>
          <p:cNvSpPr txBox="1"/>
          <p:nvPr/>
        </p:nvSpPr>
        <p:spPr>
          <a:xfrm rot="540000">
            <a:off x="338861" y="5799631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ABBE1384-E594-400D-887D-FC46704846F5}"/>
              </a:ext>
            </a:extLst>
          </p:cNvPr>
          <p:cNvSpPr txBox="1"/>
          <p:nvPr/>
        </p:nvSpPr>
        <p:spPr>
          <a:xfrm rot="21240000">
            <a:off x="11417730" y="2067086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CA98AAE0-3A21-42DB-B336-9C01DACE7069}"/>
              </a:ext>
            </a:extLst>
          </p:cNvPr>
          <p:cNvSpPr txBox="1"/>
          <p:nvPr/>
        </p:nvSpPr>
        <p:spPr>
          <a:xfrm rot="20100000">
            <a:off x="11443918" y="5908316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9" grpId="0" animBg="1"/>
      <p:bldP spid="29732" grpId="0"/>
      <p:bldP spid="29733" grpId="0" animBg="1"/>
      <p:bldP spid="29734" grpId="0"/>
      <p:bldP spid="2973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3">
            <a:extLst>
              <a:ext uri="{FF2B5EF4-FFF2-40B4-BE49-F238E27FC236}">
                <a16:creationId xmlns:a16="http://schemas.microsoft.com/office/drawing/2014/main" id="{A940268D-3C00-400A-9E3C-4F2074970C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537566"/>
            <a:ext cx="8785225" cy="324008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All golden mountains are golden</a:t>
            </a: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All golden mountains are mountains</a:t>
            </a: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|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</a:t>
            </a: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 Some mountains are golden</a:t>
            </a: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endParaRPr lang="cs-CZ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cs-CZ" dirty="0">
                <a:solidFill>
                  <a:srgbClr val="000000"/>
                </a:solidFill>
                <a:sym typeface="Symbol" panose="05050102010706020507" pitchFamily="18" charset="2"/>
              </a:rPr>
              <a:t>Example of </a:t>
            </a:r>
            <a:r>
              <a:rPr lang="cs-CZ" altLang="cs-CZ" dirty="0">
                <a:solidFill>
                  <a:srgbClr val="000000"/>
                </a:solidFill>
                <a:sym typeface="Symbol" panose="05050102010706020507" pitchFamily="18" charset="2"/>
              </a:rPr>
              <a:t>Bertrand Russell		</a:t>
            </a:r>
            <a:endParaRPr lang="en-US" altLang="cs-CZ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olidFill>
                  <a:srgbClr val="000000"/>
                </a:solidFill>
                <a:sym typeface="Symbol" panose="05050102010706020507" pitchFamily="18" charset="2"/>
              </a:rPr>
              <a:t>(1872-1970)</a:t>
            </a:r>
          </a:p>
        </p:txBody>
      </p:sp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96E9A74C-35EB-4F8C-B459-BFC8121E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07AAB12-5209-4788-8738-A332830AF1A7}" type="slidenum">
              <a:rPr lang="cs-CZ" altLang="cs-CZ">
                <a:latin typeface="Arial Black" panose="020B0A04020102020204" pitchFamily="34" charset="0"/>
              </a:rPr>
              <a:pPr eaLnBrk="1" hangingPunct="1"/>
              <a:t>13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40056CBE-A9F8-48EE-835A-09F160FCD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675" y="3502026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 </a:t>
            </a:r>
          </a:p>
        </p:txBody>
      </p:sp>
      <p:sp>
        <p:nvSpPr>
          <p:cNvPr id="20486" name="Line 13">
            <a:extLst>
              <a:ext uri="{FF2B5EF4-FFF2-40B4-BE49-F238E27FC236}">
                <a16:creationId xmlns:a16="http://schemas.microsoft.com/office/drawing/2014/main" id="{B0437391-3CFF-4DDD-9AFE-A775C377E57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5189" y="2532063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487" name="Text Box 18">
            <a:extLst>
              <a:ext uri="{FF2B5EF4-FFF2-40B4-BE49-F238E27FC236}">
                <a16:creationId xmlns:a16="http://schemas.microsoft.com/office/drawing/2014/main" id="{EE6BF179-7911-4D8E-961E-54C388576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4941888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57366" name="Text Box 22">
            <a:extLst>
              <a:ext uri="{FF2B5EF4-FFF2-40B4-BE49-F238E27FC236}">
                <a16:creationId xmlns:a16="http://schemas.microsoft.com/office/drawing/2014/main" id="{C5BF1D51-E132-4C07-8739-92A406529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5805488"/>
            <a:ext cx="3241675" cy="366712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 b="1" i="1" dirty="0"/>
              <a:t>Invalid Argument</a:t>
            </a:r>
            <a:endParaRPr lang="cs-CZ" altLang="cs-CZ" b="1" i="1" dirty="0"/>
          </a:p>
        </p:txBody>
      </p:sp>
      <p:pic>
        <p:nvPicPr>
          <p:cNvPr id="20489" name="Picture 43" descr="russell">
            <a:extLst>
              <a:ext uri="{FF2B5EF4-FFF2-40B4-BE49-F238E27FC236}">
                <a16:creationId xmlns:a16="http://schemas.microsoft.com/office/drawing/2014/main" id="{98093857-291E-40D6-9759-D3415F7DF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875" y="2789239"/>
            <a:ext cx="165735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02D27A7-C5BC-4E7F-BA74-70E5A8C0E59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06D0E7-0074-4836-8314-FC124E21382E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453123"/>
            <a:ext cx="6180727" cy="6654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0000"/>
                </a:solidFill>
                <a:latin typeface="Trebuchet MS"/>
              </a:rPr>
              <a:t>Universal premises </a:t>
            </a:r>
            <a:r>
              <a:rPr lang="en-US" sz="2800" b="1" i="1" dirty="0">
                <a:solidFill>
                  <a:srgbClr val="000000"/>
                </a:solidFill>
                <a:latin typeface="Trebuchet MS"/>
              </a:rPr>
              <a:t>not </a:t>
            </a:r>
            <a:r>
              <a:rPr lang="en-US" sz="2800" dirty="0">
                <a:solidFill>
                  <a:srgbClr val="000000"/>
                </a:solidFill>
                <a:latin typeface="Trebuchet MS"/>
              </a:rPr>
              <a:t>|=</a:t>
            </a:r>
            <a:r>
              <a:rPr lang="cs-CZ" sz="2800" dirty="0">
                <a:solidFill>
                  <a:srgbClr val="000000"/>
                </a:solidFill>
                <a:latin typeface="Trebuchet MS"/>
              </a:rPr>
              <a:t> </a:t>
            </a:r>
            <a:r>
              <a:rPr lang="en-US" sz="2800" dirty="0">
                <a:solidFill>
                  <a:srgbClr val="000000"/>
                </a:solidFill>
                <a:latin typeface="Trebuchet MS"/>
              </a:rPr>
              <a:t>existence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7C3B4C5-DD23-4C18-9935-3A18D9F297AF}"/>
              </a:ext>
            </a:extLst>
          </p:cNvPr>
          <p:cNvSpPr txBox="1"/>
          <p:nvPr/>
        </p:nvSpPr>
        <p:spPr>
          <a:xfrm rot="1200000">
            <a:off x="10065690" y="13159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2">
            <a:extLst>
              <a:ext uri="{FF2B5EF4-FFF2-40B4-BE49-F238E27FC236}">
                <a16:creationId xmlns:a16="http://schemas.microsoft.com/office/drawing/2014/main" id="{171F13EB-D7CA-4D16-8004-1106CF5802E4}"/>
              </a:ext>
            </a:extLst>
          </p:cNvPr>
          <p:cNvSpPr txBox="1"/>
          <p:nvPr/>
        </p:nvSpPr>
        <p:spPr>
          <a:xfrm rot="660000">
            <a:off x="216189" y="231363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3CC0CFDB-1C9A-4290-AEC3-A006AF85EBDB}"/>
              </a:ext>
            </a:extLst>
          </p:cNvPr>
          <p:cNvSpPr txBox="1"/>
          <p:nvPr/>
        </p:nvSpPr>
        <p:spPr>
          <a:xfrm rot="960000">
            <a:off x="8323881" y="21734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4D9AD83C-9B8C-465D-A08C-76AF6CA6DA4F}"/>
              </a:ext>
            </a:extLst>
          </p:cNvPr>
          <p:cNvSpPr txBox="1"/>
          <p:nvPr/>
        </p:nvSpPr>
        <p:spPr>
          <a:xfrm rot="540000">
            <a:off x="264118" y="608948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351044B9-A4BD-4A43-A3E3-6B4CA315A726}"/>
              </a:ext>
            </a:extLst>
          </p:cNvPr>
          <p:cNvSpPr txBox="1"/>
          <p:nvPr/>
        </p:nvSpPr>
        <p:spPr>
          <a:xfrm rot="21240000">
            <a:off x="11378165" y="431997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D28B7BDE-5013-4053-B77E-0BA09F32D7F7}"/>
              </a:ext>
            </a:extLst>
          </p:cNvPr>
          <p:cNvSpPr txBox="1"/>
          <p:nvPr/>
        </p:nvSpPr>
        <p:spPr>
          <a:xfrm rot="20100000">
            <a:off x="11211895" y="6226605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F8CF30CB-7B08-446A-9980-B20AF21F87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86516" y="1064348"/>
            <a:ext cx="8785225" cy="2232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All cars are vehicles 		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 	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[C(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en-US" altLang="cs-CZ" sz="2400" dirty="0">
                <a:solidFill>
                  <a:srgbClr val="000000"/>
                </a:solidFill>
              </a:rPr>
              <a:t>V(</a:t>
            </a:r>
            <a:r>
              <a:rPr lang="en-US" altLang="cs-CZ" sz="2400" i="1" dirty="0">
                <a:solidFill>
                  <a:srgbClr val="000000"/>
                </a:solidFill>
              </a:rPr>
              <a:t>x</a:t>
            </a:r>
            <a:r>
              <a:rPr lang="en-US" altLang="cs-CZ" sz="2400" dirty="0">
                <a:solidFill>
                  <a:srgbClr val="000000"/>
                </a:solidFill>
              </a:rPr>
              <a:t>)]</a:t>
            </a:r>
            <a:endParaRPr lang="cs-CZ" altLang="cs-CZ" sz="24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All cars have a wheel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	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[C(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en-US" altLang="cs-CZ" sz="2400" dirty="0">
                <a:solidFill>
                  <a:srgbClr val="000000"/>
                </a:solidFill>
              </a:rPr>
              <a:t>W(</a:t>
            </a:r>
            <a:r>
              <a:rPr lang="en-US" altLang="cs-CZ" sz="2400" i="1" dirty="0">
                <a:solidFill>
                  <a:srgbClr val="000000"/>
                </a:solidFill>
              </a:rPr>
              <a:t>x</a:t>
            </a:r>
            <a:r>
              <a:rPr lang="en-US" altLang="cs-CZ" sz="2400" dirty="0">
                <a:solidFill>
                  <a:srgbClr val="000000"/>
                </a:solidFill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The cars exist (implicit assumption)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en-US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C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</a:t>
            </a:r>
            <a:endParaRPr lang="cs-CZ" altLang="cs-CZ" sz="2400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  <a:spcBef>
                <a:spcPct val="110000"/>
              </a:spcBef>
            </a:pP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Some vehicles have a wheel 	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	</a:t>
            </a:r>
            <a:r>
              <a:rPr lang="en-US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[V(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W(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endParaRPr lang="cs-CZ" altLang="cs-CZ" sz="2400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3247B131-52E4-42DD-A1A5-247CE9E091CD}"/>
              </a:ext>
            </a:extLst>
          </p:cNvPr>
          <p:cNvGrpSpPr>
            <a:grpSpLocks/>
          </p:cNvGrpSpPr>
          <p:nvPr/>
        </p:nvGrpSpPr>
        <p:grpSpPr bwMode="auto">
          <a:xfrm>
            <a:off x="4759471" y="3155661"/>
            <a:ext cx="1728787" cy="1296988"/>
            <a:chOff x="884" y="2523"/>
            <a:chExt cx="1089" cy="817"/>
          </a:xfrm>
        </p:grpSpPr>
        <p:sp>
          <p:nvSpPr>
            <p:cNvPr id="21550" name="Oval 5">
              <a:extLst>
                <a:ext uri="{FF2B5EF4-FFF2-40B4-BE49-F238E27FC236}">
                  <a16:creationId xmlns:a16="http://schemas.microsoft.com/office/drawing/2014/main" id="{EB593D57-7C48-4CEF-A229-97BA78C27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1551" name="Text Box 6">
              <a:extLst>
                <a:ext uri="{FF2B5EF4-FFF2-40B4-BE49-F238E27FC236}">
                  <a16:creationId xmlns:a16="http://schemas.microsoft.com/office/drawing/2014/main" id="{2783400D-CE1C-4F8A-81F4-1AE67B4DFA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 </a:t>
              </a:r>
              <a:r>
                <a:rPr lang="en-US" altLang="cs-CZ" b="1"/>
                <a:t>C</a:t>
              </a:r>
              <a:endParaRPr lang="cs-CZ" altLang="cs-CZ" b="1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037DC759-8F4D-421B-8ED2-8D37DAE69282}"/>
              </a:ext>
            </a:extLst>
          </p:cNvPr>
          <p:cNvGrpSpPr>
            <a:grpSpLocks/>
          </p:cNvGrpSpPr>
          <p:nvPr/>
        </p:nvGrpSpPr>
        <p:grpSpPr bwMode="auto">
          <a:xfrm>
            <a:off x="6058046" y="3154075"/>
            <a:ext cx="2016125" cy="1311275"/>
            <a:chOff x="2699" y="2205"/>
            <a:chExt cx="1270" cy="826"/>
          </a:xfrm>
        </p:grpSpPr>
        <p:sp>
          <p:nvSpPr>
            <p:cNvPr id="21548" name="Oval 8">
              <a:extLst>
                <a:ext uri="{FF2B5EF4-FFF2-40B4-BE49-F238E27FC236}">
                  <a16:creationId xmlns:a16="http://schemas.microsoft.com/office/drawing/2014/main" id="{108DFD52-CE43-4E92-986E-D955FE317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9" y="2250"/>
              <a:ext cx="907" cy="78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1549" name="Text Box 9">
              <a:extLst>
                <a:ext uri="{FF2B5EF4-FFF2-40B4-BE49-F238E27FC236}">
                  <a16:creationId xmlns:a16="http://schemas.microsoft.com/office/drawing/2014/main" id="{5DED2A5C-DE20-4012-A779-B4FA279D7A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6" y="220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V</a:t>
              </a:r>
              <a:endParaRPr lang="cs-CZ" altLang="cs-CZ" b="1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DBCBBD35-EAAD-4FED-B18E-BBBF348AA9F6}"/>
              </a:ext>
            </a:extLst>
          </p:cNvPr>
          <p:cNvGrpSpPr>
            <a:grpSpLocks/>
          </p:cNvGrpSpPr>
          <p:nvPr/>
        </p:nvGrpSpPr>
        <p:grpSpPr bwMode="auto">
          <a:xfrm>
            <a:off x="5624657" y="3803361"/>
            <a:ext cx="1798638" cy="1447800"/>
            <a:chOff x="1429" y="2931"/>
            <a:chExt cx="1133" cy="912"/>
          </a:xfrm>
        </p:grpSpPr>
        <p:sp>
          <p:nvSpPr>
            <p:cNvPr id="21546" name="Oval 11">
              <a:extLst>
                <a:ext uri="{FF2B5EF4-FFF2-40B4-BE49-F238E27FC236}">
                  <a16:creationId xmlns:a16="http://schemas.microsoft.com/office/drawing/2014/main" id="{6B5B439C-6D01-4DC5-902F-F02BC07B0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1547" name="Text Box 12">
              <a:extLst>
                <a:ext uri="{FF2B5EF4-FFF2-40B4-BE49-F238E27FC236}">
                  <a16:creationId xmlns:a16="http://schemas.microsoft.com/office/drawing/2014/main" id="{6125B61B-F429-4902-8E98-0716C59B3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 b="1"/>
                <a:t>W</a:t>
              </a:r>
              <a:endParaRPr lang="cs-CZ" altLang="cs-CZ" b="1"/>
            </a:p>
          </p:txBody>
        </p:sp>
      </p:grpSp>
      <p:sp>
        <p:nvSpPr>
          <p:cNvPr id="21511" name="Line 13">
            <a:extLst>
              <a:ext uri="{FF2B5EF4-FFF2-40B4-BE49-F238E27FC236}">
                <a16:creationId xmlns:a16="http://schemas.microsoft.com/office/drawing/2014/main" id="{08F0ABD7-51B2-4739-9548-AAB7D55D16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0607" y="2494252"/>
            <a:ext cx="8353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C826B5B1-A675-46EE-8718-36481978C6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35116" y="1280247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5" name="Line 15">
            <a:extLst>
              <a:ext uri="{FF2B5EF4-FFF2-40B4-BE49-F238E27FC236}">
                <a16:creationId xmlns:a16="http://schemas.microsoft.com/office/drawing/2014/main" id="{0A7F7399-C306-44EB-A278-DDBDDF6A6E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35116" y="1639022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6" name="Line 16">
            <a:extLst>
              <a:ext uri="{FF2B5EF4-FFF2-40B4-BE49-F238E27FC236}">
                <a16:creationId xmlns:a16="http://schemas.microsoft.com/office/drawing/2014/main" id="{9B03F0B1-6EEA-42C1-83EE-3AE34B79E4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630787" y="2777692"/>
            <a:ext cx="720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37" name="AutoShape 17">
            <a:extLst>
              <a:ext uri="{FF2B5EF4-FFF2-40B4-BE49-F238E27FC236}">
                <a16:creationId xmlns:a16="http://schemas.microsoft.com/office/drawing/2014/main" id="{1ACDDF95-7E46-4E3F-89C6-658DC67E5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232" y="3803362"/>
            <a:ext cx="2808288" cy="1152525"/>
          </a:xfrm>
          <a:prstGeom prst="flowChartAlternateProcess">
            <a:avLst/>
          </a:prstGeom>
          <a:solidFill>
            <a:schemeClr val="accent1">
              <a:alpha val="4509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1516" name="Text Box 18">
            <a:extLst>
              <a:ext uri="{FF2B5EF4-FFF2-40B4-BE49-F238E27FC236}">
                <a16:creationId xmlns:a16="http://schemas.microsoft.com/office/drawing/2014/main" id="{83154607-7DC9-4BC9-9BBB-132E5AD43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471" y="4595524"/>
            <a:ext cx="20161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30739" name="Text Box 19">
            <a:extLst>
              <a:ext uri="{FF2B5EF4-FFF2-40B4-BE49-F238E27FC236}">
                <a16:creationId xmlns:a16="http://schemas.microsoft.com/office/drawing/2014/main" id="{9F986436-A5AC-4D7D-89FF-27EA44658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1695" y="3946236"/>
            <a:ext cx="27352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1</a:t>
            </a:r>
            <a:r>
              <a:rPr lang="en-US" altLang="cs-CZ" b="1" baseline="30000"/>
              <a:t>st</a:t>
            </a:r>
            <a:r>
              <a:rPr lang="en-US" altLang="cs-CZ" b="1"/>
              <a:t> premise:</a:t>
            </a:r>
            <a:r>
              <a:rPr lang="cs-CZ" altLang="cs-CZ" b="1"/>
              <a:t> </a:t>
            </a:r>
            <a:r>
              <a:rPr lang="en-US" altLang="cs-CZ" b="1"/>
              <a:t>Area C</a:t>
            </a:r>
            <a:r>
              <a:rPr lang="cs-CZ" altLang="cs-CZ" b="1"/>
              <a:t> </a:t>
            </a:r>
            <a:r>
              <a:rPr lang="en-US" altLang="cs-CZ" b="1"/>
              <a:t>must be a subset of V</a:t>
            </a:r>
            <a:r>
              <a:rPr lang="cs-CZ" altLang="cs-CZ" b="1"/>
              <a:t>: </a:t>
            </a:r>
            <a:r>
              <a:rPr lang="en-US" altLang="cs-CZ" b="1"/>
              <a:t>hatch</a:t>
            </a:r>
            <a:endParaRPr lang="cs-CZ" altLang="cs-CZ" b="1"/>
          </a:p>
        </p:txBody>
      </p:sp>
      <p:sp>
        <p:nvSpPr>
          <p:cNvPr id="30740" name="AutoShape 20">
            <a:extLst>
              <a:ext uri="{FF2B5EF4-FFF2-40B4-BE49-F238E27FC236}">
                <a16:creationId xmlns:a16="http://schemas.microsoft.com/office/drawing/2014/main" id="{2D34E8A2-CF50-41C8-B205-419E3002B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3808" y="3443000"/>
            <a:ext cx="2232025" cy="1584325"/>
          </a:xfrm>
          <a:prstGeom prst="flowChartAlternateProcess">
            <a:avLst/>
          </a:prstGeom>
          <a:solidFill>
            <a:schemeClr val="accent1">
              <a:alpha val="4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0741" name="Text Box 21">
            <a:extLst>
              <a:ext uri="{FF2B5EF4-FFF2-40B4-BE49-F238E27FC236}">
                <a16:creationId xmlns:a16="http://schemas.microsoft.com/office/drawing/2014/main" id="{D691CDD4-4B01-475B-8DBE-474E45FA1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5245" y="3658900"/>
            <a:ext cx="2089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2</a:t>
            </a:r>
            <a:r>
              <a:rPr lang="en-US" altLang="cs-CZ" b="1" baseline="30000"/>
              <a:t>nd</a:t>
            </a:r>
            <a:r>
              <a:rPr lang="en-US" altLang="cs-CZ" b="1"/>
              <a:t> premise: area</a:t>
            </a:r>
            <a:r>
              <a:rPr lang="cs-CZ" altLang="cs-CZ" b="1"/>
              <a:t> </a:t>
            </a:r>
            <a:r>
              <a:rPr lang="en-US" altLang="cs-CZ" b="1"/>
              <a:t>C</a:t>
            </a:r>
            <a:r>
              <a:rPr lang="cs-CZ" altLang="cs-CZ" b="1"/>
              <a:t> </a:t>
            </a:r>
            <a:r>
              <a:rPr lang="en-US" altLang="cs-CZ" b="1"/>
              <a:t>is a subset of W: hatch</a:t>
            </a:r>
            <a:endParaRPr lang="cs-CZ" altLang="cs-CZ" b="1"/>
          </a:p>
        </p:txBody>
      </p:sp>
      <p:sp>
        <p:nvSpPr>
          <p:cNvPr id="30742" name="Text Box 22">
            <a:extLst>
              <a:ext uri="{FF2B5EF4-FFF2-40B4-BE49-F238E27FC236}">
                <a16:creationId xmlns:a16="http://schemas.microsoft.com/office/drawing/2014/main" id="{285E7FDC-B868-421A-8B47-F76A7DAEB5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208" y="5459125"/>
            <a:ext cx="4752975" cy="915987"/>
          </a:xfrm>
          <a:prstGeom prst="rect">
            <a:avLst/>
          </a:prstGeom>
          <a:solidFill>
            <a:srgbClr val="FF00FF">
              <a:alpha val="4313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dirty="0"/>
              <a:t>The validness is guarantied … there is a cross in the intersection of V and W … the</a:t>
            </a:r>
            <a:br>
              <a:rPr lang="en-US" altLang="cs-CZ" dirty="0"/>
            </a:br>
            <a:r>
              <a:rPr lang="en-US" altLang="cs-CZ" b="1" i="1" dirty="0"/>
              <a:t>Argument is valid</a:t>
            </a:r>
            <a:endParaRPr lang="cs-CZ" altLang="cs-CZ" b="1" i="1" dirty="0"/>
          </a:p>
        </p:txBody>
      </p:sp>
      <p:grpSp>
        <p:nvGrpSpPr>
          <p:cNvPr id="5" name="Group 23">
            <a:extLst>
              <a:ext uri="{FF2B5EF4-FFF2-40B4-BE49-F238E27FC236}">
                <a16:creationId xmlns:a16="http://schemas.microsoft.com/office/drawing/2014/main" id="{34621503-6BD3-4FEB-906A-112863815F43}"/>
              </a:ext>
            </a:extLst>
          </p:cNvPr>
          <p:cNvGrpSpPr>
            <a:grpSpLocks/>
          </p:cNvGrpSpPr>
          <p:nvPr/>
        </p:nvGrpSpPr>
        <p:grpSpPr bwMode="auto">
          <a:xfrm>
            <a:off x="5121420" y="3298536"/>
            <a:ext cx="1079500" cy="1079500"/>
            <a:chOff x="2018" y="2750"/>
            <a:chExt cx="681" cy="680"/>
          </a:xfrm>
        </p:grpSpPr>
        <p:sp>
          <p:nvSpPr>
            <p:cNvPr id="21533" name="Line 24">
              <a:extLst>
                <a:ext uri="{FF2B5EF4-FFF2-40B4-BE49-F238E27FC236}">
                  <a16:creationId xmlns:a16="http://schemas.microsoft.com/office/drawing/2014/main" id="{A3AE6A69-AE68-42E7-9549-B98753C140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4" name="Line 25">
              <a:extLst>
                <a:ext uri="{FF2B5EF4-FFF2-40B4-BE49-F238E27FC236}">
                  <a16:creationId xmlns:a16="http://schemas.microsoft.com/office/drawing/2014/main" id="{3858E72C-BE14-417D-8973-E25FE313C3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5" name="Line 26">
              <a:extLst>
                <a:ext uri="{FF2B5EF4-FFF2-40B4-BE49-F238E27FC236}">
                  <a16:creationId xmlns:a16="http://schemas.microsoft.com/office/drawing/2014/main" id="{62A55FB2-0C3A-478A-A493-751197F5B6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6" name="Line 27">
              <a:extLst>
                <a:ext uri="{FF2B5EF4-FFF2-40B4-BE49-F238E27FC236}">
                  <a16:creationId xmlns:a16="http://schemas.microsoft.com/office/drawing/2014/main" id="{549F1ABA-A5B9-4BA4-9558-737FED11BA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7" name="Line 28">
              <a:extLst>
                <a:ext uri="{FF2B5EF4-FFF2-40B4-BE49-F238E27FC236}">
                  <a16:creationId xmlns:a16="http://schemas.microsoft.com/office/drawing/2014/main" id="{ABC7EFB9-9C8D-4B87-9300-51D7960B6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8" name="Line 29">
              <a:extLst>
                <a:ext uri="{FF2B5EF4-FFF2-40B4-BE49-F238E27FC236}">
                  <a16:creationId xmlns:a16="http://schemas.microsoft.com/office/drawing/2014/main" id="{7E28516E-E1B4-4E02-8B57-75CA13CE96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9" name="Line 30">
              <a:extLst>
                <a:ext uri="{FF2B5EF4-FFF2-40B4-BE49-F238E27FC236}">
                  <a16:creationId xmlns:a16="http://schemas.microsoft.com/office/drawing/2014/main" id="{2C79FB1E-1A83-4668-B91C-8AF0C650E2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0" name="Line 31">
              <a:extLst>
                <a:ext uri="{FF2B5EF4-FFF2-40B4-BE49-F238E27FC236}">
                  <a16:creationId xmlns:a16="http://schemas.microsoft.com/office/drawing/2014/main" id="{2F7AF148-49F9-46A4-BEBD-2924714D89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1" name="Line 32">
              <a:extLst>
                <a:ext uri="{FF2B5EF4-FFF2-40B4-BE49-F238E27FC236}">
                  <a16:creationId xmlns:a16="http://schemas.microsoft.com/office/drawing/2014/main" id="{541B9502-FD2C-43CA-95FE-3D6CC4C29B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2" name="Line 33">
              <a:extLst>
                <a:ext uri="{FF2B5EF4-FFF2-40B4-BE49-F238E27FC236}">
                  <a16:creationId xmlns:a16="http://schemas.microsoft.com/office/drawing/2014/main" id="{FE287474-E76A-46BF-99C1-BBDACD750A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3" name="Line 34">
              <a:extLst>
                <a:ext uri="{FF2B5EF4-FFF2-40B4-BE49-F238E27FC236}">
                  <a16:creationId xmlns:a16="http://schemas.microsoft.com/office/drawing/2014/main" id="{F0291756-5FBB-4A59-9478-6F7607D6DD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4" name="Line 35">
              <a:extLst>
                <a:ext uri="{FF2B5EF4-FFF2-40B4-BE49-F238E27FC236}">
                  <a16:creationId xmlns:a16="http://schemas.microsoft.com/office/drawing/2014/main" id="{9EC4D1C0-C6DE-4DEB-B071-5C585884C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45" name="Line 36">
              <a:extLst>
                <a:ext uri="{FF2B5EF4-FFF2-40B4-BE49-F238E27FC236}">
                  <a16:creationId xmlns:a16="http://schemas.microsoft.com/office/drawing/2014/main" id="{0BA36F2D-EADC-45C0-8413-251417095E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37">
            <a:extLst>
              <a:ext uri="{FF2B5EF4-FFF2-40B4-BE49-F238E27FC236}">
                <a16:creationId xmlns:a16="http://schemas.microsoft.com/office/drawing/2014/main" id="{91AE2F62-B1F0-4270-BFEC-50DB67662BD2}"/>
              </a:ext>
            </a:extLst>
          </p:cNvPr>
          <p:cNvGrpSpPr>
            <a:grpSpLocks/>
          </p:cNvGrpSpPr>
          <p:nvPr/>
        </p:nvGrpSpPr>
        <p:grpSpPr bwMode="auto">
          <a:xfrm>
            <a:off x="6058046" y="3514436"/>
            <a:ext cx="358775" cy="215900"/>
            <a:chOff x="2699" y="2432"/>
            <a:chExt cx="226" cy="136"/>
          </a:xfrm>
        </p:grpSpPr>
        <p:sp>
          <p:nvSpPr>
            <p:cNvPr id="21529" name="Line 38">
              <a:extLst>
                <a:ext uri="{FF2B5EF4-FFF2-40B4-BE49-F238E27FC236}">
                  <a16:creationId xmlns:a16="http://schemas.microsoft.com/office/drawing/2014/main" id="{8B3D63FE-A839-4D19-973A-2949F03096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2432"/>
              <a:ext cx="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0" name="Line 39">
              <a:extLst>
                <a:ext uri="{FF2B5EF4-FFF2-40B4-BE49-F238E27FC236}">
                  <a16:creationId xmlns:a16="http://schemas.microsoft.com/office/drawing/2014/main" id="{8E92C505-BE5B-4483-BADF-146E25619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3" y="2478"/>
              <a:ext cx="1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1" name="Line 40">
              <a:extLst>
                <a:ext uri="{FF2B5EF4-FFF2-40B4-BE49-F238E27FC236}">
                  <a16:creationId xmlns:a16="http://schemas.microsoft.com/office/drawing/2014/main" id="{0F3EE230-6ADD-4E9A-91DE-A1958DDD0A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2568"/>
              <a:ext cx="2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32" name="Line 41">
              <a:extLst>
                <a:ext uri="{FF2B5EF4-FFF2-40B4-BE49-F238E27FC236}">
                  <a16:creationId xmlns:a16="http://schemas.microsoft.com/office/drawing/2014/main" id="{341522EA-8180-4FD5-AECD-C32AEE39A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4" y="2523"/>
              <a:ext cx="1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0762" name="AutoShape 42">
            <a:extLst>
              <a:ext uri="{FF2B5EF4-FFF2-40B4-BE49-F238E27FC236}">
                <a16:creationId xmlns:a16="http://schemas.microsoft.com/office/drawing/2014/main" id="{43BC1E0A-E249-4A38-9D72-3946BBCE6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1134" y="2054803"/>
            <a:ext cx="936625" cy="114588"/>
          </a:xfrm>
          <a:prstGeom prst="leftArrow">
            <a:avLst>
              <a:gd name="adj1" fmla="val 50000"/>
              <a:gd name="adj2" fmla="val 320652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0763" name="AutoShape 43">
            <a:extLst>
              <a:ext uri="{FF2B5EF4-FFF2-40B4-BE49-F238E27FC236}">
                <a16:creationId xmlns:a16="http://schemas.microsoft.com/office/drawing/2014/main" id="{E5E71774-94BF-4FEB-81BA-B18AE3A7A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8270" y="5098762"/>
            <a:ext cx="2087562" cy="1152525"/>
          </a:xfrm>
          <a:prstGeom prst="flowChartAlternateProcess">
            <a:avLst/>
          </a:prstGeom>
          <a:solidFill>
            <a:schemeClr val="accent1">
              <a:alpha val="4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cs-CZ"/>
          </a:p>
        </p:txBody>
      </p:sp>
      <p:sp>
        <p:nvSpPr>
          <p:cNvPr id="30765" name="Text Box 45">
            <a:extLst>
              <a:ext uri="{FF2B5EF4-FFF2-40B4-BE49-F238E27FC236}">
                <a16:creationId xmlns:a16="http://schemas.microsoft.com/office/drawing/2014/main" id="{FBE88EFD-75AA-49AA-AC43-9989CAE5E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9708" y="5082886"/>
            <a:ext cx="18716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b="1"/>
              <a:t>3</a:t>
            </a:r>
            <a:r>
              <a:rPr lang="en-US" altLang="cs-CZ" b="1" baseline="30000"/>
              <a:t>rd</a:t>
            </a:r>
            <a:r>
              <a:rPr lang="en-US" altLang="cs-CZ" b="1"/>
              <a:t> premise: we put a cross into area C</a:t>
            </a:r>
            <a:endParaRPr lang="cs-CZ" altLang="cs-CZ" b="1"/>
          </a:p>
        </p:txBody>
      </p:sp>
      <p:grpSp>
        <p:nvGrpSpPr>
          <p:cNvPr id="7" name="Group 46">
            <a:extLst>
              <a:ext uri="{FF2B5EF4-FFF2-40B4-BE49-F238E27FC236}">
                <a16:creationId xmlns:a16="http://schemas.microsoft.com/office/drawing/2014/main" id="{FF521176-3942-4823-8AE3-218694CC6A79}"/>
              </a:ext>
            </a:extLst>
          </p:cNvPr>
          <p:cNvGrpSpPr>
            <a:grpSpLocks/>
          </p:cNvGrpSpPr>
          <p:nvPr/>
        </p:nvGrpSpPr>
        <p:grpSpPr bwMode="auto">
          <a:xfrm>
            <a:off x="6229496" y="3941474"/>
            <a:ext cx="142875" cy="144462"/>
            <a:chOff x="2699" y="3158"/>
            <a:chExt cx="90" cy="91"/>
          </a:xfrm>
        </p:grpSpPr>
        <p:sp>
          <p:nvSpPr>
            <p:cNvPr id="21527" name="Line 47">
              <a:extLst>
                <a:ext uri="{FF2B5EF4-FFF2-40B4-BE49-F238E27FC236}">
                  <a16:creationId xmlns:a16="http://schemas.microsoft.com/office/drawing/2014/main" id="{949F339F-A032-4564-A360-BF8434AFA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1528" name="Line 48">
              <a:extLst>
                <a:ext uri="{FF2B5EF4-FFF2-40B4-BE49-F238E27FC236}">
                  <a16:creationId xmlns:a16="http://schemas.microsoft.com/office/drawing/2014/main" id="{5A764E6C-C076-4344-ADED-4326AAC79B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" name="Obdélník 7">
            <a:extLst>
              <a:ext uri="{FF2B5EF4-FFF2-40B4-BE49-F238E27FC236}">
                <a16:creationId xmlns:a16="http://schemas.microsoft.com/office/drawing/2014/main" id="{6DB402EE-4C2B-4296-AD5F-FAB22BA956F1}"/>
              </a:ext>
            </a:extLst>
          </p:cNvPr>
          <p:cNvSpPr/>
          <p:nvPr/>
        </p:nvSpPr>
        <p:spPr>
          <a:xfrm>
            <a:off x="842367" y="631607"/>
            <a:ext cx="10509214" cy="5992996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C9E01E2-8991-48D1-BDCA-7047FA49F28D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273014"/>
            <a:ext cx="5751236" cy="7208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Syllogisms </a:t>
            </a:r>
            <a:r>
              <a:rPr lang="cs-CZ" sz="2800" dirty="0">
                <a:latin typeface="Trebuchet MS"/>
              </a:rPr>
              <a:t>– </a:t>
            </a:r>
            <a:r>
              <a:rPr lang="en-US" sz="2800" dirty="0">
                <a:latin typeface="Trebuchet MS"/>
              </a:rPr>
              <a:t>validness verification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FE6E619-4988-441F-8ADA-A4BD09DB4A76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B703E8A8-6838-4891-8CC0-F9F136091FD6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3">
            <a:extLst>
              <a:ext uri="{FF2B5EF4-FFF2-40B4-BE49-F238E27FC236}">
                <a16:creationId xmlns:a16="http://schemas.microsoft.com/office/drawing/2014/main" id="{85D761CA-5AB5-4BF9-A9E9-0464124E7E0B}"/>
              </a:ext>
            </a:extLst>
          </p:cNvPr>
          <p:cNvSpPr txBox="1"/>
          <p:nvPr/>
        </p:nvSpPr>
        <p:spPr>
          <a:xfrm rot="960000">
            <a:off x="10529027" y="-3340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4">
            <a:extLst>
              <a:ext uri="{FF2B5EF4-FFF2-40B4-BE49-F238E27FC236}">
                <a16:creationId xmlns:a16="http://schemas.microsoft.com/office/drawing/2014/main" id="{2A1D3BD3-05F2-4952-9F43-2E7469F7E5D8}"/>
              </a:ext>
            </a:extLst>
          </p:cNvPr>
          <p:cNvSpPr txBox="1"/>
          <p:nvPr/>
        </p:nvSpPr>
        <p:spPr>
          <a:xfrm rot="540000">
            <a:off x="140047" y="499410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4" name="TextovéPole 5">
            <a:extLst>
              <a:ext uri="{FF2B5EF4-FFF2-40B4-BE49-F238E27FC236}">
                <a16:creationId xmlns:a16="http://schemas.microsoft.com/office/drawing/2014/main" id="{DDE044FA-6F5D-453B-8C3F-3B1A5CBC5FF5}"/>
              </a:ext>
            </a:extLst>
          </p:cNvPr>
          <p:cNvSpPr txBox="1"/>
          <p:nvPr/>
        </p:nvSpPr>
        <p:spPr>
          <a:xfrm rot="21240000">
            <a:off x="11356818" y="6009587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5" name="TextovéPole 6">
            <a:extLst>
              <a:ext uri="{FF2B5EF4-FFF2-40B4-BE49-F238E27FC236}">
                <a16:creationId xmlns:a16="http://schemas.microsoft.com/office/drawing/2014/main" id="{BE014D02-EDF8-4A07-A409-2A210E77FE0F}"/>
              </a:ext>
            </a:extLst>
          </p:cNvPr>
          <p:cNvSpPr txBox="1"/>
          <p:nvPr/>
        </p:nvSpPr>
        <p:spPr>
          <a:xfrm rot="20100000">
            <a:off x="11422569" y="4194980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7" grpId="0" animBg="1"/>
      <p:bldP spid="30739" grpId="0"/>
      <p:bldP spid="30740" grpId="0" animBg="1"/>
      <p:bldP spid="30741" grpId="0"/>
      <p:bldP spid="30742" grpId="0" animBg="1"/>
      <p:bldP spid="30762" grpId="0" animBg="1"/>
      <p:bldP spid="30763" grpId="0" animBg="1"/>
      <p:bldP spid="307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33" name="Rectangle 109">
            <a:extLst>
              <a:ext uri="{FF2B5EF4-FFF2-40B4-BE49-F238E27FC236}">
                <a16:creationId xmlns:a16="http://schemas.microsoft.com/office/drawing/2014/main" id="{6E5FE1DF-372B-49E0-8DE8-0C2D6709D8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177348"/>
            <a:ext cx="8964612" cy="194468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</a:rPr>
              <a:t>All statesmen are politicians</a:t>
            </a:r>
            <a:r>
              <a:rPr lang="cs-CZ" altLang="cs-CZ" sz="2400" dirty="0">
                <a:solidFill>
                  <a:srgbClr val="000000"/>
                </a:solidFill>
              </a:rPr>
              <a:t>		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000" dirty="0">
                <a:solidFill>
                  <a:srgbClr val="000000"/>
                </a:solidFill>
              </a:rPr>
              <a:t> P</a:t>
            </a:r>
            <a:r>
              <a:rPr lang="en-US" altLang="cs-CZ" sz="2000" dirty="0">
                <a:solidFill>
                  <a:srgbClr val="000000"/>
                </a:solidFill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</a:rPr>
              <a:t>x</a:t>
            </a:r>
            <a:r>
              <a:rPr lang="en-US" altLang="cs-CZ" sz="2000" dirty="0">
                <a:solidFill>
                  <a:srgbClr val="000000"/>
                </a:solidFill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2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</a:rPr>
              <a:t>Some statesmen are intelligent</a:t>
            </a:r>
            <a:r>
              <a:rPr lang="cs-CZ" altLang="cs-CZ" sz="2400" dirty="0">
                <a:solidFill>
                  <a:srgbClr val="000000"/>
                </a:solidFill>
              </a:rPr>
              <a:t>	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3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en-US" altLang="cs-CZ" sz="2400" dirty="0">
                <a:solidFill>
                  <a:srgbClr val="000000"/>
                </a:solidFill>
              </a:rPr>
              <a:t>Some politicians are not statesmen</a:t>
            </a: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Z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? </a:t>
            </a:r>
            <a:r>
              <a:rPr lang="en-US" altLang="cs-CZ" sz="2400" dirty="0">
                <a:solidFill>
                  <a:srgbClr val="000000"/>
                </a:solidFill>
              </a:rPr>
              <a:t>Some politicians are not </a:t>
            </a:r>
            <a:r>
              <a:rPr lang="cs-CZ" altLang="cs-CZ" sz="2400" dirty="0" err="1">
                <a:solidFill>
                  <a:srgbClr val="000000"/>
                </a:solidFill>
              </a:rPr>
              <a:t>intel</a:t>
            </a:r>
            <a:r>
              <a:rPr lang="en-US" altLang="cs-CZ" sz="2400" dirty="0">
                <a:solidFill>
                  <a:srgbClr val="000000"/>
                </a:solidFill>
              </a:rPr>
              <a:t>l</a:t>
            </a:r>
            <a:r>
              <a:rPr lang="cs-CZ" altLang="cs-CZ" sz="2400" dirty="0" err="1">
                <a:solidFill>
                  <a:srgbClr val="000000"/>
                </a:solidFill>
              </a:rPr>
              <a:t>igent</a:t>
            </a: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?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Z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2</a:t>
            </a:r>
            <a:r>
              <a:rPr lang="cs-CZ" altLang="cs-CZ" sz="2400" dirty="0">
                <a:solidFill>
                  <a:srgbClr val="000000"/>
                </a:solidFill>
              </a:rPr>
              <a:t>: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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?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en-US" altLang="cs-CZ" sz="2400" dirty="0">
                <a:solidFill>
                  <a:srgbClr val="000000"/>
                </a:solidFill>
              </a:rPr>
              <a:t>Some politicians are </a:t>
            </a:r>
            <a:r>
              <a:rPr lang="cs-CZ" altLang="cs-CZ" sz="2400" dirty="0" err="1">
                <a:solidFill>
                  <a:srgbClr val="000000"/>
                </a:solidFill>
              </a:rPr>
              <a:t>inte</a:t>
            </a:r>
            <a:r>
              <a:rPr lang="en-US" altLang="cs-CZ" sz="2400" dirty="0">
                <a:solidFill>
                  <a:srgbClr val="000000"/>
                </a:solidFill>
              </a:rPr>
              <a:t>l</a:t>
            </a:r>
            <a:r>
              <a:rPr lang="cs-CZ" altLang="cs-CZ" sz="2400" dirty="0" err="1">
                <a:solidFill>
                  <a:srgbClr val="000000"/>
                </a:solidFill>
              </a:rPr>
              <a:t>ligent</a:t>
            </a: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I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en-US" altLang="cs-CZ" sz="2000" i="1" dirty="0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)]</a:t>
            </a:r>
            <a:r>
              <a:rPr lang="cs-CZ" altLang="cs-CZ" sz="2000" dirty="0">
                <a:solidFill>
                  <a:srgbClr val="000000"/>
                </a:solidFill>
                <a:sym typeface="Symbol" panose="05050102010706020507" pitchFamily="18" charset="2"/>
              </a:rPr>
              <a:t>	?</a:t>
            </a:r>
          </a:p>
        </p:txBody>
      </p:sp>
      <p:sp>
        <p:nvSpPr>
          <p:cNvPr id="22531" name="Slide Number Placeholder 4">
            <a:extLst>
              <a:ext uri="{FF2B5EF4-FFF2-40B4-BE49-F238E27FC236}">
                <a16:creationId xmlns:a16="http://schemas.microsoft.com/office/drawing/2014/main" id="{189E25F2-DA0E-4AF8-9E02-982F2E921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76FE153-2EAC-4928-8362-F34DB7BD1287}" type="slidenum">
              <a:rPr lang="cs-CZ" altLang="cs-CZ">
                <a:latin typeface="Arial Black" panose="020B0A04020102020204" pitchFamily="34" charset="0"/>
              </a:rPr>
              <a:pPr eaLnBrk="1" hangingPunct="1"/>
              <a:t>15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3DE5925-6F94-45D6-9639-BB49BEE5577A}"/>
              </a:ext>
            </a:extLst>
          </p:cNvPr>
          <p:cNvGrpSpPr>
            <a:grpSpLocks/>
          </p:cNvGrpSpPr>
          <p:nvPr/>
        </p:nvGrpSpPr>
        <p:grpSpPr bwMode="auto">
          <a:xfrm>
            <a:off x="4496234" y="3211079"/>
            <a:ext cx="1728787" cy="1296988"/>
            <a:chOff x="884" y="2523"/>
            <a:chExt cx="1089" cy="817"/>
          </a:xfrm>
        </p:grpSpPr>
        <p:sp>
          <p:nvSpPr>
            <p:cNvPr id="22563" name="Oval 4">
              <a:extLst>
                <a:ext uri="{FF2B5EF4-FFF2-40B4-BE49-F238E27FC236}">
                  <a16:creationId xmlns:a16="http://schemas.microsoft.com/office/drawing/2014/main" id="{BB6DDB49-3731-4DE2-9DCE-CBFDE8878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2564" name="Text Box 5">
              <a:extLst>
                <a:ext uri="{FF2B5EF4-FFF2-40B4-BE49-F238E27FC236}">
                  <a16:creationId xmlns:a16="http://schemas.microsoft.com/office/drawing/2014/main" id="{75C05E5D-EF85-45D4-BB7B-6C86C2263E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 S</a:t>
              </a:r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DB29C354-1CB7-4E85-82CB-A0EB450DC1CE}"/>
              </a:ext>
            </a:extLst>
          </p:cNvPr>
          <p:cNvGrpSpPr>
            <a:grpSpLocks/>
          </p:cNvGrpSpPr>
          <p:nvPr/>
        </p:nvGrpSpPr>
        <p:grpSpPr bwMode="auto">
          <a:xfrm>
            <a:off x="5793222" y="3211079"/>
            <a:ext cx="1871663" cy="1295400"/>
            <a:chOff x="1701" y="2523"/>
            <a:chExt cx="1179" cy="816"/>
          </a:xfrm>
        </p:grpSpPr>
        <p:sp>
          <p:nvSpPr>
            <p:cNvPr id="22561" name="Oval 7">
              <a:extLst>
                <a:ext uri="{FF2B5EF4-FFF2-40B4-BE49-F238E27FC236}">
                  <a16:creationId xmlns:a16="http://schemas.microsoft.com/office/drawing/2014/main" id="{0BDCFCA1-99E5-4CC3-BF20-4F5B49840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2562" name="Text Box 8">
              <a:extLst>
                <a:ext uri="{FF2B5EF4-FFF2-40B4-BE49-F238E27FC236}">
                  <a16:creationId xmlns:a16="http://schemas.microsoft.com/office/drawing/2014/main" id="{BC43859E-76D9-41B3-929A-73E17B4E5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P</a:t>
              </a:r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67D2CD1F-07FC-4B60-AE86-67CC7FFA8A7F}"/>
              </a:ext>
            </a:extLst>
          </p:cNvPr>
          <p:cNvGrpSpPr>
            <a:grpSpLocks/>
          </p:cNvGrpSpPr>
          <p:nvPr/>
        </p:nvGrpSpPr>
        <p:grpSpPr bwMode="auto">
          <a:xfrm>
            <a:off x="5361421" y="3858779"/>
            <a:ext cx="1798638" cy="1447800"/>
            <a:chOff x="1429" y="2931"/>
            <a:chExt cx="1133" cy="912"/>
          </a:xfrm>
        </p:grpSpPr>
        <p:sp>
          <p:nvSpPr>
            <p:cNvPr id="22559" name="Oval 10">
              <a:extLst>
                <a:ext uri="{FF2B5EF4-FFF2-40B4-BE49-F238E27FC236}">
                  <a16:creationId xmlns:a16="http://schemas.microsoft.com/office/drawing/2014/main" id="{18004D7F-0B1D-4D66-9155-FA5169060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2560" name="Text Box 11">
              <a:extLst>
                <a:ext uri="{FF2B5EF4-FFF2-40B4-BE49-F238E27FC236}">
                  <a16:creationId xmlns:a16="http://schemas.microsoft.com/office/drawing/2014/main" id="{088539CC-D127-47EC-BACC-98F776FC9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b="1"/>
                <a:t>I</a:t>
              </a:r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24839724-13C5-4B21-A059-B948C21AB357}"/>
              </a:ext>
            </a:extLst>
          </p:cNvPr>
          <p:cNvGrpSpPr>
            <a:grpSpLocks/>
          </p:cNvGrpSpPr>
          <p:nvPr/>
        </p:nvGrpSpPr>
        <p:grpSpPr bwMode="auto">
          <a:xfrm>
            <a:off x="4851834" y="3373004"/>
            <a:ext cx="1081087" cy="1079500"/>
            <a:chOff x="2018" y="2750"/>
            <a:chExt cx="681" cy="680"/>
          </a:xfrm>
        </p:grpSpPr>
        <p:sp>
          <p:nvSpPr>
            <p:cNvPr id="22546" name="Line 13">
              <a:extLst>
                <a:ext uri="{FF2B5EF4-FFF2-40B4-BE49-F238E27FC236}">
                  <a16:creationId xmlns:a16="http://schemas.microsoft.com/office/drawing/2014/main" id="{7F9C60D9-89DB-4EE1-9D98-13BD392ADF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7" name="Line 14">
              <a:extLst>
                <a:ext uri="{FF2B5EF4-FFF2-40B4-BE49-F238E27FC236}">
                  <a16:creationId xmlns:a16="http://schemas.microsoft.com/office/drawing/2014/main" id="{87B5CBE7-D761-4602-9CE4-B7810019A0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8" name="Line 15">
              <a:extLst>
                <a:ext uri="{FF2B5EF4-FFF2-40B4-BE49-F238E27FC236}">
                  <a16:creationId xmlns:a16="http://schemas.microsoft.com/office/drawing/2014/main" id="{3E91451A-C2A1-4431-9EFD-AF5C3AAEC4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9" name="Line 16">
              <a:extLst>
                <a:ext uri="{FF2B5EF4-FFF2-40B4-BE49-F238E27FC236}">
                  <a16:creationId xmlns:a16="http://schemas.microsoft.com/office/drawing/2014/main" id="{5F1371A8-015F-4BE0-932A-4A6B434986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0" name="Line 17">
              <a:extLst>
                <a:ext uri="{FF2B5EF4-FFF2-40B4-BE49-F238E27FC236}">
                  <a16:creationId xmlns:a16="http://schemas.microsoft.com/office/drawing/2014/main" id="{BB36BAF0-1082-4042-B989-7FF73883AA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1" name="Line 18">
              <a:extLst>
                <a:ext uri="{FF2B5EF4-FFF2-40B4-BE49-F238E27FC236}">
                  <a16:creationId xmlns:a16="http://schemas.microsoft.com/office/drawing/2014/main" id="{8A92E0DE-6008-439B-A027-6B0CDC26DC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2" name="Line 19">
              <a:extLst>
                <a:ext uri="{FF2B5EF4-FFF2-40B4-BE49-F238E27FC236}">
                  <a16:creationId xmlns:a16="http://schemas.microsoft.com/office/drawing/2014/main" id="{5DD8B965-21B0-40F3-A65A-0FC21A713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3" name="Line 20">
              <a:extLst>
                <a:ext uri="{FF2B5EF4-FFF2-40B4-BE49-F238E27FC236}">
                  <a16:creationId xmlns:a16="http://schemas.microsoft.com/office/drawing/2014/main" id="{A207934D-7C1D-4759-B376-723BF75727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4" name="Line 21">
              <a:extLst>
                <a:ext uri="{FF2B5EF4-FFF2-40B4-BE49-F238E27FC236}">
                  <a16:creationId xmlns:a16="http://schemas.microsoft.com/office/drawing/2014/main" id="{560B560A-CBD2-4F37-95DE-D998622A1B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5" name="Line 22">
              <a:extLst>
                <a:ext uri="{FF2B5EF4-FFF2-40B4-BE49-F238E27FC236}">
                  <a16:creationId xmlns:a16="http://schemas.microsoft.com/office/drawing/2014/main" id="{A410BEDC-A25F-4D5D-87E0-D3CFE0D9D8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6" name="Line 23">
              <a:extLst>
                <a:ext uri="{FF2B5EF4-FFF2-40B4-BE49-F238E27FC236}">
                  <a16:creationId xmlns:a16="http://schemas.microsoft.com/office/drawing/2014/main" id="{1337142E-2B51-45A5-B176-96033B016B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7" name="Line 24">
              <a:extLst>
                <a:ext uri="{FF2B5EF4-FFF2-40B4-BE49-F238E27FC236}">
                  <a16:creationId xmlns:a16="http://schemas.microsoft.com/office/drawing/2014/main" id="{AAE23046-C23F-407E-8537-45F0CF214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8" name="Line 25">
              <a:extLst>
                <a:ext uri="{FF2B5EF4-FFF2-40B4-BE49-F238E27FC236}">
                  <a16:creationId xmlns:a16="http://schemas.microsoft.com/office/drawing/2014/main" id="{4C3CCEB0-85FA-415E-9D0D-465CB143B5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40">
            <a:extLst>
              <a:ext uri="{FF2B5EF4-FFF2-40B4-BE49-F238E27FC236}">
                <a16:creationId xmlns:a16="http://schemas.microsoft.com/office/drawing/2014/main" id="{886D56BF-067F-4BB2-8D5B-C0BC6DC261FD}"/>
              </a:ext>
            </a:extLst>
          </p:cNvPr>
          <p:cNvGrpSpPr>
            <a:grpSpLocks/>
          </p:cNvGrpSpPr>
          <p:nvPr/>
        </p:nvGrpSpPr>
        <p:grpSpPr bwMode="auto">
          <a:xfrm>
            <a:off x="5923396" y="3998481"/>
            <a:ext cx="142875" cy="144463"/>
            <a:chOff x="2699" y="3158"/>
            <a:chExt cx="90" cy="91"/>
          </a:xfrm>
        </p:grpSpPr>
        <p:sp>
          <p:nvSpPr>
            <p:cNvPr id="22544" name="Line 41">
              <a:extLst>
                <a:ext uri="{FF2B5EF4-FFF2-40B4-BE49-F238E27FC236}">
                  <a16:creationId xmlns:a16="http://schemas.microsoft.com/office/drawing/2014/main" id="{0792C023-E40D-488B-9023-B01B3BF035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5" name="Line 42">
              <a:extLst>
                <a:ext uri="{FF2B5EF4-FFF2-40B4-BE49-F238E27FC236}">
                  <a16:creationId xmlns:a16="http://schemas.microsoft.com/office/drawing/2014/main" id="{98EC838F-6710-45EA-91B5-0DD5E4024A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6734" name="Text Box 110">
            <a:extLst>
              <a:ext uri="{FF2B5EF4-FFF2-40B4-BE49-F238E27FC236}">
                <a16:creationId xmlns:a16="http://schemas.microsoft.com/office/drawing/2014/main" id="{3CD43AE3-E93D-4720-888B-D8BF1FDCA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3569856"/>
            <a:ext cx="2447925" cy="366713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r>
              <a:rPr lang="cs-CZ" altLang="cs-CZ" b="1" baseline="-25000"/>
              <a:t>1</a:t>
            </a:r>
            <a:r>
              <a:rPr lang="cs-CZ" altLang="cs-CZ" b="1"/>
              <a:t>: </a:t>
            </a:r>
            <a:r>
              <a:rPr lang="en-US" altLang="cs-CZ" b="1"/>
              <a:t>crosshatch</a:t>
            </a:r>
            <a:r>
              <a:rPr lang="cs-CZ" altLang="cs-CZ" b="1"/>
              <a:t> S / P</a:t>
            </a:r>
          </a:p>
        </p:txBody>
      </p:sp>
      <p:sp>
        <p:nvSpPr>
          <p:cNvPr id="26735" name="Text Box 111">
            <a:extLst>
              <a:ext uri="{FF2B5EF4-FFF2-40B4-BE49-F238E27FC236}">
                <a16:creationId xmlns:a16="http://schemas.microsoft.com/office/drawing/2014/main" id="{19D1763E-5CC3-4A65-95BD-F3276B1D2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434" y="4290580"/>
            <a:ext cx="2736850" cy="91598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r>
              <a:rPr lang="cs-CZ" altLang="cs-CZ" b="1" baseline="-25000"/>
              <a:t>2</a:t>
            </a:r>
            <a:r>
              <a:rPr lang="cs-CZ" altLang="cs-CZ" b="1"/>
              <a:t>: </a:t>
            </a:r>
            <a:r>
              <a:rPr lang="en-US" altLang="cs-CZ" b="1"/>
              <a:t>put the cross into the intersection of S and I</a:t>
            </a:r>
            <a:endParaRPr lang="cs-CZ" altLang="cs-CZ" b="1"/>
          </a:p>
        </p:txBody>
      </p:sp>
      <p:sp>
        <p:nvSpPr>
          <p:cNvPr id="26737" name="Text Box 113">
            <a:extLst>
              <a:ext uri="{FF2B5EF4-FFF2-40B4-BE49-F238E27FC236}">
                <a16:creationId xmlns:a16="http://schemas.microsoft.com/office/drawing/2014/main" id="{BA7182B9-0949-4A21-8F55-3F39E1930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995" y="5443105"/>
            <a:ext cx="3384550" cy="6413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r>
              <a:rPr lang="cs-CZ" altLang="cs-CZ" b="1" baseline="-25000"/>
              <a:t>3</a:t>
            </a:r>
            <a:r>
              <a:rPr lang="cs-CZ" altLang="cs-CZ" b="1"/>
              <a:t>: </a:t>
            </a:r>
            <a:r>
              <a:rPr lang="en-US" altLang="cs-CZ" b="1"/>
              <a:t>cannot put a cross … we don’t know where exactly</a:t>
            </a:r>
            <a:endParaRPr lang="cs-CZ" altLang="cs-CZ" b="1"/>
          </a:p>
        </p:txBody>
      </p:sp>
      <p:sp>
        <p:nvSpPr>
          <p:cNvPr id="26738" name="Text Box 114">
            <a:extLst>
              <a:ext uri="{FF2B5EF4-FFF2-40B4-BE49-F238E27FC236}">
                <a16:creationId xmlns:a16="http://schemas.microsoft.com/office/drawing/2014/main" id="{7C1D2632-24EA-4FD6-9229-FA7B9D1B18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671" y="4650943"/>
            <a:ext cx="3095625" cy="641350"/>
          </a:xfrm>
          <a:prstGeom prst="rect">
            <a:avLst/>
          </a:prstGeom>
          <a:solidFill>
            <a:srgbClr val="FF00FF">
              <a:alpha val="5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Z</a:t>
            </a:r>
            <a:r>
              <a:rPr lang="cs-CZ" altLang="cs-CZ" b="1" baseline="-25000" dirty="0"/>
              <a:t>1</a:t>
            </a:r>
            <a:r>
              <a:rPr lang="cs-CZ" altLang="cs-CZ" b="1" dirty="0"/>
              <a:t>: </a:t>
            </a:r>
            <a:r>
              <a:rPr lang="en-US" altLang="cs-CZ" b="1" dirty="0"/>
              <a:t>doesn’t follow from the premises… no cross</a:t>
            </a:r>
            <a:endParaRPr lang="cs-CZ" altLang="cs-CZ" b="1" dirty="0"/>
          </a:p>
        </p:txBody>
      </p:sp>
      <p:sp>
        <p:nvSpPr>
          <p:cNvPr id="26739" name="Text Box 115">
            <a:extLst>
              <a:ext uri="{FF2B5EF4-FFF2-40B4-BE49-F238E27FC236}">
                <a16:creationId xmlns:a16="http://schemas.microsoft.com/office/drawing/2014/main" id="{8074E04F-EF08-41F8-A699-EC3D21EE2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671" y="5514543"/>
            <a:ext cx="2879725" cy="366712"/>
          </a:xfrm>
          <a:prstGeom prst="rect">
            <a:avLst/>
          </a:prstGeom>
          <a:solidFill>
            <a:srgbClr val="FF00FF">
              <a:alpha val="5882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Z</a:t>
            </a:r>
            <a:r>
              <a:rPr lang="cs-CZ" altLang="cs-CZ" b="1" baseline="-25000"/>
              <a:t>2</a:t>
            </a:r>
            <a:r>
              <a:rPr lang="cs-CZ" altLang="cs-CZ" b="1"/>
              <a:t>: </a:t>
            </a:r>
            <a:r>
              <a:rPr lang="en-US" altLang="cs-CZ" b="1"/>
              <a:t>follows … cross</a:t>
            </a:r>
            <a:endParaRPr lang="cs-CZ" altLang="cs-CZ" b="1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D04C1FF-E396-4772-83C8-FD4EB03FC8EE}"/>
              </a:ext>
            </a:extLst>
          </p:cNvPr>
          <p:cNvSpPr/>
          <p:nvPr/>
        </p:nvSpPr>
        <p:spPr>
          <a:xfrm>
            <a:off x="842367" y="631607"/>
            <a:ext cx="10509214" cy="5632778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584AE1F-1EF8-4D3F-BB04-7E2750EDE733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273014"/>
            <a:ext cx="5266327" cy="72082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 err="1">
                <a:latin typeface="Trebuchet MS"/>
              </a:rPr>
              <a:t>Broader</a:t>
            </a:r>
            <a:r>
              <a:rPr lang="en-US" sz="2800" dirty="0">
                <a:latin typeface="Trebuchet MS"/>
              </a:rPr>
              <a:t> use</a:t>
            </a:r>
            <a:r>
              <a:rPr lang="cs-CZ" sz="2800" dirty="0">
                <a:latin typeface="Trebuchet MS"/>
              </a:rPr>
              <a:t>, </a:t>
            </a:r>
            <a:r>
              <a:rPr lang="en-US" sz="2800" dirty="0">
                <a:latin typeface="Trebuchet MS"/>
              </a:rPr>
              <a:t>not only syllogisms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36D45B4-818E-42B6-9E1C-406DD2B9F364}"/>
              </a:ext>
            </a:extLst>
          </p:cNvPr>
          <p:cNvSpPr txBox="1"/>
          <p:nvPr/>
        </p:nvSpPr>
        <p:spPr>
          <a:xfrm rot="1200000">
            <a:off x="11466193" y="4782318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140832AB-6F6D-4D07-8719-2E49EF464E93}"/>
              </a:ext>
            </a:extLst>
          </p:cNvPr>
          <p:cNvSpPr txBox="1"/>
          <p:nvPr/>
        </p:nvSpPr>
        <p:spPr>
          <a:xfrm rot="660000">
            <a:off x="2645852" y="6313782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D43A3A3D-446A-4C21-8052-FC04F6FAAD08}"/>
              </a:ext>
            </a:extLst>
          </p:cNvPr>
          <p:cNvSpPr txBox="1"/>
          <p:nvPr/>
        </p:nvSpPr>
        <p:spPr>
          <a:xfrm rot="960000">
            <a:off x="7302571" y="5365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56F55EF9-F5A6-44B1-98D6-A404E50E8664}"/>
              </a:ext>
            </a:extLst>
          </p:cNvPr>
          <p:cNvSpPr txBox="1"/>
          <p:nvPr/>
        </p:nvSpPr>
        <p:spPr>
          <a:xfrm rot="540000">
            <a:off x="85710" y="347209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59292A2E-D079-4867-B1CE-EA5500186AB8}"/>
              </a:ext>
            </a:extLst>
          </p:cNvPr>
          <p:cNvSpPr txBox="1"/>
          <p:nvPr/>
        </p:nvSpPr>
        <p:spPr>
          <a:xfrm rot="21240000">
            <a:off x="11287035" y="555429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7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7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34" grpId="0" animBg="1"/>
      <p:bldP spid="26735" grpId="0" animBg="1"/>
      <p:bldP spid="26737" grpId="0" animBg="1"/>
      <p:bldP spid="26738" grpId="0" animBg="1"/>
      <p:bldP spid="267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3">
            <a:extLst>
              <a:ext uri="{FF2B5EF4-FFF2-40B4-BE49-F238E27FC236}">
                <a16:creationId xmlns:a16="http://schemas.microsoft.com/office/drawing/2014/main" id="{970BFBA6-9580-4C26-9EC9-B3120AF56FF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30837" y="1403916"/>
            <a:ext cx="8917757" cy="1809185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</a:t>
            </a:r>
            <a:r>
              <a:rPr lang="en-US" altLang="cs-CZ" sz="2000" dirty="0"/>
              <a:t>All gardeners are skillful</a:t>
            </a:r>
            <a:r>
              <a:rPr lang="cs-CZ" altLang="cs-CZ" sz="2000" dirty="0"/>
              <a:t>.	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</a:t>
            </a:r>
            <a:r>
              <a:rPr lang="en-US" altLang="cs-CZ" sz="2000" dirty="0"/>
              <a:t>All skillful are intelligent.	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3</a:t>
            </a:r>
            <a:r>
              <a:rPr lang="cs-CZ" altLang="cs-CZ" sz="2000" dirty="0"/>
              <a:t>: 	</a:t>
            </a:r>
            <a:r>
              <a:rPr lang="en-US" altLang="cs-CZ" sz="2000" dirty="0"/>
              <a:t>There is at least one gardener</a:t>
            </a:r>
            <a:r>
              <a:rPr lang="cs-CZ" altLang="cs-CZ" sz="2000" dirty="0"/>
              <a:t>.</a:t>
            </a:r>
            <a:r>
              <a:rPr lang="en-US" altLang="cs-CZ" sz="2000" dirty="0"/>
              <a:t>		</a:t>
            </a:r>
            <a:r>
              <a:rPr lang="en-US" altLang="cs-CZ" sz="2000" dirty="0">
                <a:sym typeface="Symbol" panose="05050102010706020507" pitchFamily="18" charset="2"/>
              </a:rPr>
              <a:t>x P(x)</a:t>
            </a:r>
            <a:r>
              <a:rPr lang="cs-CZ" altLang="cs-CZ" sz="2000" dirty="0">
                <a:sym typeface="Symbol" panose="05050102010706020507" pitchFamily="18" charset="2"/>
              </a:rPr>
              <a:t> 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	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cs-CZ" altLang="cs-CZ" sz="2000" dirty="0"/>
              <a:t>z:		</a:t>
            </a:r>
            <a:r>
              <a:rPr lang="en-US" altLang="cs-CZ" sz="2000" dirty="0"/>
              <a:t>Some gardeners are intelligent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>
                <a:sym typeface="Symbol" panose="05050102010706020507" pitchFamily="18" charset="2"/>
              </a:rPr>
              <a:t>x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3555" name="Slide Number Placeholder 4">
            <a:extLst>
              <a:ext uri="{FF2B5EF4-FFF2-40B4-BE49-F238E27FC236}">
                <a16:creationId xmlns:a16="http://schemas.microsoft.com/office/drawing/2014/main" id="{6CFA614A-3CE6-47E2-988A-DE31027B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72BB22-40D2-4DF5-9B41-51110FA3842B}" type="slidenum">
              <a:rPr lang="cs-CZ" altLang="cs-CZ">
                <a:latin typeface="Arial Black" panose="020B0A04020102020204" pitchFamily="34" charset="0"/>
              </a:rPr>
              <a:pPr eaLnBrk="1" hangingPunct="1"/>
              <a:t>16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77038648-73FE-443C-89D2-B18A7B491947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3284539"/>
            <a:ext cx="1728787" cy="1514475"/>
            <a:chOff x="884" y="2523"/>
            <a:chExt cx="1089" cy="817"/>
          </a:xfrm>
        </p:grpSpPr>
        <p:sp>
          <p:nvSpPr>
            <p:cNvPr id="23602" name="Oval 5">
              <a:extLst>
                <a:ext uri="{FF2B5EF4-FFF2-40B4-BE49-F238E27FC236}">
                  <a16:creationId xmlns:a16="http://schemas.microsoft.com/office/drawing/2014/main" id="{9471F497-E5CB-4724-BA63-8EEF79B20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603" name="Text Box 6">
              <a:extLst>
                <a:ext uri="{FF2B5EF4-FFF2-40B4-BE49-F238E27FC236}">
                  <a16:creationId xmlns:a16="http://schemas.microsoft.com/office/drawing/2014/main" id="{5D280B63-F8CC-41D8-9F0D-7805FBD7E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AFE3C57F-CB14-4B5B-9D69-B0757D8ACE13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3429001"/>
            <a:ext cx="1871663" cy="1368425"/>
            <a:chOff x="1701" y="2523"/>
            <a:chExt cx="1179" cy="816"/>
          </a:xfrm>
        </p:grpSpPr>
        <p:sp>
          <p:nvSpPr>
            <p:cNvPr id="23600" name="Oval 8">
              <a:extLst>
                <a:ext uri="{FF2B5EF4-FFF2-40B4-BE49-F238E27FC236}">
                  <a16:creationId xmlns:a16="http://schemas.microsoft.com/office/drawing/2014/main" id="{38BEA972-3A46-41C5-B424-8D60FCB51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601" name="Text Box 9">
              <a:extLst>
                <a:ext uri="{FF2B5EF4-FFF2-40B4-BE49-F238E27FC236}">
                  <a16:creationId xmlns:a16="http://schemas.microsoft.com/office/drawing/2014/main" id="{FA56DCAB-878A-4B15-ACFE-95C505EFC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11716F11-BD84-477B-951A-FD335DF69594}"/>
              </a:ext>
            </a:extLst>
          </p:cNvPr>
          <p:cNvGrpSpPr>
            <a:grpSpLocks/>
          </p:cNvGrpSpPr>
          <p:nvPr/>
        </p:nvGrpSpPr>
        <p:grpSpPr bwMode="auto">
          <a:xfrm>
            <a:off x="5375275" y="3933825"/>
            <a:ext cx="1798638" cy="1447800"/>
            <a:chOff x="1429" y="2931"/>
            <a:chExt cx="1133" cy="912"/>
          </a:xfrm>
        </p:grpSpPr>
        <p:sp>
          <p:nvSpPr>
            <p:cNvPr id="23598" name="Oval 11">
              <a:extLst>
                <a:ext uri="{FF2B5EF4-FFF2-40B4-BE49-F238E27FC236}">
                  <a16:creationId xmlns:a16="http://schemas.microsoft.com/office/drawing/2014/main" id="{38D0234C-43DC-45A6-AD73-DCE60F6CA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3599" name="Text Box 12">
              <a:extLst>
                <a:ext uri="{FF2B5EF4-FFF2-40B4-BE49-F238E27FC236}">
                  <a16:creationId xmlns:a16="http://schemas.microsoft.com/office/drawing/2014/main" id="{14C5B7C8-A1A2-4882-AAE3-31C39F508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2D1B2D7A-EC85-4E6C-9FB5-3C79EDF7B60A}"/>
              </a:ext>
            </a:extLst>
          </p:cNvPr>
          <p:cNvGrpSpPr>
            <a:grpSpLocks/>
          </p:cNvGrpSpPr>
          <p:nvPr/>
        </p:nvGrpSpPr>
        <p:grpSpPr bwMode="auto">
          <a:xfrm rot="623058">
            <a:off x="4868864" y="3427413"/>
            <a:ext cx="1074737" cy="1223962"/>
            <a:chOff x="2018" y="2750"/>
            <a:chExt cx="681" cy="680"/>
          </a:xfrm>
        </p:grpSpPr>
        <p:sp>
          <p:nvSpPr>
            <p:cNvPr id="23585" name="Line 14">
              <a:extLst>
                <a:ext uri="{FF2B5EF4-FFF2-40B4-BE49-F238E27FC236}">
                  <a16:creationId xmlns:a16="http://schemas.microsoft.com/office/drawing/2014/main" id="{8E08907B-E877-49CC-9A6D-6DA680D71A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6" name="Line 15">
              <a:extLst>
                <a:ext uri="{FF2B5EF4-FFF2-40B4-BE49-F238E27FC236}">
                  <a16:creationId xmlns:a16="http://schemas.microsoft.com/office/drawing/2014/main" id="{9E0CEE5B-DC48-4C4F-8298-7C06DD41E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7" name="Line 16">
              <a:extLst>
                <a:ext uri="{FF2B5EF4-FFF2-40B4-BE49-F238E27FC236}">
                  <a16:creationId xmlns:a16="http://schemas.microsoft.com/office/drawing/2014/main" id="{3CD32F6B-74C5-438D-B3F4-93231AB43F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8" name="Line 17">
              <a:extLst>
                <a:ext uri="{FF2B5EF4-FFF2-40B4-BE49-F238E27FC236}">
                  <a16:creationId xmlns:a16="http://schemas.microsoft.com/office/drawing/2014/main" id="{F89BE4C3-7993-439A-B13A-A0F731CAFF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9" name="Line 18">
              <a:extLst>
                <a:ext uri="{FF2B5EF4-FFF2-40B4-BE49-F238E27FC236}">
                  <a16:creationId xmlns:a16="http://schemas.microsoft.com/office/drawing/2014/main" id="{9E4854C9-01DA-47ED-9EC2-2763125A6C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0" name="Line 19">
              <a:extLst>
                <a:ext uri="{FF2B5EF4-FFF2-40B4-BE49-F238E27FC236}">
                  <a16:creationId xmlns:a16="http://schemas.microsoft.com/office/drawing/2014/main" id="{3DDBF647-B33F-403B-89E6-ADE2245696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1" name="Line 20">
              <a:extLst>
                <a:ext uri="{FF2B5EF4-FFF2-40B4-BE49-F238E27FC236}">
                  <a16:creationId xmlns:a16="http://schemas.microsoft.com/office/drawing/2014/main" id="{67181EB4-45C6-498F-BEF4-44AA40BFFA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2" name="Line 21">
              <a:extLst>
                <a:ext uri="{FF2B5EF4-FFF2-40B4-BE49-F238E27FC236}">
                  <a16:creationId xmlns:a16="http://schemas.microsoft.com/office/drawing/2014/main" id="{75E84C8C-6B45-4117-A3ED-6E1F23877F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3" name="Line 22">
              <a:extLst>
                <a:ext uri="{FF2B5EF4-FFF2-40B4-BE49-F238E27FC236}">
                  <a16:creationId xmlns:a16="http://schemas.microsoft.com/office/drawing/2014/main" id="{6E81D002-E0F5-4568-85A3-872C0ECD3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4" name="Line 23">
              <a:extLst>
                <a:ext uri="{FF2B5EF4-FFF2-40B4-BE49-F238E27FC236}">
                  <a16:creationId xmlns:a16="http://schemas.microsoft.com/office/drawing/2014/main" id="{B34909BA-A008-4DE4-A6B8-3E794F0366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5" name="Line 24">
              <a:extLst>
                <a:ext uri="{FF2B5EF4-FFF2-40B4-BE49-F238E27FC236}">
                  <a16:creationId xmlns:a16="http://schemas.microsoft.com/office/drawing/2014/main" id="{C190440C-4AC9-4AA3-8690-3E1A116D0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6" name="Line 25">
              <a:extLst>
                <a:ext uri="{FF2B5EF4-FFF2-40B4-BE49-F238E27FC236}">
                  <a16:creationId xmlns:a16="http://schemas.microsoft.com/office/drawing/2014/main" id="{FBBE2876-4A9F-4308-B8E2-13E81F43C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97" name="Line 26">
              <a:extLst>
                <a:ext uri="{FF2B5EF4-FFF2-40B4-BE49-F238E27FC236}">
                  <a16:creationId xmlns:a16="http://schemas.microsoft.com/office/drawing/2014/main" id="{C5402378-371B-40A0-990E-43EB960F74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9F53396F-A0F6-4FC7-823D-524111CBC3DF}"/>
              </a:ext>
            </a:extLst>
          </p:cNvPr>
          <p:cNvGrpSpPr>
            <a:grpSpLocks/>
          </p:cNvGrpSpPr>
          <p:nvPr/>
        </p:nvGrpSpPr>
        <p:grpSpPr bwMode="auto">
          <a:xfrm rot="395915">
            <a:off x="5951538" y="3573464"/>
            <a:ext cx="1223962" cy="935037"/>
            <a:chOff x="2653" y="2750"/>
            <a:chExt cx="817" cy="635"/>
          </a:xfrm>
        </p:grpSpPr>
        <p:sp>
          <p:nvSpPr>
            <p:cNvPr id="23572" name="Line 28">
              <a:extLst>
                <a:ext uri="{FF2B5EF4-FFF2-40B4-BE49-F238E27FC236}">
                  <a16:creationId xmlns:a16="http://schemas.microsoft.com/office/drawing/2014/main" id="{7BCF2B75-85B2-47F1-9D91-86340EAC23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3" name="Line 29">
              <a:extLst>
                <a:ext uri="{FF2B5EF4-FFF2-40B4-BE49-F238E27FC236}">
                  <a16:creationId xmlns:a16="http://schemas.microsoft.com/office/drawing/2014/main" id="{2A71DFC1-AF01-43C5-9BFD-47461BB95B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4" name="Line 30">
              <a:extLst>
                <a:ext uri="{FF2B5EF4-FFF2-40B4-BE49-F238E27FC236}">
                  <a16:creationId xmlns:a16="http://schemas.microsoft.com/office/drawing/2014/main" id="{D2D3D430-85BE-4F3E-B3E1-1AD0278E82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5" name="Line 31">
              <a:extLst>
                <a:ext uri="{FF2B5EF4-FFF2-40B4-BE49-F238E27FC236}">
                  <a16:creationId xmlns:a16="http://schemas.microsoft.com/office/drawing/2014/main" id="{00677505-4011-4A8B-A8BB-26B88587A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6" name="Line 32">
              <a:extLst>
                <a:ext uri="{FF2B5EF4-FFF2-40B4-BE49-F238E27FC236}">
                  <a16:creationId xmlns:a16="http://schemas.microsoft.com/office/drawing/2014/main" id="{02BB40B5-F81F-412E-A6EF-E9CFD472D4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7" name="Line 33">
              <a:extLst>
                <a:ext uri="{FF2B5EF4-FFF2-40B4-BE49-F238E27FC236}">
                  <a16:creationId xmlns:a16="http://schemas.microsoft.com/office/drawing/2014/main" id="{86DDE7F7-DB38-4128-8F14-7EA7284211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8" name="Line 34">
              <a:extLst>
                <a:ext uri="{FF2B5EF4-FFF2-40B4-BE49-F238E27FC236}">
                  <a16:creationId xmlns:a16="http://schemas.microsoft.com/office/drawing/2014/main" id="{CDD50B46-8E1F-4344-8A62-A246E572FC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9" name="Line 35">
              <a:extLst>
                <a:ext uri="{FF2B5EF4-FFF2-40B4-BE49-F238E27FC236}">
                  <a16:creationId xmlns:a16="http://schemas.microsoft.com/office/drawing/2014/main" id="{E9900C37-319F-4DC4-ACC9-8A7D9EC7FBF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0" name="Line 36">
              <a:extLst>
                <a:ext uri="{FF2B5EF4-FFF2-40B4-BE49-F238E27FC236}">
                  <a16:creationId xmlns:a16="http://schemas.microsoft.com/office/drawing/2014/main" id="{659E71BF-9F33-4ECF-8EF2-2DC49FFD20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1" name="Line 37">
              <a:extLst>
                <a:ext uri="{FF2B5EF4-FFF2-40B4-BE49-F238E27FC236}">
                  <a16:creationId xmlns:a16="http://schemas.microsoft.com/office/drawing/2014/main" id="{569FF131-20E6-4774-8350-9EF6BABD95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2" name="Line 38">
              <a:extLst>
                <a:ext uri="{FF2B5EF4-FFF2-40B4-BE49-F238E27FC236}">
                  <a16:creationId xmlns:a16="http://schemas.microsoft.com/office/drawing/2014/main" id="{3270258F-9139-454B-9133-4BE41B5577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3" name="Line 39">
              <a:extLst>
                <a:ext uri="{FF2B5EF4-FFF2-40B4-BE49-F238E27FC236}">
                  <a16:creationId xmlns:a16="http://schemas.microsoft.com/office/drawing/2014/main" id="{848DB178-AF72-43B5-B3D7-E4F0A29D36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84" name="Line 40">
              <a:extLst>
                <a:ext uri="{FF2B5EF4-FFF2-40B4-BE49-F238E27FC236}">
                  <a16:creationId xmlns:a16="http://schemas.microsoft.com/office/drawing/2014/main" id="{D89E5BC3-BEDB-4F1D-9582-CA781B4124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" name="Group 41">
            <a:extLst>
              <a:ext uri="{FF2B5EF4-FFF2-40B4-BE49-F238E27FC236}">
                <a16:creationId xmlns:a16="http://schemas.microsoft.com/office/drawing/2014/main" id="{75A361CC-225C-4096-8C7D-519295ABB7FF}"/>
              </a:ext>
            </a:extLst>
          </p:cNvPr>
          <p:cNvGrpSpPr>
            <a:grpSpLocks/>
          </p:cNvGrpSpPr>
          <p:nvPr/>
        </p:nvGrpSpPr>
        <p:grpSpPr bwMode="auto">
          <a:xfrm>
            <a:off x="5949950" y="4149726"/>
            <a:ext cx="146050" cy="142875"/>
            <a:chOff x="2699" y="3158"/>
            <a:chExt cx="90" cy="91"/>
          </a:xfrm>
        </p:grpSpPr>
        <p:sp>
          <p:nvSpPr>
            <p:cNvPr id="23570" name="Line 42">
              <a:extLst>
                <a:ext uri="{FF2B5EF4-FFF2-40B4-BE49-F238E27FC236}">
                  <a16:creationId xmlns:a16="http://schemas.microsoft.com/office/drawing/2014/main" id="{7D78ADE3-95D8-4DF1-9CD9-2B43A2E1C5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3571" name="Line 43">
              <a:extLst>
                <a:ext uri="{FF2B5EF4-FFF2-40B4-BE49-F238E27FC236}">
                  <a16:creationId xmlns:a16="http://schemas.microsoft.com/office/drawing/2014/main" id="{21E28A48-FBB4-44EA-934A-4B95B09228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88" name="Line 44">
            <a:extLst>
              <a:ext uri="{FF2B5EF4-FFF2-40B4-BE49-F238E27FC236}">
                <a16:creationId xmlns:a16="http://schemas.microsoft.com/office/drawing/2014/main" id="{4FD6DFB4-DA8D-47EB-98BE-96788C50A0E4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7864" y="1670050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89" name="Line 45">
            <a:extLst>
              <a:ext uri="{FF2B5EF4-FFF2-40B4-BE49-F238E27FC236}">
                <a16:creationId xmlns:a16="http://schemas.microsoft.com/office/drawing/2014/main" id="{102FBF7E-C8CC-4196-A4FF-4B8B5CA91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7864" y="2274888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90" name="Line 46">
            <a:extLst>
              <a:ext uri="{FF2B5EF4-FFF2-40B4-BE49-F238E27FC236}">
                <a16:creationId xmlns:a16="http://schemas.microsoft.com/office/drawing/2014/main" id="{C3478680-84E1-4FA8-849A-B4C161E922D1}"/>
              </a:ext>
            </a:extLst>
          </p:cNvPr>
          <p:cNvSpPr>
            <a:spLocks noChangeShapeType="1"/>
          </p:cNvSpPr>
          <p:nvPr/>
        </p:nvSpPr>
        <p:spPr bwMode="auto">
          <a:xfrm>
            <a:off x="9567864" y="1988436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91" name="AutoShape 47">
            <a:extLst>
              <a:ext uri="{FF2B5EF4-FFF2-40B4-BE49-F238E27FC236}">
                <a16:creationId xmlns:a16="http://schemas.microsoft.com/office/drawing/2014/main" id="{95B2F7D9-59A4-4046-9B8F-AB884ED17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4365625"/>
            <a:ext cx="2160587" cy="1492250"/>
          </a:xfrm>
          <a:prstGeom prst="wedgeRoundRectCallout">
            <a:avLst>
              <a:gd name="adj1" fmla="val 33894"/>
              <a:gd name="adj2" fmla="val -50190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P that wouldn’t be a Q (de Morgan)</a:t>
            </a:r>
          </a:p>
          <a:p>
            <a:pPr algn="ctr" eaLnBrk="1" hangingPunct="1"/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6192" name="AutoShape 48">
            <a:extLst>
              <a:ext uri="{FF2B5EF4-FFF2-40B4-BE49-F238E27FC236}">
                <a16:creationId xmlns:a16="http://schemas.microsoft.com/office/drawing/2014/main" id="{6F6C957A-6782-4043-B5DA-DFD707EE8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4365625"/>
            <a:ext cx="2160587" cy="1492250"/>
          </a:xfrm>
          <a:prstGeom prst="wedgeRoundRectCallout">
            <a:avLst>
              <a:gd name="adj1" fmla="val -49676"/>
              <a:gd name="adj2" fmla="val -36083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no Q that wouldn’t be an R (de Morgan)</a:t>
            </a:r>
          </a:p>
          <a:p>
            <a:pPr algn="ctr" eaLnBrk="1" hangingPunct="1"/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6193" name="AutoShape 49">
            <a:extLst>
              <a:ext uri="{FF2B5EF4-FFF2-40B4-BE49-F238E27FC236}">
                <a16:creationId xmlns:a16="http://schemas.microsoft.com/office/drawing/2014/main" id="{25817C51-A258-4CEA-9EAF-2677C81D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6" y="5445126"/>
            <a:ext cx="3097213" cy="720725"/>
          </a:xfrm>
          <a:prstGeom prst="wedgeRoundRectCallout">
            <a:avLst>
              <a:gd name="adj1" fmla="val -49972"/>
              <a:gd name="adj2" fmla="val -326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3</a:t>
            </a:r>
            <a:r>
              <a:rPr lang="en-US" altLang="cs-CZ" sz="1500" baseline="30000"/>
              <a:t>rd</a:t>
            </a:r>
            <a:r>
              <a:rPr lang="en-US" altLang="cs-CZ" sz="1500"/>
              <a:t> premise: P is not empty</a:t>
            </a:r>
          </a:p>
          <a:p>
            <a:pPr algn="ctr" eaLnBrk="1" hangingPunct="1"/>
            <a:r>
              <a:rPr lang="en-US" altLang="cs-CZ" sz="1500" b="1"/>
              <a:t>cross</a:t>
            </a:r>
            <a:endParaRPr lang="cs-CZ" altLang="cs-CZ" sz="1500" b="1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C8333F5-4DBE-483C-95B0-6F64D587A5B7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5627CAD7-A745-4A7C-9643-6BEDD846D2C1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ED4BA01-E7EB-4E0C-86ED-A57A814F18F4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2">
            <a:extLst>
              <a:ext uri="{FF2B5EF4-FFF2-40B4-BE49-F238E27FC236}">
                <a16:creationId xmlns:a16="http://schemas.microsoft.com/office/drawing/2014/main" id="{4C8A832B-8DE4-47D7-8E17-7DB457BB04BD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3">
            <a:extLst>
              <a:ext uri="{FF2B5EF4-FFF2-40B4-BE49-F238E27FC236}">
                <a16:creationId xmlns:a16="http://schemas.microsoft.com/office/drawing/2014/main" id="{F3D01911-0CA6-43A6-B9DA-1F8BA79C993D}"/>
              </a:ext>
            </a:extLst>
          </p:cNvPr>
          <p:cNvSpPr txBox="1"/>
          <p:nvPr/>
        </p:nvSpPr>
        <p:spPr>
          <a:xfrm rot="960000">
            <a:off x="6449227" y="17653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4">
            <a:extLst>
              <a:ext uri="{FF2B5EF4-FFF2-40B4-BE49-F238E27FC236}">
                <a16:creationId xmlns:a16="http://schemas.microsoft.com/office/drawing/2014/main" id="{4ADD1D55-3990-4770-AAC4-EAFE98ADD66C}"/>
              </a:ext>
            </a:extLst>
          </p:cNvPr>
          <p:cNvSpPr txBox="1"/>
          <p:nvPr/>
        </p:nvSpPr>
        <p:spPr>
          <a:xfrm rot="540000">
            <a:off x="322291" y="5053134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4" name="TextovéPole 5">
            <a:extLst>
              <a:ext uri="{FF2B5EF4-FFF2-40B4-BE49-F238E27FC236}">
                <a16:creationId xmlns:a16="http://schemas.microsoft.com/office/drawing/2014/main" id="{0DA00DE8-96FC-4B08-B71A-B34868852C18}"/>
              </a:ext>
            </a:extLst>
          </p:cNvPr>
          <p:cNvSpPr txBox="1"/>
          <p:nvPr/>
        </p:nvSpPr>
        <p:spPr>
          <a:xfrm rot="21240000">
            <a:off x="11495222" y="1589222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5" name="TextovéPole 6">
            <a:extLst>
              <a:ext uri="{FF2B5EF4-FFF2-40B4-BE49-F238E27FC236}">
                <a16:creationId xmlns:a16="http://schemas.microsoft.com/office/drawing/2014/main" id="{4EC1ED78-E647-4DD0-93C9-723302497F6E}"/>
              </a:ext>
            </a:extLst>
          </p:cNvPr>
          <p:cNvSpPr txBox="1"/>
          <p:nvPr/>
        </p:nvSpPr>
        <p:spPr>
          <a:xfrm rot="20100000">
            <a:off x="11472617" y="6032005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5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1" grpId="0" animBg="1"/>
      <p:bldP spid="6191" grpId="1" animBg="1"/>
      <p:bldP spid="6192" grpId="0" animBg="1"/>
      <p:bldP spid="6192" grpId="1" animBg="1"/>
      <p:bldP spid="6193" grpId="0" animBg="1"/>
      <p:bldP spid="6193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>
            <a:extLst>
              <a:ext uri="{FF2B5EF4-FFF2-40B4-BE49-F238E27FC236}">
                <a16:creationId xmlns:a16="http://schemas.microsoft.com/office/drawing/2014/main" id="{ACB4C722-5C0F-4603-B43D-EAEF9E75E0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20022" y="1238683"/>
            <a:ext cx="8151812" cy="1871662"/>
          </a:xfrm>
          <a:noFill/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</a:t>
            </a:r>
            <a:r>
              <a:rPr lang="en-US" altLang="cs-CZ" sz="2000" dirty="0"/>
              <a:t> All gardeners are skillful</a:t>
            </a:r>
            <a:r>
              <a:rPr lang="cs-CZ" altLang="cs-CZ" sz="2000" dirty="0"/>
              <a:t>.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</a:t>
            </a:r>
            <a:r>
              <a:rPr lang="en-US" altLang="cs-CZ" sz="2000" dirty="0"/>
              <a:t> All skillful are intelligent.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3</a:t>
            </a:r>
            <a:r>
              <a:rPr lang="cs-CZ" altLang="cs-CZ" sz="2000" dirty="0"/>
              <a:t>: </a:t>
            </a:r>
            <a:r>
              <a:rPr lang="en-US" altLang="cs-CZ" sz="2000" dirty="0"/>
              <a:t>There is at least one gardener</a:t>
            </a:r>
            <a:r>
              <a:rPr lang="cs-CZ" altLang="cs-CZ" sz="2000" dirty="0"/>
              <a:t>.</a:t>
            </a:r>
            <a:r>
              <a:rPr lang="en-US" altLang="cs-CZ" sz="2000" dirty="0"/>
              <a:t>		</a:t>
            </a:r>
            <a:r>
              <a:rPr lang="en-US" altLang="cs-CZ" sz="2000" dirty="0">
                <a:sym typeface="Symbol" panose="05050102010706020507" pitchFamily="18" charset="2"/>
              </a:rPr>
              <a:t>x P(x)</a:t>
            </a:r>
            <a:r>
              <a:rPr lang="cs-CZ" altLang="cs-CZ" sz="2000" dirty="0">
                <a:sym typeface="Symbol" panose="05050102010706020507" pitchFamily="18" charset="2"/>
              </a:rPr>
              <a:t> )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 Some gardeners are intelligent</a:t>
            </a:r>
            <a:r>
              <a:rPr lang="cs-CZ" altLang="cs-CZ" sz="2000" dirty="0"/>
              <a:t>. 	</a:t>
            </a:r>
            <a:r>
              <a:rPr lang="en-US" altLang="cs-CZ" sz="2000" dirty="0"/>
              <a:t>	</a:t>
            </a:r>
            <a:r>
              <a:rPr lang="en-US" altLang="cs-CZ" sz="2000" dirty="0">
                <a:sym typeface="Symbol" panose="05050102010706020507" pitchFamily="18" charset="2"/>
              </a:rPr>
              <a:t>x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4579" name="Slide Number Placeholder 4">
            <a:extLst>
              <a:ext uri="{FF2B5EF4-FFF2-40B4-BE49-F238E27FC236}">
                <a16:creationId xmlns:a16="http://schemas.microsoft.com/office/drawing/2014/main" id="{440D2271-3D1B-439C-89DD-35A3A856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6B3968-2DE0-419B-9BE9-4434AA5B80A2}" type="slidenum">
              <a:rPr lang="cs-CZ" altLang="cs-CZ">
                <a:latin typeface="Arial Black" panose="020B0A04020102020204" pitchFamily="34" charset="0"/>
              </a:rPr>
              <a:pPr eaLnBrk="1" hangingPunct="1"/>
              <a:t>17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4582" name="Group 4">
            <a:extLst>
              <a:ext uri="{FF2B5EF4-FFF2-40B4-BE49-F238E27FC236}">
                <a16:creationId xmlns:a16="http://schemas.microsoft.com/office/drawing/2014/main" id="{EFF2CCD6-0BFA-4117-B108-B4F7AAC4A0E4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3280352"/>
            <a:ext cx="1728787" cy="1296988"/>
            <a:chOff x="884" y="2523"/>
            <a:chExt cx="1089" cy="817"/>
          </a:xfrm>
        </p:grpSpPr>
        <p:sp>
          <p:nvSpPr>
            <p:cNvPr id="24623" name="Oval 5">
              <a:extLst>
                <a:ext uri="{FF2B5EF4-FFF2-40B4-BE49-F238E27FC236}">
                  <a16:creationId xmlns:a16="http://schemas.microsoft.com/office/drawing/2014/main" id="{039AE6EF-1F5B-4B2E-BD18-D956DEC83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4624" name="Text Box 6">
              <a:extLst>
                <a:ext uri="{FF2B5EF4-FFF2-40B4-BE49-F238E27FC236}">
                  <a16:creationId xmlns:a16="http://schemas.microsoft.com/office/drawing/2014/main" id="{66CEC3D1-C915-4C5A-B4CD-2831AB00B9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24583" name="Group 7">
            <a:extLst>
              <a:ext uri="{FF2B5EF4-FFF2-40B4-BE49-F238E27FC236}">
                <a16:creationId xmlns:a16="http://schemas.microsoft.com/office/drawing/2014/main" id="{F86DFAAE-3A42-4134-8351-B39158A0713B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3280352"/>
            <a:ext cx="1871663" cy="1295400"/>
            <a:chOff x="1701" y="2523"/>
            <a:chExt cx="1179" cy="816"/>
          </a:xfrm>
        </p:grpSpPr>
        <p:sp>
          <p:nvSpPr>
            <p:cNvPr id="24621" name="Oval 8">
              <a:extLst>
                <a:ext uri="{FF2B5EF4-FFF2-40B4-BE49-F238E27FC236}">
                  <a16:creationId xmlns:a16="http://schemas.microsoft.com/office/drawing/2014/main" id="{FF5D47CE-858E-4E8E-8868-1D4586A323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4622" name="Text Box 9">
              <a:extLst>
                <a:ext uri="{FF2B5EF4-FFF2-40B4-BE49-F238E27FC236}">
                  <a16:creationId xmlns:a16="http://schemas.microsoft.com/office/drawing/2014/main" id="{784C8D70-450A-489A-AA6A-354007868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24584" name="Group 10">
            <a:extLst>
              <a:ext uri="{FF2B5EF4-FFF2-40B4-BE49-F238E27FC236}">
                <a16:creationId xmlns:a16="http://schemas.microsoft.com/office/drawing/2014/main" id="{E67864EA-B88C-4DC3-A148-1840E96C1093}"/>
              </a:ext>
            </a:extLst>
          </p:cNvPr>
          <p:cNvGrpSpPr>
            <a:grpSpLocks/>
          </p:cNvGrpSpPr>
          <p:nvPr/>
        </p:nvGrpSpPr>
        <p:grpSpPr bwMode="auto">
          <a:xfrm>
            <a:off x="5375275" y="3928052"/>
            <a:ext cx="1798638" cy="1447800"/>
            <a:chOff x="1429" y="2931"/>
            <a:chExt cx="1133" cy="912"/>
          </a:xfrm>
        </p:grpSpPr>
        <p:sp>
          <p:nvSpPr>
            <p:cNvPr id="24619" name="Oval 11">
              <a:extLst>
                <a:ext uri="{FF2B5EF4-FFF2-40B4-BE49-F238E27FC236}">
                  <a16:creationId xmlns:a16="http://schemas.microsoft.com/office/drawing/2014/main" id="{2D3260D9-B82D-4A01-B283-0C0FE55DC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4620" name="Text Box 12">
              <a:extLst>
                <a:ext uri="{FF2B5EF4-FFF2-40B4-BE49-F238E27FC236}">
                  <a16:creationId xmlns:a16="http://schemas.microsoft.com/office/drawing/2014/main" id="{172883AF-860C-481A-9EB5-34D77C2809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24585" name="Group 13">
            <a:extLst>
              <a:ext uri="{FF2B5EF4-FFF2-40B4-BE49-F238E27FC236}">
                <a16:creationId xmlns:a16="http://schemas.microsoft.com/office/drawing/2014/main" id="{9FCABB46-6A5D-4896-B1BC-C8F4E59FD8C8}"/>
              </a:ext>
            </a:extLst>
          </p:cNvPr>
          <p:cNvGrpSpPr>
            <a:grpSpLocks/>
          </p:cNvGrpSpPr>
          <p:nvPr/>
        </p:nvGrpSpPr>
        <p:grpSpPr bwMode="auto">
          <a:xfrm>
            <a:off x="4870450" y="3424815"/>
            <a:ext cx="1081088" cy="1079500"/>
            <a:chOff x="2018" y="2750"/>
            <a:chExt cx="681" cy="680"/>
          </a:xfrm>
        </p:grpSpPr>
        <p:sp>
          <p:nvSpPr>
            <p:cNvPr id="24606" name="Line 14">
              <a:extLst>
                <a:ext uri="{FF2B5EF4-FFF2-40B4-BE49-F238E27FC236}">
                  <a16:creationId xmlns:a16="http://schemas.microsoft.com/office/drawing/2014/main" id="{0255BFA8-A04B-4D57-9D76-401703363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7" name="Line 15">
              <a:extLst>
                <a:ext uri="{FF2B5EF4-FFF2-40B4-BE49-F238E27FC236}">
                  <a16:creationId xmlns:a16="http://schemas.microsoft.com/office/drawing/2014/main" id="{BED71EF1-F46D-4E92-9EC0-C41508CDA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8" name="Line 16">
              <a:extLst>
                <a:ext uri="{FF2B5EF4-FFF2-40B4-BE49-F238E27FC236}">
                  <a16:creationId xmlns:a16="http://schemas.microsoft.com/office/drawing/2014/main" id="{BD0D06B5-7A81-4443-AEB9-2E56FDB90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9" name="Line 17">
              <a:extLst>
                <a:ext uri="{FF2B5EF4-FFF2-40B4-BE49-F238E27FC236}">
                  <a16:creationId xmlns:a16="http://schemas.microsoft.com/office/drawing/2014/main" id="{E8DC0C1B-C77E-41B2-8029-EF3DA24871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0" name="Line 18">
              <a:extLst>
                <a:ext uri="{FF2B5EF4-FFF2-40B4-BE49-F238E27FC236}">
                  <a16:creationId xmlns:a16="http://schemas.microsoft.com/office/drawing/2014/main" id="{F5A1660B-23C8-4251-AA93-C211E5FDE0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1" name="Line 19">
              <a:extLst>
                <a:ext uri="{FF2B5EF4-FFF2-40B4-BE49-F238E27FC236}">
                  <a16:creationId xmlns:a16="http://schemas.microsoft.com/office/drawing/2014/main" id="{AB869AE1-6C4C-49F9-84EB-B1F2EAA4C7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2" name="Line 20">
              <a:extLst>
                <a:ext uri="{FF2B5EF4-FFF2-40B4-BE49-F238E27FC236}">
                  <a16:creationId xmlns:a16="http://schemas.microsoft.com/office/drawing/2014/main" id="{59D36048-031D-4F63-9C8C-95960363C1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3" name="Line 21">
              <a:extLst>
                <a:ext uri="{FF2B5EF4-FFF2-40B4-BE49-F238E27FC236}">
                  <a16:creationId xmlns:a16="http://schemas.microsoft.com/office/drawing/2014/main" id="{2C840F8B-FCCF-41C9-843C-28C72F91EE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4" name="Line 22">
              <a:extLst>
                <a:ext uri="{FF2B5EF4-FFF2-40B4-BE49-F238E27FC236}">
                  <a16:creationId xmlns:a16="http://schemas.microsoft.com/office/drawing/2014/main" id="{FED25881-5B2C-496B-9CBA-32C79C0761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5" name="Line 23">
              <a:extLst>
                <a:ext uri="{FF2B5EF4-FFF2-40B4-BE49-F238E27FC236}">
                  <a16:creationId xmlns:a16="http://schemas.microsoft.com/office/drawing/2014/main" id="{F08278AE-5834-488B-8E99-6FDC4E3B20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6" name="Line 24">
              <a:extLst>
                <a:ext uri="{FF2B5EF4-FFF2-40B4-BE49-F238E27FC236}">
                  <a16:creationId xmlns:a16="http://schemas.microsoft.com/office/drawing/2014/main" id="{C7AEA200-92D6-42D7-8524-E10D81F0E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7" name="Line 25">
              <a:extLst>
                <a:ext uri="{FF2B5EF4-FFF2-40B4-BE49-F238E27FC236}">
                  <a16:creationId xmlns:a16="http://schemas.microsoft.com/office/drawing/2014/main" id="{2F3813F7-E062-4DC1-AEA8-802FA07A7B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8" name="Line 26">
              <a:extLst>
                <a:ext uri="{FF2B5EF4-FFF2-40B4-BE49-F238E27FC236}">
                  <a16:creationId xmlns:a16="http://schemas.microsoft.com/office/drawing/2014/main" id="{A2D80331-472A-4073-A0A0-6399A79283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4586" name="Group 27">
            <a:extLst>
              <a:ext uri="{FF2B5EF4-FFF2-40B4-BE49-F238E27FC236}">
                <a16:creationId xmlns:a16="http://schemas.microsoft.com/office/drawing/2014/main" id="{4958E778-909D-4792-9CA1-3B81A2634EA1}"/>
              </a:ext>
            </a:extLst>
          </p:cNvPr>
          <p:cNvGrpSpPr>
            <a:grpSpLocks/>
          </p:cNvGrpSpPr>
          <p:nvPr/>
        </p:nvGrpSpPr>
        <p:grpSpPr bwMode="auto">
          <a:xfrm>
            <a:off x="5878514" y="3424815"/>
            <a:ext cx="1296987" cy="1008062"/>
            <a:chOff x="2653" y="2750"/>
            <a:chExt cx="817" cy="635"/>
          </a:xfrm>
        </p:grpSpPr>
        <p:sp>
          <p:nvSpPr>
            <p:cNvPr id="24593" name="Line 28">
              <a:extLst>
                <a:ext uri="{FF2B5EF4-FFF2-40B4-BE49-F238E27FC236}">
                  <a16:creationId xmlns:a16="http://schemas.microsoft.com/office/drawing/2014/main" id="{F2F930C8-A955-452D-8E5C-827AEBD217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4" name="Line 29">
              <a:extLst>
                <a:ext uri="{FF2B5EF4-FFF2-40B4-BE49-F238E27FC236}">
                  <a16:creationId xmlns:a16="http://schemas.microsoft.com/office/drawing/2014/main" id="{0498BA5C-C59D-4494-8F2E-8D072C9609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5" name="Line 30">
              <a:extLst>
                <a:ext uri="{FF2B5EF4-FFF2-40B4-BE49-F238E27FC236}">
                  <a16:creationId xmlns:a16="http://schemas.microsoft.com/office/drawing/2014/main" id="{04A4B4DA-ADEC-43DB-9F22-4EDA7136AF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6" name="Line 31">
              <a:extLst>
                <a:ext uri="{FF2B5EF4-FFF2-40B4-BE49-F238E27FC236}">
                  <a16:creationId xmlns:a16="http://schemas.microsoft.com/office/drawing/2014/main" id="{0F7A84FB-8715-4DC9-B722-F42A53C7F7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7" name="Line 32">
              <a:extLst>
                <a:ext uri="{FF2B5EF4-FFF2-40B4-BE49-F238E27FC236}">
                  <a16:creationId xmlns:a16="http://schemas.microsoft.com/office/drawing/2014/main" id="{BA6C7564-16C8-4999-9883-6339580E6F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8" name="Line 33">
              <a:extLst>
                <a:ext uri="{FF2B5EF4-FFF2-40B4-BE49-F238E27FC236}">
                  <a16:creationId xmlns:a16="http://schemas.microsoft.com/office/drawing/2014/main" id="{993CC348-95EC-47E7-90F7-8F4307076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9" name="Line 34">
              <a:extLst>
                <a:ext uri="{FF2B5EF4-FFF2-40B4-BE49-F238E27FC236}">
                  <a16:creationId xmlns:a16="http://schemas.microsoft.com/office/drawing/2014/main" id="{70047D8D-D391-4E63-8D21-15D52045BD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0" name="Line 35">
              <a:extLst>
                <a:ext uri="{FF2B5EF4-FFF2-40B4-BE49-F238E27FC236}">
                  <a16:creationId xmlns:a16="http://schemas.microsoft.com/office/drawing/2014/main" id="{19EFD23E-6D09-42F6-91F9-6DFA2F972D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1" name="Line 36">
              <a:extLst>
                <a:ext uri="{FF2B5EF4-FFF2-40B4-BE49-F238E27FC236}">
                  <a16:creationId xmlns:a16="http://schemas.microsoft.com/office/drawing/2014/main" id="{36DE07E1-41D4-4E87-9EAA-C9778B7BD0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2" name="Line 37">
              <a:extLst>
                <a:ext uri="{FF2B5EF4-FFF2-40B4-BE49-F238E27FC236}">
                  <a16:creationId xmlns:a16="http://schemas.microsoft.com/office/drawing/2014/main" id="{771AB23C-632E-4B33-9E78-564401234C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3" name="Line 38">
              <a:extLst>
                <a:ext uri="{FF2B5EF4-FFF2-40B4-BE49-F238E27FC236}">
                  <a16:creationId xmlns:a16="http://schemas.microsoft.com/office/drawing/2014/main" id="{FD432332-30DD-4371-80B7-4232C75F96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4" name="Line 39">
              <a:extLst>
                <a:ext uri="{FF2B5EF4-FFF2-40B4-BE49-F238E27FC236}">
                  <a16:creationId xmlns:a16="http://schemas.microsoft.com/office/drawing/2014/main" id="{8ADF36CB-FD3E-424F-8A0C-1847E34058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5" name="Line 40">
              <a:extLst>
                <a:ext uri="{FF2B5EF4-FFF2-40B4-BE49-F238E27FC236}">
                  <a16:creationId xmlns:a16="http://schemas.microsoft.com/office/drawing/2014/main" id="{6ABEC940-88C9-4026-BD34-02E6280B60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4587" name="Group 41">
            <a:extLst>
              <a:ext uri="{FF2B5EF4-FFF2-40B4-BE49-F238E27FC236}">
                <a16:creationId xmlns:a16="http://schemas.microsoft.com/office/drawing/2014/main" id="{8D41407B-EFB8-4A61-8267-C1BFBD973965}"/>
              </a:ext>
            </a:extLst>
          </p:cNvPr>
          <p:cNvGrpSpPr>
            <a:grpSpLocks/>
          </p:cNvGrpSpPr>
          <p:nvPr/>
        </p:nvGrpSpPr>
        <p:grpSpPr bwMode="auto">
          <a:xfrm>
            <a:off x="5949951" y="4072515"/>
            <a:ext cx="142875" cy="144462"/>
            <a:chOff x="2699" y="3158"/>
            <a:chExt cx="90" cy="91"/>
          </a:xfrm>
        </p:grpSpPr>
        <p:sp>
          <p:nvSpPr>
            <p:cNvPr id="24591" name="Line 42">
              <a:extLst>
                <a:ext uri="{FF2B5EF4-FFF2-40B4-BE49-F238E27FC236}">
                  <a16:creationId xmlns:a16="http://schemas.microsoft.com/office/drawing/2014/main" id="{B42AE649-6963-404F-BD54-4873AC2D2C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2" name="Line 43">
              <a:extLst>
                <a:ext uri="{FF2B5EF4-FFF2-40B4-BE49-F238E27FC236}">
                  <a16:creationId xmlns:a16="http://schemas.microsoft.com/office/drawing/2014/main" id="{37208B25-8D43-4FFD-9F3A-D8144F02FD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9260" name="Line 44">
            <a:extLst>
              <a:ext uri="{FF2B5EF4-FFF2-40B4-BE49-F238E27FC236}">
                <a16:creationId xmlns:a16="http://schemas.microsoft.com/office/drawing/2014/main" id="{23B6D220-5CEB-42B9-86C6-803F7D7FE1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4850" y="2938463"/>
            <a:ext cx="503238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61" name="AutoShape 45">
            <a:extLst>
              <a:ext uri="{FF2B5EF4-FFF2-40B4-BE49-F238E27FC236}">
                <a16:creationId xmlns:a16="http://schemas.microsoft.com/office/drawing/2014/main" id="{26525AC7-BDEE-433F-85B7-3299CB74C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9" y="5367915"/>
            <a:ext cx="2663825" cy="792162"/>
          </a:xfrm>
          <a:prstGeom prst="wedgeRoundRectCallout">
            <a:avLst>
              <a:gd name="adj1" fmla="val 50120"/>
              <a:gd name="adj2" fmla="val 2657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check the conclusion.</a:t>
            </a:r>
            <a:endParaRPr lang="cs-CZ" altLang="cs-CZ" sz="1500"/>
          </a:p>
        </p:txBody>
      </p:sp>
      <p:sp>
        <p:nvSpPr>
          <p:cNvPr id="9262" name="AutoShape 46">
            <a:extLst>
              <a:ext uri="{FF2B5EF4-FFF2-40B4-BE49-F238E27FC236}">
                <a16:creationId xmlns:a16="http://schemas.microsoft.com/office/drawing/2014/main" id="{9A626DB3-940F-4F02-AEBE-3883B567A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4143953"/>
            <a:ext cx="2160587" cy="1800225"/>
          </a:xfrm>
          <a:prstGeom prst="wedgeRoundRectCallout">
            <a:avLst>
              <a:gd name="adj1" fmla="val -49954"/>
              <a:gd name="adj2" fmla="val -10278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 dirty="0"/>
              <a:t>There is a cross in the intersection of P and R. Hence the conclusion follows from the premises.</a:t>
            </a:r>
          </a:p>
          <a:p>
            <a:pPr algn="ctr" eaLnBrk="1" hangingPunct="1"/>
            <a:r>
              <a:rPr lang="en-US" altLang="cs-CZ" sz="1500" b="1" dirty="0"/>
              <a:t>The argument is Valid</a:t>
            </a:r>
            <a:endParaRPr lang="cs-CZ" altLang="cs-CZ" sz="1500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9FCFEB8-7E32-4FB3-B5A3-BAD20B1F2B58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90F5920-C9E8-4FFC-8FE6-E59BF77ECAD1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93A2155-E072-476A-9779-845290D22970}"/>
              </a:ext>
            </a:extLst>
          </p:cNvPr>
          <p:cNvSpPr txBox="1"/>
          <p:nvPr/>
        </p:nvSpPr>
        <p:spPr>
          <a:xfrm rot="1200000">
            <a:off x="216976" y="5150600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E1C5CAA-6257-4194-85EF-5311EB2528BE}"/>
              </a:ext>
            </a:extLst>
          </p:cNvPr>
          <p:cNvSpPr txBox="1"/>
          <p:nvPr/>
        </p:nvSpPr>
        <p:spPr>
          <a:xfrm rot="660000">
            <a:off x="148112" y="94629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137B58D7-4867-41B2-8537-68445D9CD674}"/>
              </a:ext>
            </a:extLst>
          </p:cNvPr>
          <p:cNvSpPr txBox="1"/>
          <p:nvPr/>
        </p:nvSpPr>
        <p:spPr>
          <a:xfrm rot="960000">
            <a:off x="8469560" y="6924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E6C771C3-C965-4C45-9E2D-4C5321398660}"/>
              </a:ext>
            </a:extLst>
          </p:cNvPr>
          <p:cNvSpPr txBox="1"/>
          <p:nvPr/>
        </p:nvSpPr>
        <p:spPr>
          <a:xfrm rot="540000">
            <a:off x="245923" y="387390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EFE63830-E14B-45C8-8C52-C3CB4380DBDC}"/>
              </a:ext>
            </a:extLst>
          </p:cNvPr>
          <p:cNvSpPr txBox="1"/>
          <p:nvPr/>
        </p:nvSpPr>
        <p:spPr>
          <a:xfrm rot="21240000">
            <a:off x="6515907" y="631259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24604BC3-3F3B-4935-B2F2-30C1565A6F5C}"/>
              </a:ext>
            </a:extLst>
          </p:cNvPr>
          <p:cNvSpPr txBox="1"/>
          <p:nvPr/>
        </p:nvSpPr>
        <p:spPr>
          <a:xfrm rot="20100000">
            <a:off x="11366878" y="5154639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1" grpId="0" animBg="1"/>
      <p:bldP spid="926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3">
            <a:extLst>
              <a:ext uri="{FF2B5EF4-FFF2-40B4-BE49-F238E27FC236}">
                <a16:creationId xmlns:a16="http://schemas.microsoft.com/office/drawing/2014/main" id="{D3D4C629-F29E-434C-9155-EA4B2268E8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1" y="1371600"/>
            <a:ext cx="8151813" cy="1671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 </a:t>
            </a:r>
            <a:r>
              <a:rPr lang="en-US" altLang="cs-CZ" sz="2000" dirty="0"/>
              <a:t>All students can think logically</a:t>
            </a:r>
            <a:r>
              <a:rPr lang="cs-CZ" altLang="cs-CZ" sz="2000" dirty="0"/>
              <a:t>.	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L(x)]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 </a:t>
            </a:r>
            <a:r>
              <a:rPr lang="en-US" altLang="cs-CZ" sz="2000" dirty="0"/>
              <a:t>Only intelligent people can think logically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[L(x)  I(x)]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All students are intelligent people</a:t>
            </a:r>
            <a:r>
              <a:rPr lang="cs-CZ" altLang="cs-CZ" sz="2000" dirty="0"/>
              <a:t>.		</a:t>
            </a:r>
            <a:r>
              <a:rPr lang="cs-CZ" altLang="cs-CZ" sz="2000" dirty="0">
                <a:sym typeface="Symbol" panose="05050102010706020507" pitchFamily="18" charset="2"/>
              </a:rPr>
              <a:t></a:t>
            </a:r>
            <a:r>
              <a:rPr lang="en-US" altLang="cs-CZ" sz="2000" dirty="0">
                <a:sym typeface="Symbol" panose="05050102010706020507" pitchFamily="18" charset="2"/>
              </a:rPr>
              <a:t>x 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I(x)]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5603" name="Slide Number Placeholder 4">
            <a:extLst>
              <a:ext uri="{FF2B5EF4-FFF2-40B4-BE49-F238E27FC236}">
                <a16:creationId xmlns:a16="http://schemas.microsoft.com/office/drawing/2014/main" id="{64FCCB9A-71FF-4DFB-989D-8EAF64F9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1A768E-A8D5-46B5-90EA-99E546228522}" type="slidenum">
              <a:rPr lang="cs-CZ" altLang="cs-CZ">
                <a:latin typeface="Arial Black" panose="020B0A04020102020204" pitchFamily="34" charset="0"/>
              </a:rPr>
              <a:pPr eaLnBrk="1" hangingPunct="1"/>
              <a:t>18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068F4852-6FE1-46DE-834C-81A39EE07F43}"/>
              </a:ext>
            </a:extLst>
          </p:cNvPr>
          <p:cNvGrpSpPr>
            <a:grpSpLocks/>
          </p:cNvGrpSpPr>
          <p:nvPr/>
        </p:nvGrpSpPr>
        <p:grpSpPr bwMode="auto">
          <a:xfrm>
            <a:off x="4593216" y="3252643"/>
            <a:ext cx="1728787" cy="1296988"/>
            <a:chOff x="884" y="2523"/>
            <a:chExt cx="1089" cy="817"/>
          </a:xfrm>
        </p:grpSpPr>
        <p:sp>
          <p:nvSpPr>
            <p:cNvPr id="25645" name="Oval 5">
              <a:extLst>
                <a:ext uri="{FF2B5EF4-FFF2-40B4-BE49-F238E27FC236}">
                  <a16:creationId xmlns:a16="http://schemas.microsoft.com/office/drawing/2014/main" id="{05692430-7535-4406-837A-62AB627ED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5646" name="Text Box 6">
              <a:extLst>
                <a:ext uri="{FF2B5EF4-FFF2-40B4-BE49-F238E27FC236}">
                  <a16:creationId xmlns:a16="http://schemas.microsoft.com/office/drawing/2014/main" id="{C176BC44-8536-4E07-B9F5-C9F8AA34F9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S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F4648526-CF78-4E67-97DE-167DF7602DEA}"/>
              </a:ext>
            </a:extLst>
          </p:cNvPr>
          <p:cNvGrpSpPr>
            <a:grpSpLocks/>
          </p:cNvGrpSpPr>
          <p:nvPr/>
        </p:nvGrpSpPr>
        <p:grpSpPr bwMode="auto">
          <a:xfrm>
            <a:off x="5890203" y="3252643"/>
            <a:ext cx="1871663" cy="1295400"/>
            <a:chOff x="1701" y="2523"/>
            <a:chExt cx="1179" cy="816"/>
          </a:xfrm>
        </p:grpSpPr>
        <p:sp>
          <p:nvSpPr>
            <p:cNvPr id="25643" name="Oval 8">
              <a:extLst>
                <a:ext uri="{FF2B5EF4-FFF2-40B4-BE49-F238E27FC236}">
                  <a16:creationId xmlns:a16="http://schemas.microsoft.com/office/drawing/2014/main" id="{D3C42364-9653-4C6F-99E4-2E00C209D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5644" name="Text Box 9">
              <a:extLst>
                <a:ext uri="{FF2B5EF4-FFF2-40B4-BE49-F238E27FC236}">
                  <a16:creationId xmlns:a16="http://schemas.microsoft.com/office/drawing/2014/main" id="{380B7EF2-F6E3-4D31-A88A-E24BDD2F3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L</a:t>
              </a:r>
              <a:endParaRPr lang="cs-CZ" altLang="cs-CZ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68654A5B-9ADC-40FA-AB13-9EC234F4572D}"/>
              </a:ext>
            </a:extLst>
          </p:cNvPr>
          <p:cNvGrpSpPr>
            <a:grpSpLocks/>
          </p:cNvGrpSpPr>
          <p:nvPr/>
        </p:nvGrpSpPr>
        <p:grpSpPr bwMode="auto">
          <a:xfrm>
            <a:off x="5458402" y="3900343"/>
            <a:ext cx="1798638" cy="1447800"/>
            <a:chOff x="1429" y="2931"/>
            <a:chExt cx="1133" cy="912"/>
          </a:xfrm>
        </p:grpSpPr>
        <p:sp>
          <p:nvSpPr>
            <p:cNvPr id="25641" name="Oval 11">
              <a:extLst>
                <a:ext uri="{FF2B5EF4-FFF2-40B4-BE49-F238E27FC236}">
                  <a16:creationId xmlns:a16="http://schemas.microsoft.com/office/drawing/2014/main" id="{21F328DF-CA2F-4183-80F4-8E71686E20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5642" name="Text Box 12">
              <a:extLst>
                <a:ext uri="{FF2B5EF4-FFF2-40B4-BE49-F238E27FC236}">
                  <a16:creationId xmlns:a16="http://schemas.microsoft.com/office/drawing/2014/main" id="{E75ABC93-6D6F-4A59-9B2E-642C6576CC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I</a:t>
              </a:r>
              <a:endParaRPr lang="cs-CZ" altLang="cs-CZ"/>
            </a:p>
          </p:txBody>
        </p: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F582BAFF-F4C3-4D09-9648-6224198E4BCE}"/>
              </a:ext>
            </a:extLst>
          </p:cNvPr>
          <p:cNvGrpSpPr>
            <a:grpSpLocks/>
          </p:cNvGrpSpPr>
          <p:nvPr/>
        </p:nvGrpSpPr>
        <p:grpSpPr bwMode="auto">
          <a:xfrm>
            <a:off x="4953577" y="3397106"/>
            <a:ext cx="1081088" cy="1079500"/>
            <a:chOff x="2018" y="2750"/>
            <a:chExt cx="681" cy="680"/>
          </a:xfrm>
        </p:grpSpPr>
        <p:sp>
          <p:nvSpPr>
            <p:cNvPr id="25628" name="Line 14">
              <a:extLst>
                <a:ext uri="{FF2B5EF4-FFF2-40B4-BE49-F238E27FC236}">
                  <a16:creationId xmlns:a16="http://schemas.microsoft.com/office/drawing/2014/main" id="{1798B1B5-830A-430B-8C38-10D05CD2CE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9" name="Line 15">
              <a:extLst>
                <a:ext uri="{FF2B5EF4-FFF2-40B4-BE49-F238E27FC236}">
                  <a16:creationId xmlns:a16="http://schemas.microsoft.com/office/drawing/2014/main" id="{86E8DBCE-50F6-4A0E-BCAA-9433D22108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0" name="Line 16">
              <a:extLst>
                <a:ext uri="{FF2B5EF4-FFF2-40B4-BE49-F238E27FC236}">
                  <a16:creationId xmlns:a16="http://schemas.microsoft.com/office/drawing/2014/main" id="{C0A9E710-3314-474B-BBDC-ADF97FDDAD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1" name="Line 17">
              <a:extLst>
                <a:ext uri="{FF2B5EF4-FFF2-40B4-BE49-F238E27FC236}">
                  <a16:creationId xmlns:a16="http://schemas.microsoft.com/office/drawing/2014/main" id="{3A4B2A7B-A970-4D67-B4D0-CC4BE3871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2" name="Line 18">
              <a:extLst>
                <a:ext uri="{FF2B5EF4-FFF2-40B4-BE49-F238E27FC236}">
                  <a16:creationId xmlns:a16="http://schemas.microsoft.com/office/drawing/2014/main" id="{2695B263-0795-4C90-B99A-10A53B4F05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3" name="Line 19">
              <a:extLst>
                <a:ext uri="{FF2B5EF4-FFF2-40B4-BE49-F238E27FC236}">
                  <a16:creationId xmlns:a16="http://schemas.microsoft.com/office/drawing/2014/main" id="{7C6857FF-7D09-4B21-97E0-D6B562BAB3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4" name="Line 20">
              <a:extLst>
                <a:ext uri="{FF2B5EF4-FFF2-40B4-BE49-F238E27FC236}">
                  <a16:creationId xmlns:a16="http://schemas.microsoft.com/office/drawing/2014/main" id="{6A69F8A7-FF3F-40AF-97FC-BA562DFD0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5" name="Line 21">
              <a:extLst>
                <a:ext uri="{FF2B5EF4-FFF2-40B4-BE49-F238E27FC236}">
                  <a16:creationId xmlns:a16="http://schemas.microsoft.com/office/drawing/2014/main" id="{190E8327-E5C0-4DBE-8C52-B785C7326F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6" name="Line 22">
              <a:extLst>
                <a:ext uri="{FF2B5EF4-FFF2-40B4-BE49-F238E27FC236}">
                  <a16:creationId xmlns:a16="http://schemas.microsoft.com/office/drawing/2014/main" id="{AEAC3C5B-2959-4FF8-ACE5-D18048B459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7" name="Line 23">
              <a:extLst>
                <a:ext uri="{FF2B5EF4-FFF2-40B4-BE49-F238E27FC236}">
                  <a16:creationId xmlns:a16="http://schemas.microsoft.com/office/drawing/2014/main" id="{FC1029EA-70D4-4BE2-AF4C-C094834A28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8" name="Line 24">
              <a:extLst>
                <a:ext uri="{FF2B5EF4-FFF2-40B4-BE49-F238E27FC236}">
                  <a16:creationId xmlns:a16="http://schemas.microsoft.com/office/drawing/2014/main" id="{3ED8B899-E965-477E-9287-3182CE5A9E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39" name="Line 25">
              <a:extLst>
                <a:ext uri="{FF2B5EF4-FFF2-40B4-BE49-F238E27FC236}">
                  <a16:creationId xmlns:a16="http://schemas.microsoft.com/office/drawing/2014/main" id="{DD7751F3-BD35-4EBE-BB41-FC3DA7029E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40" name="Line 26">
              <a:extLst>
                <a:ext uri="{FF2B5EF4-FFF2-40B4-BE49-F238E27FC236}">
                  <a16:creationId xmlns:a16="http://schemas.microsoft.com/office/drawing/2014/main" id="{80FA8192-8F6E-4FE1-90F7-43862B8A7D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BB9EF11A-1285-44B4-A17F-A3CB7AA0E386}"/>
              </a:ext>
            </a:extLst>
          </p:cNvPr>
          <p:cNvGrpSpPr>
            <a:grpSpLocks/>
          </p:cNvGrpSpPr>
          <p:nvPr/>
        </p:nvGrpSpPr>
        <p:grpSpPr bwMode="auto">
          <a:xfrm>
            <a:off x="5961641" y="3397106"/>
            <a:ext cx="1296987" cy="1008062"/>
            <a:chOff x="2653" y="2750"/>
            <a:chExt cx="817" cy="635"/>
          </a:xfrm>
        </p:grpSpPr>
        <p:sp>
          <p:nvSpPr>
            <p:cNvPr id="25615" name="Line 28">
              <a:extLst>
                <a:ext uri="{FF2B5EF4-FFF2-40B4-BE49-F238E27FC236}">
                  <a16:creationId xmlns:a16="http://schemas.microsoft.com/office/drawing/2014/main" id="{3A6B4FDB-F5EE-4D79-9A9A-B25898EE80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6" name="Line 29">
              <a:extLst>
                <a:ext uri="{FF2B5EF4-FFF2-40B4-BE49-F238E27FC236}">
                  <a16:creationId xmlns:a16="http://schemas.microsoft.com/office/drawing/2014/main" id="{65944B86-2A1C-4B74-A05E-6EAC27EB98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7" name="Line 30">
              <a:extLst>
                <a:ext uri="{FF2B5EF4-FFF2-40B4-BE49-F238E27FC236}">
                  <a16:creationId xmlns:a16="http://schemas.microsoft.com/office/drawing/2014/main" id="{955897E5-59FC-49FB-A461-ECA42CAEDD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8" name="Line 31">
              <a:extLst>
                <a:ext uri="{FF2B5EF4-FFF2-40B4-BE49-F238E27FC236}">
                  <a16:creationId xmlns:a16="http://schemas.microsoft.com/office/drawing/2014/main" id="{18AF9DE4-9623-4726-B67C-4779A499C9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19" name="Line 32">
              <a:extLst>
                <a:ext uri="{FF2B5EF4-FFF2-40B4-BE49-F238E27FC236}">
                  <a16:creationId xmlns:a16="http://schemas.microsoft.com/office/drawing/2014/main" id="{CE5154D7-E073-43EA-9EE6-FC9F91F135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0" name="Line 33">
              <a:extLst>
                <a:ext uri="{FF2B5EF4-FFF2-40B4-BE49-F238E27FC236}">
                  <a16:creationId xmlns:a16="http://schemas.microsoft.com/office/drawing/2014/main" id="{66026D31-AC00-4D1E-AFC8-FFEA3640A5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1" name="Line 34">
              <a:extLst>
                <a:ext uri="{FF2B5EF4-FFF2-40B4-BE49-F238E27FC236}">
                  <a16:creationId xmlns:a16="http://schemas.microsoft.com/office/drawing/2014/main" id="{C61A4624-9690-4414-ACFC-25202AEABB2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2" name="Line 35">
              <a:extLst>
                <a:ext uri="{FF2B5EF4-FFF2-40B4-BE49-F238E27FC236}">
                  <a16:creationId xmlns:a16="http://schemas.microsoft.com/office/drawing/2014/main" id="{F6A8A918-3531-44F4-B573-FA0283EB69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3" name="Line 36">
              <a:extLst>
                <a:ext uri="{FF2B5EF4-FFF2-40B4-BE49-F238E27FC236}">
                  <a16:creationId xmlns:a16="http://schemas.microsoft.com/office/drawing/2014/main" id="{17378890-7996-4147-887F-FBA402A73A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4" name="Line 37">
              <a:extLst>
                <a:ext uri="{FF2B5EF4-FFF2-40B4-BE49-F238E27FC236}">
                  <a16:creationId xmlns:a16="http://schemas.microsoft.com/office/drawing/2014/main" id="{D8EF20D7-791C-4634-B054-CC9AA8EE06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5" name="Line 38">
              <a:extLst>
                <a:ext uri="{FF2B5EF4-FFF2-40B4-BE49-F238E27FC236}">
                  <a16:creationId xmlns:a16="http://schemas.microsoft.com/office/drawing/2014/main" id="{FE7EDF3C-4D69-4C3C-992E-8F212C6977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6" name="Line 39">
              <a:extLst>
                <a:ext uri="{FF2B5EF4-FFF2-40B4-BE49-F238E27FC236}">
                  <a16:creationId xmlns:a16="http://schemas.microsoft.com/office/drawing/2014/main" id="{325265C2-A017-45A8-9919-B7096954A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627" name="Line 40">
              <a:extLst>
                <a:ext uri="{FF2B5EF4-FFF2-40B4-BE49-F238E27FC236}">
                  <a16:creationId xmlns:a16="http://schemas.microsoft.com/office/drawing/2014/main" id="{B2922516-5E70-4DCE-B15D-EBF3D6FAF1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9977" name="Line 41">
            <a:extLst>
              <a:ext uri="{FF2B5EF4-FFF2-40B4-BE49-F238E27FC236}">
                <a16:creationId xmlns:a16="http://schemas.microsoft.com/office/drawing/2014/main" id="{E8884281-BD25-4962-9992-21AB41880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8657" y="1570302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8" name="Line 42">
            <a:extLst>
              <a:ext uri="{FF2B5EF4-FFF2-40B4-BE49-F238E27FC236}">
                <a16:creationId xmlns:a16="http://schemas.microsoft.com/office/drawing/2014/main" id="{52D9CBA5-3991-4EB5-90C0-9BE5356F3F56}"/>
              </a:ext>
            </a:extLst>
          </p:cNvPr>
          <p:cNvSpPr>
            <a:spLocks noChangeShapeType="1"/>
          </p:cNvSpPr>
          <p:nvPr/>
        </p:nvSpPr>
        <p:spPr bwMode="auto">
          <a:xfrm>
            <a:off x="9178657" y="1957225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9" name="AutoShape 43">
            <a:extLst>
              <a:ext uri="{FF2B5EF4-FFF2-40B4-BE49-F238E27FC236}">
                <a16:creationId xmlns:a16="http://schemas.microsoft.com/office/drawing/2014/main" id="{6F9B1617-8A71-49FC-9F00-65F42CE95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1341" y="4116244"/>
            <a:ext cx="2160587" cy="1800225"/>
          </a:xfrm>
          <a:prstGeom prst="wedgeRoundRectCallout">
            <a:avLst>
              <a:gd name="adj1" fmla="val 37588"/>
              <a:gd name="adj2" fmla="val -4969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entity which is in S and not in L. </a:t>
            </a:r>
            <a:r>
              <a:rPr lang="cs-CZ" altLang="cs-CZ" sz="1500"/>
              <a:t>(De </a:t>
            </a:r>
            <a:r>
              <a:rPr lang="en-US" altLang="cs-CZ" sz="1500"/>
              <a:t>M</a:t>
            </a:r>
            <a:r>
              <a:rPr lang="cs-CZ" altLang="cs-CZ" sz="1500"/>
              <a:t>organ)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cs-CZ" altLang="cs-CZ" sz="1500"/>
              <a:t>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39980" name="AutoShape 44">
            <a:extLst>
              <a:ext uri="{FF2B5EF4-FFF2-40B4-BE49-F238E27FC236}">
                <a16:creationId xmlns:a16="http://schemas.microsoft.com/office/drawing/2014/main" id="{2392F914-5523-4D59-A0DC-5DAED3EE0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891" y="4116244"/>
            <a:ext cx="2160587" cy="1800225"/>
          </a:xfrm>
          <a:prstGeom prst="wedgeRoundRectCallout">
            <a:avLst>
              <a:gd name="adj1" fmla="val -49264"/>
              <a:gd name="adj2" fmla="val -32630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no entity which is in L and not in I. </a:t>
            </a:r>
            <a:r>
              <a:rPr lang="cs-CZ" altLang="cs-CZ" sz="1500"/>
              <a:t>(De </a:t>
            </a:r>
            <a:r>
              <a:rPr lang="en-US" altLang="cs-CZ" sz="1500"/>
              <a:t>M</a:t>
            </a:r>
            <a:r>
              <a:rPr lang="cs-CZ" altLang="cs-CZ" sz="1500"/>
              <a:t>organ)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cs-CZ" altLang="cs-CZ" sz="1500"/>
              <a:t>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9B177E3-060F-4E48-B706-AA64B391FBB0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9573CD82-B0D1-4103-A3DC-AAC66B4C9B4C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6E87365-7372-4F76-9537-4C21B511F85B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64AF0D0D-6616-476C-A1FE-80FC6355D419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BB857291-7D75-442B-9438-4084BEFD5F6B}"/>
              </a:ext>
            </a:extLst>
          </p:cNvPr>
          <p:cNvSpPr txBox="1"/>
          <p:nvPr/>
        </p:nvSpPr>
        <p:spPr>
          <a:xfrm rot="960000">
            <a:off x="11572259" y="271971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4B47EDB4-082A-4FA1-AB6E-6D1980FCACD3}"/>
              </a:ext>
            </a:extLst>
          </p:cNvPr>
          <p:cNvSpPr txBox="1"/>
          <p:nvPr/>
        </p:nvSpPr>
        <p:spPr>
          <a:xfrm rot="540000">
            <a:off x="378536" y="5055756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D29247F0-2351-4899-ACA1-5EE82A2AD988}"/>
              </a:ext>
            </a:extLst>
          </p:cNvPr>
          <p:cNvSpPr txBox="1"/>
          <p:nvPr/>
        </p:nvSpPr>
        <p:spPr>
          <a:xfrm rot="21240000">
            <a:off x="6853772" y="635475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9" grpId="0" animBg="1"/>
      <p:bldP spid="39979" grpId="1" animBg="1"/>
      <p:bldP spid="39980" grpId="0" animBg="1"/>
      <p:bldP spid="3998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3">
            <a:extLst>
              <a:ext uri="{FF2B5EF4-FFF2-40B4-BE49-F238E27FC236}">
                <a16:creationId xmlns:a16="http://schemas.microsoft.com/office/drawing/2014/main" id="{9FA12C2A-8571-44DD-8EAC-FF54AE088E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3492" y="1385455"/>
            <a:ext cx="8151813" cy="1671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</a:t>
            </a:r>
            <a:r>
              <a:rPr lang="en-US" altLang="cs-CZ" sz="2000" dirty="0"/>
              <a:t> All students can think logically</a:t>
            </a:r>
            <a:r>
              <a:rPr lang="cs-CZ" altLang="cs-CZ" sz="2000" dirty="0"/>
              <a:t>.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L(x)]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</a:t>
            </a:r>
            <a:r>
              <a:rPr lang="en-US" altLang="cs-CZ" sz="2000" dirty="0"/>
              <a:t> Only intelligent people can think logically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[L(x)  I(x)]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 </a:t>
            </a:r>
            <a:r>
              <a:rPr lang="cs-CZ" altLang="cs-CZ" sz="2000" dirty="0"/>
              <a:t>	</a:t>
            </a:r>
            <a:r>
              <a:rPr lang="en-US" altLang="cs-CZ" sz="2000" dirty="0"/>
              <a:t>All students are intelligent people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</a:t>
            </a:r>
            <a:r>
              <a:rPr lang="en-US" altLang="cs-CZ" sz="2000" dirty="0">
                <a:sym typeface="Symbol" panose="05050102010706020507" pitchFamily="18" charset="2"/>
              </a:rPr>
              <a:t>x [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  I(x)]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9B248075-9A66-4B24-A307-29EA776B3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FF933BD-2033-4B46-9757-D981964E94E3}" type="slidenum">
              <a:rPr lang="cs-CZ" altLang="cs-CZ">
                <a:latin typeface="Arial Black" panose="020B0A04020102020204" pitchFamily="34" charset="0"/>
              </a:rPr>
              <a:pPr eaLnBrk="1" hangingPunct="1"/>
              <a:t>19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6630" name="Group 4">
            <a:extLst>
              <a:ext uri="{FF2B5EF4-FFF2-40B4-BE49-F238E27FC236}">
                <a16:creationId xmlns:a16="http://schemas.microsoft.com/office/drawing/2014/main" id="{B7746F54-8E68-4705-8C01-62D611EB3D18}"/>
              </a:ext>
            </a:extLst>
          </p:cNvPr>
          <p:cNvGrpSpPr>
            <a:grpSpLocks/>
          </p:cNvGrpSpPr>
          <p:nvPr/>
        </p:nvGrpSpPr>
        <p:grpSpPr bwMode="auto">
          <a:xfrm>
            <a:off x="3581834" y="3197224"/>
            <a:ext cx="1728787" cy="1296988"/>
            <a:chOff x="884" y="2523"/>
            <a:chExt cx="1089" cy="817"/>
          </a:xfrm>
        </p:grpSpPr>
        <p:sp>
          <p:nvSpPr>
            <p:cNvPr id="26669" name="Oval 5">
              <a:extLst>
                <a:ext uri="{FF2B5EF4-FFF2-40B4-BE49-F238E27FC236}">
                  <a16:creationId xmlns:a16="http://schemas.microsoft.com/office/drawing/2014/main" id="{9BCCEB7D-4133-4E2D-9149-D9CD5C9B4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6670" name="Text Box 6">
              <a:extLst>
                <a:ext uri="{FF2B5EF4-FFF2-40B4-BE49-F238E27FC236}">
                  <a16:creationId xmlns:a16="http://schemas.microsoft.com/office/drawing/2014/main" id="{648AE766-CCBF-4DEA-B771-B8B90D3586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S</a:t>
              </a:r>
            </a:p>
          </p:txBody>
        </p:sp>
      </p:grpSp>
      <p:grpSp>
        <p:nvGrpSpPr>
          <p:cNvPr id="26631" name="Group 7">
            <a:extLst>
              <a:ext uri="{FF2B5EF4-FFF2-40B4-BE49-F238E27FC236}">
                <a16:creationId xmlns:a16="http://schemas.microsoft.com/office/drawing/2014/main" id="{33F59800-56A4-40B3-8E67-D60A8A5820B0}"/>
              </a:ext>
            </a:extLst>
          </p:cNvPr>
          <p:cNvGrpSpPr>
            <a:grpSpLocks/>
          </p:cNvGrpSpPr>
          <p:nvPr/>
        </p:nvGrpSpPr>
        <p:grpSpPr bwMode="auto">
          <a:xfrm>
            <a:off x="4878822" y="3197224"/>
            <a:ext cx="1871663" cy="1295400"/>
            <a:chOff x="1701" y="2523"/>
            <a:chExt cx="1179" cy="816"/>
          </a:xfrm>
        </p:grpSpPr>
        <p:sp>
          <p:nvSpPr>
            <p:cNvPr id="26667" name="Oval 8">
              <a:extLst>
                <a:ext uri="{FF2B5EF4-FFF2-40B4-BE49-F238E27FC236}">
                  <a16:creationId xmlns:a16="http://schemas.microsoft.com/office/drawing/2014/main" id="{FDD246F5-FCE0-49AC-8DC2-035888A50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6668" name="Text Box 9">
              <a:extLst>
                <a:ext uri="{FF2B5EF4-FFF2-40B4-BE49-F238E27FC236}">
                  <a16:creationId xmlns:a16="http://schemas.microsoft.com/office/drawing/2014/main" id="{AA17D61E-51E3-469B-AD79-EE3696A498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L</a:t>
              </a:r>
              <a:endParaRPr lang="cs-CZ" altLang="cs-CZ"/>
            </a:p>
          </p:txBody>
        </p:sp>
      </p:grpSp>
      <p:grpSp>
        <p:nvGrpSpPr>
          <p:cNvPr id="26632" name="Group 10">
            <a:extLst>
              <a:ext uri="{FF2B5EF4-FFF2-40B4-BE49-F238E27FC236}">
                <a16:creationId xmlns:a16="http://schemas.microsoft.com/office/drawing/2014/main" id="{EAE26FFB-C4B9-4AB3-9210-9C001D6A81BE}"/>
              </a:ext>
            </a:extLst>
          </p:cNvPr>
          <p:cNvGrpSpPr>
            <a:grpSpLocks/>
          </p:cNvGrpSpPr>
          <p:nvPr/>
        </p:nvGrpSpPr>
        <p:grpSpPr bwMode="auto">
          <a:xfrm>
            <a:off x="4453371" y="3838575"/>
            <a:ext cx="1798638" cy="1447800"/>
            <a:chOff x="1429" y="2931"/>
            <a:chExt cx="1133" cy="912"/>
          </a:xfrm>
        </p:grpSpPr>
        <p:sp>
          <p:nvSpPr>
            <p:cNvPr id="26665" name="Oval 11">
              <a:extLst>
                <a:ext uri="{FF2B5EF4-FFF2-40B4-BE49-F238E27FC236}">
                  <a16:creationId xmlns:a16="http://schemas.microsoft.com/office/drawing/2014/main" id="{686080D6-AA45-44CE-B746-001D92773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6666" name="Text Box 12">
              <a:extLst>
                <a:ext uri="{FF2B5EF4-FFF2-40B4-BE49-F238E27FC236}">
                  <a16:creationId xmlns:a16="http://schemas.microsoft.com/office/drawing/2014/main" id="{EB7135DD-8954-4B83-9CCA-252B70A81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I</a:t>
              </a:r>
              <a:endParaRPr lang="cs-CZ" altLang="cs-CZ"/>
            </a:p>
          </p:txBody>
        </p:sp>
      </p:grpSp>
      <p:grpSp>
        <p:nvGrpSpPr>
          <p:cNvPr id="26633" name="Group 13">
            <a:extLst>
              <a:ext uri="{FF2B5EF4-FFF2-40B4-BE49-F238E27FC236}">
                <a16:creationId xmlns:a16="http://schemas.microsoft.com/office/drawing/2014/main" id="{8097D2EB-AE9A-4CD4-9AE2-7F20D2555838}"/>
              </a:ext>
            </a:extLst>
          </p:cNvPr>
          <p:cNvGrpSpPr>
            <a:grpSpLocks/>
          </p:cNvGrpSpPr>
          <p:nvPr/>
        </p:nvGrpSpPr>
        <p:grpSpPr bwMode="auto">
          <a:xfrm>
            <a:off x="3942196" y="3341689"/>
            <a:ext cx="1081088" cy="1079500"/>
            <a:chOff x="2018" y="2750"/>
            <a:chExt cx="681" cy="680"/>
          </a:xfrm>
        </p:grpSpPr>
        <p:sp>
          <p:nvSpPr>
            <p:cNvPr id="26652" name="Line 14">
              <a:extLst>
                <a:ext uri="{FF2B5EF4-FFF2-40B4-BE49-F238E27FC236}">
                  <a16:creationId xmlns:a16="http://schemas.microsoft.com/office/drawing/2014/main" id="{919F8987-838E-4290-8929-E69E437A7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3" name="Line 15">
              <a:extLst>
                <a:ext uri="{FF2B5EF4-FFF2-40B4-BE49-F238E27FC236}">
                  <a16:creationId xmlns:a16="http://schemas.microsoft.com/office/drawing/2014/main" id="{E6D7B0F2-2F22-43AB-84AF-666922040E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4" name="Line 16">
              <a:extLst>
                <a:ext uri="{FF2B5EF4-FFF2-40B4-BE49-F238E27FC236}">
                  <a16:creationId xmlns:a16="http://schemas.microsoft.com/office/drawing/2014/main" id="{640F2C58-583F-4C9E-9A05-66DF39D187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5" name="Line 17">
              <a:extLst>
                <a:ext uri="{FF2B5EF4-FFF2-40B4-BE49-F238E27FC236}">
                  <a16:creationId xmlns:a16="http://schemas.microsoft.com/office/drawing/2014/main" id="{24D5C239-893F-4E97-979F-BA569CA5C1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6" name="Line 18">
              <a:extLst>
                <a:ext uri="{FF2B5EF4-FFF2-40B4-BE49-F238E27FC236}">
                  <a16:creationId xmlns:a16="http://schemas.microsoft.com/office/drawing/2014/main" id="{2452041B-79E0-4CB0-BCE8-3977C54B46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7" name="Line 19">
              <a:extLst>
                <a:ext uri="{FF2B5EF4-FFF2-40B4-BE49-F238E27FC236}">
                  <a16:creationId xmlns:a16="http://schemas.microsoft.com/office/drawing/2014/main" id="{2ACD48D6-2D83-4B24-9CAA-CA30D55913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8" name="Line 20">
              <a:extLst>
                <a:ext uri="{FF2B5EF4-FFF2-40B4-BE49-F238E27FC236}">
                  <a16:creationId xmlns:a16="http://schemas.microsoft.com/office/drawing/2014/main" id="{8C3C36A3-C573-4160-916A-097A9F05F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9" name="Line 21">
              <a:extLst>
                <a:ext uri="{FF2B5EF4-FFF2-40B4-BE49-F238E27FC236}">
                  <a16:creationId xmlns:a16="http://schemas.microsoft.com/office/drawing/2014/main" id="{C9444C0A-383A-4162-9414-7807EB5987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0" name="Line 22">
              <a:extLst>
                <a:ext uri="{FF2B5EF4-FFF2-40B4-BE49-F238E27FC236}">
                  <a16:creationId xmlns:a16="http://schemas.microsoft.com/office/drawing/2014/main" id="{E8CD283A-B64B-451F-A94E-CD235D4D90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1" name="Line 23">
              <a:extLst>
                <a:ext uri="{FF2B5EF4-FFF2-40B4-BE49-F238E27FC236}">
                  <a16:creationId xmlns:a16="http://schemas.microsoft.com/office/drawing/2014/main" id="{F5D5B400-8CDF-4EBA-88E3-49E33FD31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2" name="Line 24">
              <a:extLst>
                <a:ext uri="{FF2B5EF4-FFF2-40B4-BE49-F238E27FC236}">
                  <a16:creationId xmlns:a16="http://schemas.microsoft.com/office/drawing/2014/main" id="{76ABEBAE-C1B0-4E6F-B5F1-190E861874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3" name="Line 25">
              <a:extLst>
                <a:ext uri="{FF2B5EF4-FFF2-40B4-BE49-F238E27FC236}">
                  <a16:creationId xmlns:a16="http://schemas.microsoft.com/office/drawing/2014/main" id="{33904AE5-20B7-4673-9ECE-60F484A73D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64" name="Line 26">
              <a:extLst>
                <a:ext uri="{FF2B5EF4-FFF2-40B4-BE49-F238E27FC236}">
                  <a16:creationId xmlns:a16="http://schemas.microsoft.com/office/drawing/2014/main" id="{51DB1AE5-9B2D-4C6B-B30B-E23CF2147F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6634" name="Group 27">
            <a:extLst>
              <a:ext uri="{FF2B5EF4-FFF2-40B4-BE49-F238E27FC236}">
                <a16:creationId xmlns:a16="http://schemas.microsoft.com/office/drawing/2014/main" id="{64EA9DB3-1726-425E-94E8-34FC0AF83F81}"/>
              </a:ext>
            </a:extLst>
          </p:cNvPr>
          <p:cNvGrpSpPr>
            <a:grpSpLocks/>
          </p:cNvGrpSpPr>
          <p:nvPr/>
        </p:nvGrpSpPr>
        <p:grpSpPr bwMode="auto">
          <a:xfrm>
            <a:off x="4980421" y="3298825"/>
            <a:ext cx="1296988" cy="1079500"/>
            <a:chOff x="2653" y="2750"/>
            <a:chExt cx="817" cy="635"/>
          </a:xfrm>
        </p:grpSpPr>
        <p:sp>
          <p:nvSpPr>
            <p:cNvPr id="26639" name="Line 28">
              <a:extLst>
                <a:ext uri="{FF2B5EF4-FFF2-40B4-BE49-F238E27FC236}">
                  <a16:creationId xmlns:a16="http://schemas.microsoft.com/office/drawing/2014/main" id="{6EE9C54B-52EC-4CA1-831C-2837DFB11C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0" name="Line 29">
              <a:extLst>
                <a:ext uri="{FF2B5EF4-FFF2-40B4-BE49-F238E27FC236}">
                  <a16:creationId xmlns:a16="http://schemas.microsoft.com/office/drawing/2014/main" id="{1D0B7E63-62BE-45D2-A3A0-5C8745DC34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1" name="Line 30">
              <a:extLst>
                <a:ext uri="{FF2B5EF4-FFF2-40B4-BE49-F238E27FC236}">
                  <a16:creationId xmlns:a16="http://schemas.microsoft.com/office/drawing/2014/main" id="{3C3DCFCC-A209-44C8-9810-E62E9FADCB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2" name="Line 31">
              <a:extLst>
                <a:ext uri="{FF2B5EF4-FFF2-40B4-BE49-F238E27FC236}">
                  <a16:creationId xmlns:a16="http://schemas.microsoft.com/office/drawing/2014/main" id="{66F107FB-14DA-4D07-9016-9BAAAA222E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3" name="Line 32">
              <a:extLst>
                <a:ext uri="{FF2B5EF4-FFF2-40B4-BE49-F238E27FC236}">
                  <a16:creationId xmlns:a16="http://schemas.microsoft.com/office/drawing/2014/main" id="{A5F4811D-C799-41BA-842D-14E723DE91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4" name="Line 33">
              <a:extLst>
                <a:ext uri="{FF2B5EF4-FFF2-40B4-BE49-F238E27FC236}">
                  <a16:creationId xmlns:a16="http://schemas.microsoft.com/office/drawing/2014/main" id="{DCFE8C67-65EE-4A04-8A7F-379218FB25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5" name="Line 34">
              <a:extLst>
                <a:ext uri="{FF2B5EF4-FFF2-40B4-BE49-F238E27FC236}">
                  <a16:creationId xmlns:a16="http://schemas.microsoft.com/office/drawing/2014/main" id="{DAB2FBC9-23CE-430A-B0C6-27B8201E47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6" name="Line 35">
              <a:extLst>
                <a:ext uri="{FF2B5EF4-FFF2-40B4-BE49-F238E27FC236}">
                  <a16:creationId xmlns:a16="http://schemas.microsoft.com/office/drawing/2014/main" id="{970FA7B7-A90B-401D-BC23-B6CFEEB53F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7" name="Line 36">
              <a:extLst>
                <a:ext uri="{FF2B5EF4-FFF2-40B4-BE49-F238E27FC236}">
                  <a16:creationId xmlns:a16="http://schemas.microsoft.com/office/drawing/2014/main" id="{DAF211E8-C466-4294-8167-B0EC58A901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8" name="Line 37">
              <a:extLst>
                <a:ext uri="{FF2B5EF4-FFF2-40B4-BE49-F238E27FC236}">
                  <a16:creationId xmlns:a16="http://schemas.microsoft.com/office/drawing/2014/main" id="{019515CB-EA1B-4AA0-8222-8EEAE9C561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49" name="Line 38">
              <a:extLst>
                <a:ext uri="{FF2B5EF4-FFF2-40B4-BE49-F238E27FC236}">
                  <a16:creationId xmlns:a16="http://schemas.microsoft.com/office/drawing/2014/main" id="{87D5D1CC-23FB-4A15-80B4-D225B37DB0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0" name="Line 39">
              <a:extLst>
                <a:ext uri="{FF2B5EF4-FFF2-40B4-BE49-F238E27FC236}">
                  <a16:creationId xmlns:a16="http://schemas.microsoft.com/office/drawing/2014/main" id="{06159C50-C08B-4EAE-9BFA-F53CBAE3DC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651" name="Line 40">
              <a:extLst>
                <a:ext uri="{FF2B5EF4-FFF2-40B4-BE49-F238E27FC236}">
                  <a16:creationId xmlns:a16="http://schemas.microsoft.com/office/drawing/2014/main" id="{E7E9BE05-0CC9-4C28-AE4B-612F1D2E5D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001" name="Line 41">
            <a:extLst>
              <a:ext uri="{FF2B5EF4-FFF2-40B4-BE49-F238E27FC236}">
                <a16:creationId xmlns:a16="http://schemas.microsoft.com/office/drawing/2014/main" id="{B189DF5B-61A5-4F28-84F6-50873F4CEBE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02068" y="2762693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2" name="AutoShape 42">
            <a:extLst>
              <a:ext uri="{FF2B5EF4-FFF2-40B4-BE49-F238E27FC236}">
                <a16:creationId xmlns:a16="http://schemas.microsoft.com/office/drawing/2014/main" id="{7A4EAB5B-6568-439C-9D75-DE6958510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3422" y="5356226"/>
            <a:ext cx="3097213" cy="504825"/>
          </a:xfrm>
          <a:prstGeom prst="wedgeRoundRectCallout">
            <a:avLst>
              <a:gd name="adj1" fmla="val 3458"/>
              <a:gd name="adj2" fmla="val 48426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check if the diagram represents our conclusion.</a:t>
            </a:r>
            <a:endParaRPr lang="cs-CZ" altLang="cs-CZ" sz="1500"/>
          </a:p>
        </p:txBody>
      </p:sp>
      <p:sp>
        <p:nvSpPr>
          <p:cNvPr id="41003" name="AutoShape 43">
            <a:extLst>
              <a:ext uri="{FF2B5EF4-FFF2-40B4-BE49-F238E27FC236}">
                <a16:creationId xmlns:a16="http://schemas.microsoft.com/office/drawing/2014/main" id="{05C11C4D-6EA2-457F-8820-0D4FA0089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3510" y="4060826"/>
            <a:ext cx="2160587" cy="1800225"/>
          </a:xfrm>
          <a:prstGeom prst="wedgeRoundRectCallout">
            <a:avLst>
              <a:gd name="adj1" fmla="val -49954"/>
              <a:gd name="adj2" fmla="val -18662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 conclusion says that all entities which are in S are also in I.</a:t>
            </a:r>
            <a:r>
              <a:rPr lang="cs-CZ" altLang="cs-CZ" sz="1500"/>
              <a:t> </a:t>
            </a:r>
            <a:r>
              <a:rPr lang="en-US" altLang="cs-CZ" sz="1500"/>
              <a:t>It’s true…</a:t>
            </a:r>
          </a:p>
          <a:p>
            <a:pPr algn="ctr" eaLnBrk="1" hangingPunct="1"/>
            <a:r>
              <a:rPr lang="en-US" altLang="cs-CZ" sz="1500"/>
              <a:t>So the </a:t>
            </a:r>
            <a:r>
              <a:rPr lang="en-US" altLang="cs-CZ" sz="1500" b="1"/>
              <a:t>Argument is valid.</a:t>
            </a:r>
            <a:endParaRPr lang="cs-CZ" altLang="cs-CZ" sz="1500" b="1"/>
          </a:p>
        </p:txBody>
      </p:sp>
      <p:sp>
        <p:nvSpPr>
          <p:cNvPr id="41004" name="AutoShape 44">
            <a:extLst>
              <a:ext uri="{FF2B5EF4-FFF2-40B4-BE49-F238E27FC236}">
                <a16:creationId xmlns:a16="http://schemas.microsoft.com/office/drawing/2014/main" id="{DC0FF402-1258-468E-AE62-A9EEC7F4A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846" y="3916364"/>
            <a:ext cx="287338" cy="287337"/>
          </a:xfrm>
          <a:prstGeom prst="star16">
            <a:avLst>
              <a:gd name="adj" fmla="val 375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382ECF7-8438-4352-ACB4-4FBBC9A24395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F33A7C6-ECCF-4B74-8055-851095606D08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EEAD3C0-3DA5-4BBB-9724-F83D6BF516CA}"/>
              </a:ext>
            </a:extLst>
          </p:cNvPr>
          <p:cNvSpPr txBox="1"/>
          <p:nvPr/>
        </p:nvSpPr>
        <p:spPr>
          <a:xfrm rot="1200000">
            <a:off x="239166" y="4472129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2F9937D-E02C-4CF2-BB79-B38E8DAF2E5A}"/>
              </a:ext>
            </a:extLst>
          </p:cNvPr>
          <p:cNvSpPr txBox="1"/>
          <p:nvPr/>
        </p:nvSpPr>
        <p:spPr>
          <a:xfrm rot="660000">
            <a:off x="216190" y="192888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087FCC2B-3489-484E-808B-D3FC6C9162A1}"/>
              </a:ext>
            </a:extLst>
          </p:cNvPr>
          <p:cNvSpPr txBox="1"/>
          <p:nvPr/>
        </p:nvSpPr>
        <p:spPr>
          <a:xfrm rot="960000">
            <a:off x="1089537" y="628194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B4A22887-E94E-4A9A-87F2-2A7A1F6235BC}"/>
              </a:ext>
            </a:extLst>
          </p:cNvPr>
          <p:cNvSpPr txBox="1"/>
          <p:nvPr/>
        </p:nvSpPr>
        <p:spPr>
          <a:xfrm rot="540000">
            <a:off x="11596881" y="625245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80224541-C79C-4744-8E16-27D6CA9EAB4D}"/>
              </a:ext>
            </a:extLst>
          </p:cNvPr>
          <p:cNvSpPr txBox="1"/>
          <p:nvPr/>
        </p:nvSpPr>
        <p:spPr>
          <a:xfrm rot="21240000">
            <a:off x="11423132" y="1104783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F7394618-69C2-4BE1-B5CF-87B0BD735B3F}"/>
              </a:ext>
            </a:extLst>
          </p:cNvPr>
          <p:cNvSpPr txBox="1"/>
          <p:nvPr/>
        </p:nvSpPr>
        <p:spPr>
          <a:xfrm rot="20100000">
            <a:off x="16818524" y="6213925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2" grpId="0" animBg="1"/>
      <p:bldP spid="41003" grpId="0" animBg="1"/>
      <p:bldP spid="410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28E521-6FC5-48C9-8B48-1BDE3C198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082" y="1338606"/>
            <a:ext cx="10435474" cy="4939646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/>
              <a:t>Greek philosopher and polymath during the Classical</a:t>
            </a:r>
            <a:r>
              <a:rPr lang="en-US" sz="2400" dirty="0">
                <a:hlinkClick r:id="rId2" tooltip="Classical Greece"/>
              </a:rPr>
              <a:t> </a:t>
            </a:r>
            <a:r>
              <a:rPr lang="en-US" sz="2400" dirty="0"/>
              <a:t>period in Ancient Greece. </a:t>
            </a:r>
          </a:p>
          <a:p>
            <a:pPr>
              <a:defRPr/>
            </a:pPr>
            <a:r>
              <a:rPr lang="en-US" sz="2400" dirty="0"/>
              <a:t>Taught by Plato, he was the founder of the </a:t>
            </a:r>
            <a:r>
              <a:rPr lang="en-US" sz="2400" dirty="0">
                <a:hlinkClick r:id="rId3" tooltip="Lyceum (Classical)"/>
              </a:rPr>
              <a:t>Lyceum</a:t>
            </a:r>
            <a:r>
              <a:rPr lang="en-US" sz="2400" dirty="0"/>
              <a:t>, the </a:t>
            </a:r>
            <a:r>
              <a:rPr lang="en-US" sz="2400" dirty="0">
                <a:hlinkClick r:id="rId4" tooltip="Peripatetic school"/>
              </a:rPr>
              <a:t>Peripatetic school</a:t>
            </a:r>
            <a:r>
              <a:rPr lang="en-US" sz="2400" dirty="0"/>
              <a:t> of philosophy, and the </a:t>
            </a:r>
            <a:r>
              <a:rPr lang="en-US" sz="2400" dirty="0">
                <a:hlinkClick r:id="rId5" tooltip="Aristotelianism"/>
              </a:rPr>
              <a:t>Aristotelian</a:t>
            </a:r>
            <a:r>
              <a:rPr lang="en-US" sz="2400" dirty="0"/>
              <a:t> tradition.</a:t>
            </a:r>
          </a:p>
          <a:p>
            <a:pPr>
              <a:defRPr/>
            </a:pPr>
            <a:r>
              <a:rPr lang="en-US" sz="2400" dirty="0"/>
              <a:t>physics, biology, zoology, metaphysics, 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</a:t>
            </a:r>
            <a:r>
              <a:rPr lang="en-US" sz="2400" dirty="0"/>
              <a:t>, ethics, aesthetics, poetry, theatre, music, rhetoric, psychology, linguistics, economics, politics, meteorology, </a:t>
            </a:r>
            <a:r>
              <a:rPr lang="en-US" sz="2400" dirty="0" err="1"/>
              <a:t>geolog</a:t>
            </a:r>
            <a:r>
              <a:rPr lang="cs-CZ" sz="2400" dirty="0"/>
              <a:t>y</a:t>
            </a:r>
            <a:r>
              <a:rPr lang="en-US" sz="2400" dirty="0"/>
              <a:t> and government.</a:t>
            </a:r>
          </a:p>
          <a:p>
            <a:pPr>
              <a:defRPr/>
            </a:pPr>
            <a:r>
              <a:rPr lang="en-US" sz="2400" dirty="0"/>
              <a:t>Shortly after Plato died, Aristotle left Athens and, at the request of Philip II of Macedon,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tutored Alexander the Great</a:t>
            </a:r>
            <a:r>
              <a:rPr lang="en-US" sz="2400" dirty="0"/>
              <a:t> beginning in 343 BC.</a:t>
            </a:r>
          </a:p>
          <a:p>
            <a:pPr>
              <a:defRPr/>
            </a:pPr>
            <a:r>
              <a:rPr lang="en-US" sz="2400" dirty="0"/>
              <a:t>Aristotle is credited with the earliest study of formal logic,</a:t>
            </a:r>
            <a:r>
              <a:rPr lang="en-US" sz="2400" baseline="30000" dirty="0"/>
              <a:t> </a:t>
            </a:r>
            <a:r>
              <a:rPr lang="en-US" sz="2400" dirty="0"/>
              <a:t>and his conception of it was the dominant form of Western logic 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until 19th-century</a:t>
            </a:r>
            <a:r>
              <a:rPr lang="en-US" sz="2400" dirty="0"/>
              <a:t> advances in mathematical logic.</a:t>
            </a:r>
          </a:p>
          <a:p>
            <a:pPr>
              <a:defRPr/>
            </a:pPr>
            <a:r>
              <a:rPr lang="en-US" sz="2400" dirty="0"/>
              <a:t>The logical works of Aristotle were compiled into a set of six books called the </a:t>
            </a:r>
            <a:r>
              <a:rPr lang="en-US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Organon</a:t>
            </a:r>
            <a:r>
              <a:rPr lang="en-US" sz="2400" dirty="0"/>
              <a:t> around 40 BC by </a:t>
            </a:r>
            <a:r>
              <a:rPr lang="en-US" sz="2400" dirty="0">
                <a:hlinkClick r:id="rId6" tooltip="Andronicus of Rhodes"/>
              </a:rPr>
              <a:t>Andronicus of Rhodes</a:t>
            </a:r>
            <a:r>
              <a:rPr lang="en-US" sz="2400" dirty="0"/>
              <a:t> or others among his followers.</a:t>
            </a:r>
          </a:p>
        </p:txBody>
      </p:sp>
      <p:sp>
        <p:nvSpPr>
          <p:cNvPr id="9219" name="Zástupný symbol pro zápatí 3">
            <a:extLst>
              <a:ext uri="{FF2B5EF4-FFF2-40B4-BE49-F238E27FC236}">
                <a16:creationId xmlns:a16="http://schemas.microsoft.com/office/drawing/2014/main" id="{5A4C0286-8F90-48DC-91F4-E624DAC5670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  <p:sp>
        <p:nvSpPr>
          <p:cNvPr id="9220" name="Zástupný symbol pro číslo snímku 4">
            <a:extLst>
              <a:ext uri="{FF2B5EF4-FFF2-40B4-BE49-F238E27FC236}">
                <a16:creationId xmlns:a16="http://schemas.microsoft.com/office/drawing/2014/main" id="{F38D31A0-EAFA-47FC-A3EC-7E5B38C41D5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7F12F25-7040-4148-B67E-D841824CAA27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9221" name="Rectangle 2">
            <a:extLst>
              <a:ext uri="{FF2B5EF4-FFF2-40B4-BE49-F238E27FC236}">
                <a16:creationId xmlns:a16="http://schemas.microsoft.com/office/drawing/2014/main" id="{8C78CC50-EAEB-497A-BAF2-835EEF8EE4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641" y="649139"/>
            <a:ext cx="7453877" cy="424732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cs-CZ" sz="2400" b="1" dirty="0" err="1">
                <a:solidFill>
                  <a:srgbClr val="202122"/>
                </a:solidFill>
              </a:rPr>
              <a:t>Aristotle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 (</a:t>
            </a:r>
            <a:r>
              <a:rPr lang="cs-CZ" altLang="cs-CZ" sz="2400" dirty="0">
                <a:solidFill>
                  <a:srgbClr val="0645AD"/>
                </a:solidFill>
                <a:cs typeface="Arial" panose="020B0604020202020204" pitchFamily="34" charset="0"/>
                <a:hlinkClick r:id="rId7" tooltip="Help:IPA/English"/>
              </a:rPr>
              <a:t>/</a:t>
            </a:r>
            <a:r>
              <a:rPr lang="cs-CZ" altLang="cs-CZ" sz="2400" dirty="0" err="1">
                <a:solidFill>
                  <a:srgbClr val="0645AD"/>
                </a:solidFill>
                <a:cs typeface="Arial" panose="020B0604020202020204" pitchFamily="34" charset="0"/>
                <a:hlinkClick r:id="rId7" tooltip="Help:IPA/English"/>
              </a:rPr>
              <a:t>ærɪˈstɒtəl</a:t>
            </a:r>
            <a:r>
              <a:rPr lang="cs-CZ" altLang="cs-CZ" sz="2400" dirty="0">
                <a:solidFill>
                  <a:srgbClr val="0645AD"/>
                </a:solidFill>
                <a:cs typeface="Arial" panose="020B0604020202020204" pitchFamily="34" charset="0"/>
                <a:hlinkClick r:id="rId7" tooltip="Help:IPA/English"/>
              </a:rPr>
              <a:t>/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;</a:t>
            </a:r>
            <a:r>
              <a:rPr lang="cs-CZ" altLang="cs-CZ" sz="2400" baseline="30000" dirty="0">
                <a:solidFill>
                  <a:srgbClr val="0645AD"/>
                </a:solidFill>
                <a:cs typeface="Arial" panose="020B0604020202020204" pitchFamily="34" charset="0"/>
                <a:hlinkClick r:id="rId8"/>
              </a:rPr>
              <a:t>[4]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 </a:t>
            </a:r>
            <a:r>
              <a:rPr lang="cs-CZ" altLang="cs-CZ" sz="2400" dirty="0" err="1">
                <a:solidFill>
                  <a:srgbClr val="0645AD"/>
                </a:solidFill>
                <a:cs typeface="Arial" panose="020B0604020202020204" pitchFamily="34" charset="0"/>
                <a:hlinkClick r:id="rId9" tooltip="Greek language"/>
              </a:rPr>
              <a:t>Greek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: </a:t>
            </a:r>
            <a:r>
              <a:rPr lang="cs-CZ" altLang="cs-CZ" sz="2400" dirty="0" err="1">
                <a:solidFill>
                  <a:srgbClr val="202122"/>
                </a:solidFill>
                <a:cs typeface="Arial" panose="020B0604020202020204" pitchFamily="34" charset="0"/>
              </a:rPr>
              <a:t>Ἀριστοτέλης</a:t>
            </a:r>
            <a:r>
              <a:rPr lang="cs-CZ" altLang="cs-CZ" sz="2400" dirty="0">
                <a:solidFill>
                  <a:srgbClr val="202122"/>
                </a:solidFill>
                <a:cs typeface="Arial" panose="020B0604020202020204" pitchFamily="34" charset="0"/>
              </a:rPr>
              <a:t>; 384–322 BC)</a:t>
            </a:r>
            <a:r>
              <a:rPr lang="cs-CZ" altLang="cs-CZ" sz="2400" dirty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3">
            <a:extLst>
              <a:ext uri="{FF2B5EF4-FFF2-40B4-BE49-F238E27FC236}">
                <a16:creationId xmlns:a16="http://schemas.microsoft.com/office/drawing/2014/main" id="{57FA3641-0E0D-401F-B32C-AD236BA9B0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04241" y="1343891"/>
            <a:ext cx="8712200" cy="16716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400" baseline="-25000" dirty="0"/>
              <a:t>1</a:t>
            </a:r>
            <a:r>
              <a:rPr lang="cs-CZ" altLang="cs-CZ" sz="2000" dirty="0"/>
              <a:t>:	</a:t>
            </a:r>
            <a:r>
              <a:rPr lang="en-US" altLang="cs-CZ" sz="2000" dirty="0"/>
              <a:t> All students learn to think logically</a:t>
            </a:r>
            <a:r>
              <a:rPr lang="cs-CZ" altLang="cs-CZ" sz="2000" dirty="0"/>
              <a:t>.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[P(x)  Q(x)]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</a:t>
            </a:r>
            <a:r>
              <a:rPr lang="en-US" altLang="cs-CZ" sz="2000" dirty="0"/>
              <a:t>Who learns to think logically won’t loose.</a:t>
            </a:r>
            <a:r>
              <a:rPr lang="cs-CZ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[Q(x)  R(x)]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		----------------------</a:t>
            </a:r>
          </a:p>
          <a:p>
            <a:pPr>
              <a:buNone/>
            </a:pPr>
            <a:r>
              <a:rPr lang="cs-CZ" altLang="cs-CZ" sz="2000" dirty="0"/>
              <a:t>Z:		</a:t>
            </a:r>
            <a:r>
              <a:rPr lang="en-US" altLang="cs-CZ" sz="2000" dirty="0"/>
              <a:t>Some students won’t loose.</a:t>
            </a:r>
            <a:r>
              <a:rPr lang="cs-CZ" altLang="cs-CZ" sz="2000" dirty="0"/>
              <a:t>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x [P(x)  R(x)]</a:t>
            </a:r>
            <a:endParaRPr lang="cs-CZ" dirty="0">
              <a:cs typeface="Calibri"/>
            </a:endParaRPr>
          </a:p>
        </p:txBody>
      </p:sp>
      <p:sp>
        <p:nvSpPr>
          <p:cNvPr id="27651" name="Slide Number Placeholder 4">
            <a:extLst>
              <a:ext uri="{FF2B5EF4-FFF2-40B4-BE49-F238E27FC236}">
                <a16:creationId xmlns:a16="http://schemas.microsoft.com/office/drawing/2014/main" id="{4C52FD71-2789-4DBE-8BAE-750A018C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899B5F-53C4-4EFD-9221-39CD4583B2E5}" type="slidenum">
              <a:rPr lang="cs-CZ" altLang="cs-CZ">
                <a:latin typeface="Arial Black" panose="020B0A04020102020204" pitchFamily="34" charset="0"/>
              </a:rPr>
              <a:pPr eaLnBrk="1" hangingPunct="1"/>
              <a:t>20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40562F93-95C4-43FC-90BE-CE1572C9DE91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3280352"/>
            <a:ext cx="1728787" cy="1296988"/>
            <a:chOff x="884" y="2523"/>
            <a:chExt cx="1089" cy="817"/>
          </a:xfrm>
        </p:grpSpPr>
        <p:sp>
          <p:nvSpPr>
            <p:cNvPr id="27693" name="Oval 5">
              <a:extLst>
                <a:ext uri="{FF2B5EF4-FFF2-40B4-BE49-F238E27FC236}">
                  <a16:creationId xmlns:a16="http://schemas.microsoft.com/office/drawing/2014/main" id="{B157C939-8BC2-4532-A44D-AE0767A461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7694" name="Text Box 6">
              <a:extLst>
                <a:ext uri="{FF2B5EF4-FFF2-40B4-BE49-F238E27FC236}">
                  <a16:creationId xmlns:a16="http://schemas.microsoft.com/office/drawing/2014/main" id="{15117BC7-FB96-41FD-802B-1A4115423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586A8E52-4443-40CC-AB18-0A245DC67CCD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3280352"/>
            <a:ext cx="1871663" cy="1295400"/>
            <a:chOff x="1701" y="2523"/>
            <a:chExt cx="1179" cy="816"/>
          </a:xfrm>
        </p:grpSpPr>
        <p:sp>
          <p:nvSpPr>
            <p:cNvPr id="27691" name="Oval 8">
              <a:extLst>
                <a:ext uri="{FF2B5EF4-FFF2-40B4-BE49-F238E27FC236}">
                  <a16:creationId xmlns:a16="http://schemas.microsoft.com/office/drawing/2014/main" id="{27435828-DF50-4FE2-BC86-0EFD5461B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7692" name="Text Box 9">
              <a:extLst>
                <a:ext uri="{FF2B5EF4-FFF2-40B4-BE49-F238E27FC236}">
                  <a16:creationId xmlns:a16="http://schemas.microsoft.com/office/drawing/2014/main" id="{BE28107B-E484-4F3F-9293-2488EA96F3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F1325C23-5C39-447E-84CA-F6CC53FA4292}"/>
              </a:ext>
            </a:extLst>
          </p:cNvPr>
          <p:cNvGrpSpPr>
            <a:grpSpLocks/>
          </p:cNvGrpSpPr>
          <p:nvPr/>
        </p:nvGrpSpPr>
        <p:grpSpPr bwMode="auto">
          <a:xfrm>
            <a:off x="5375275" y="3928052"/>
            <a:ext cx="1798638" cy="1447800"/>
            <a:chOff x="1429" y="2931"/>
            <a:chExt cx="1133" cy="912"/>
          </a:xfrm>
        </p:grpSpPr>
        <p:sp>
          <p:nvSpPr>
            <p:cNvPr id="27689" name="Oval 11">
              <a:extLst>
                <a:ext uri="{FF2B5EF4-FFF2-40B4-BE49-F238E27FC236}">
                  <a16:creationId xmlns:a16="http://schemas.microsoft.com/office/drawing/2014/main" id="{D97E5091-EDA4-4538-AB2E-6BBE0A13A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7690" name="Text Box 12">
              <a:extLst>
                <a:ext uri="{FF2B5EF4-FFF2-40B4-BE49-F238E27FC236}">
                  <a16:creationId xmlns:a16="http://schemas.microsoft.com/office/drawing/2014/main" id="{2D811CF5-AC0B-488B-91C5-C75FA0A42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5" name="Group 13">
            <a:extLst>
              <a:ext uri="{FF2B5EF4-FFF2-40B4-BE49-F238E27FC236}">
                <a16:creationId xmlns:a16="http://schemas.microsoft.com/office/drawing/2014/main" id="{2B8C4C26-5CD3-4CB6-9836-A53FA597480F}"/>
              </a:ext>
            </a:extLst>
          </p:cNvPr>
          <p:cNvGrpSpPr>
            <a:grpSpLocks/>
          </p:cNvGrpSpPr>
          <p:nvPr/>
        </p:nvGrpSpPr>
        <p:grpSpPr bwMode="auto">
          <a:xfrm>
            <a:off x="4870450" y="3424815"/>
            <a:ext cx="1081088" cy="1079500"/>
            <a:chOff x="2018" y="2750"/>
            <a:chExt cx="681" cy="680"/>
          </a:xfrm>
        </p:grpSpPr>
        <p:sp>
          <p:nvSpPr>
            <p:cNvPr id="27676" name="Line 14">
              <a:extLst>
                <a:ext uri="{FF2B5EF4-FFF2-40B4-BE49-F238E27FC236}">
                  <a16:creationId xmlns:a16="http://schemas.microsoft.com/office/drawing/2014/main" id="{4057A1BA-DD8E-40CE-9917-F1AB22FB0E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7" name="Line 15">
              <a:extLst>
                <a:ext uri="{FF2B5EF4-FFF2-40B4-BE49-F238E27FC236}">
                  <a16:creationId xmlns:a16="http://schemas.microsoft.com/office/drawing/2014/main" id="{38DB3BFB-4118-4354-8FE0-36747CA195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8" name="Line 16">
              <a:extLst>
                <a:ext uri="{FF2B5EF4-FFF2-40B4-BE49-F238E27FC236}">
                  <a16:creationId xmlns:a16="http://schemas.microsoft.com/office/drawing/2014/main" id="{E1B3C605-24E7-4F13-9FA7-B26068D431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9" name="Line 17">
              <a:extLst>
                <a:ext uri="{FF2B5EF4-FFF2-40B4-BE49-F238E27FC236}">
                  <a16:creationId xmlns:a16="http://schemas.microsoft.com/office/drawing/2014/main" id="{9158C0AE-82CD-48F2-A392-C560234F7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0" name="Line 18">
              <a:extLst>
                <a:ext uri="{FF2B5EF4-FFF2-40B4-BE49-F238E27FC236}">
                  <a16:creationId xmlns:a16="http://schemas.microsoft.com/office/drawing/2014/main" id="{E18B75D0-DC94-473C-BEDF-61384AD8FD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1" name="Line 19">
              <a:extLst>
                <a:ext uri="{FF2B5EF4-FFF2-40B4-BE49-F238E27FC236}">
                  <a16:creationId xmlns:a16="http://schemas.microsoft.com/office/drawing/2014/main" id="{E713F5A4-121C-48E9-B7BA-8CE7A8556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2" name="Line 20">
              <a:extLst>
                <a:ext uri="{FF2B5EF4-FFF2-40B4-BE49-F238E27FC236}">
                  <a16:creationId xmlns:a16="http://schemas.microsoft.com/office/drawing/2014/main" id="{76D1A010-BBE3-4D74-9FD6-599D845A67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3" name="Line 21">
              <a:extLst>
                <a:ext uri="{FF2B5EF4-FFF2-40B4-BE49-F238E27FC236}">
                  <a16:creationId xmlns:a16="http://schemas.microsoft.com/office/drawing/2014/main" id="{3B088429-17A9-4691-AFD8-35F7B4DF46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4" name="Line 22">
              <a:extLst>
                <a:ext uri="{FF2B5EF4-FFF2-40B4-BE49-F238E27FC236}">
                  <a16:creationId xmlns:a16="http://schemas.microsoft.com/office/drawing/2014/main" id="{2EA85533-9A60-402E-9265-2D74B03A3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5" name="Line 23">
              <a:extLst>
                <a:ext uri="{FF2B5EF4-FFF2-40B4-BE49-F238E27FC236}">
                  <a16:creationId xmlns:a16="http://schemas.microsoft.com/office/drawing/2014/main" id="{0F9E4B37-8683-4154-8F2E-7563FB767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6" name="Line 24">
              <a:extLst>
                <a:ext uri="{FF2B5EF4-FFF2-40B4-BE49-F238E27FC236}">
                  <a16:creationId xmlns:a16="http://schemas.microsoft.com/office/drawing/2014/main" id="{DDD1781A-5715-435A-B5F1-0C53EDF91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7" name="Line 25">
              <a:extLst>
                <a:ext uri="{FF2B5EF4-FFF2-40B4-BE49-F238E27FC236}">
                  <a16:creationId xmlns:a16="http://schemas.microsoft.com/office/drawing/2014/main" id="{C0CE83FC-EB8C-498C-8D04-FFABFE622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8" name="Line 26">
              <a:extLst>
                <a:ext uri="{FF2B5EF4-FFF2-40B4-BE49-F238E27FC236}">
                  <a16:creationId xmlns:a16="http://schemas.microsoft.com/office/drawing/2014/main" id="{E34EDD23-414B-49E2-AE9E-897A134BA1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27">
            <a:extLst>
              <a:ext uri="{FF2B5EF4-FFF2-40B4-BE49-F238E27FC236}">
                <a16:creationId xmlns:a16="http://schemas.microsoft.com/office/drawing/2014/main" id="{96A6032C-554D-4DF9-AE3C-2E246C5955C7}"/>
              </a:ext>
            </a:extLst>
          </p:cNvPr>
          <p:cNvGrpSpPr>
            <a:grpSpLocks/>
          </p:cNvGrpSpPr>
          <p:nvPr/>
        </p:nvGrpSpPr>
        <p:grpSpPr bwMode="auto">
          <a:xfrm>
            <a:off x="5878514" y="3424815"/>
            <a:ext cx="1296987" cy="1008062"/>
            <a:chOff x="2653" y="2750"/>
            <a:chExt cx="817" cy="635"/>
          </a:xfrm>
        </p:grpSpPr>
        <p:sp>
          <p:nvSpPr>
            <p:cNvPr id="27663" name="Line 28">
              <a:extLst>
                <a:ext uri="{FF2B5EF4-FFF2-40B4-BE49-F238E27FC236}">
                  <a16:creationId xmlns:a16="http://schemas.microsoft.com/office/drawing/2014/main" id="{28FBB1E1-A8DB-44AF-986F-5C3E97CE69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4" name="Line 29">
              <a:extLst>
                <a:ext uri="{FF2B5EF4-FFF2-40B4-BE49-F238E27FC236}">
                  <a16:creationId xmlns:a16="http://schemas.microsoft.com/office/drawing/2014/main" id="{99455BDE-B128-4D6C-9EE7-059DD6B0DB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5" name="Line 30">
              <a:extLst>
                <a:ext uri="{FF2B5EF4-FFF2-40B4-BE49-F238E27FC236}">
                  <a16:creationId xmlns:a16="http://schemas.microsoft.com/office/drawing/2014/main" id="{1063542E-5532-466B-BE63-61343399CF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6" name="Line 31">
              <a:extLst>
                <a:ext uri="{FF2B5EF4-FFF2-40B4-BE49-F238E27FC236}">
                  <a16:creationId xmlns:a16="http://schemas.microsoft.com/office/drawing/2014/main" id="{B0A13025-DA53-40A1-81A2-EFE1992D78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7" name="Line 32">
              <a:extLst>
                <a:ext uri="{FF2B5EF4-FFF2-40B4-BE49-F238E27FC236}">
                  <a16:creationId xmlns:a16="http://schemas.microsoft.com/office/drawing/2014/main" id="{92CC6C27-EED5-49C6-97FC-08B930B12A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8" name="Line 33">
              <a:extLst>
                <a:ext uri="{FF2B5EF4-FFF2-40B4-BE49-F238E27FC236}">
                  <a16:creationId xmlns:a16="http://schemas.microsoft.com/office/drawing/2014/main" id="{997A8F3B-BA3E-4D3E-AE3C-D6511F7DE4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9" name="Line 34">
              <a:extLst>
                <a:ext uri="{FF2B5EF4-FFF2-40B4-BE49-F238E27FC236}">
                  <a16:creationId xmlns:a16="http://schemas.microsoft.com/office/drawing/2014/main" id="{898D922A-5CD0-460D-B373-D338FAF828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0" name="Line 35">
              <a:extLst>
                <a:ext uri="{FF2B5EF4-FFF2-40B4-BE49-F238E27FC236}">
                  <a16:creationId xmlns:a16="http://schemas.microsoft.com/office/drawing/2014/main" id="{57595225-E56E-45D6-8BF7-E87CDEDD1B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1" name="Line 36">
              <a:extLst>
                <a:ext uri="{FF2B5EF4-FFF2-40B4-BE49-F238E27FC236}">
                  <a16:creationId xmlns:a16="http://schemas.microsoft.com/office/drawing/2014/main" id="{C5B34122-F50D-4214-8D98-AD59EE657A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2" name="Line 37">
              <a:extLst>
                <a:ext uri="{FF2B5EF4-FFF2-40B4-BE49-F238E27FC236}">
                  <a16:creationId xmlns:a16="http://schemas.microsoft.com/office/drawing/2014/main" id="{337A373E-3D8A-4925-A52B-DBA34D6F1F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3" name="Line 38">
              <a:extLst>
                <a:ext uri="{FF2B5EF4-FFF2-40B4-BE49-F238E27FC236}">
                  <a16:creationId xmlns:a16="http://schemas.microsoft.com/office/drawing/2014/main" id="{FB6A08D1-0E6E-46D2-85C2-CA45BB5D8E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4" name="Line 39">
              <a:extLst>
                <a:ext uri="{FF2B5EF4-FFF2-40B4-BE49-F238E27FC236}">
                  <a16:creationId xmlns:a16="http://schemas.microsoft.com/office/drawing/2014/main" id="{A5C11697-53E1-48FA-B0D2-5165E21CAD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5" name="Line 40">
              <a:extLst>
                <a:ext uri="{FF2B5EF4-FFF2-40B4-BE49-F238E27FC236}">
                  <a16:creationId xmlns:a16="http://schemas.microsoft.com/office/drawing/2014/main" id="{94099314-FC1D-4AF4-AAD6-4B5E405534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5097" name="Line 41">
            <a:extLst>
              <a:ext uri="{FF2B5EF4-FFF2-40B4-BE49-F238E27FC236}">
                <a16:creationId xmlns:a16="http://schemas.microsoft.com/office/drawing/2014/main" id="{4A83F3B4-58F4-4AA6-A040-DE424054F1F0}"/>
              </a:ext>
            </a:extLst>
          </p:cNvPr>
          <p:cNvSpPr>
            <a:spLocks noChangeShapeType="1"/>
          </p:cNvSpPr>
          <p:nvPr/>
        </p:nvSpPr>
        <p:spPr bwMode="auto">
          <a:xfrm>
            <a:off x="9583016" y="1585191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98" name="Line 42">
            <a:extLst>
              <a:ext uri="{FF2B5EF4-FFF2-40B4-BE49-F238E27FC236}">
                <a16:creationId xmlns:a16="http://schemas.microsoft.com/office/drawing/2014/main" id="{D356FBAE-884B-432C-AEFE-BE3F6D7FB130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7305" y="1929679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99" name="AutoShape 43">
            <a:extLst>
              <a:ext uri="{FF2B5EF4-FFF2-40B4-BE49-F238E27FC236}">
                <a16:creationId xmlns:a16="http://schemas.microsoft.com/office/drawing/2014/main" id="{F02AB73F-CE7A-4785-A806-1E3F7D83F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4143953"/>
            <a:ext cx="2160587" cy="1800225"/>
          </a:xfrm>
          <a:prstGeom prst="wedgeRoundRectCallout">
            <a:avLst>
              <a:gd name="adj1" fmla="val 34713"/>
              <a:gd name="adj2" fmla="val -4920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entity that is in P and not in Q. </a:t>
            </a:r>
            <a:r>
              <a:rPr lang="cs-CZ" altLang="cs-CZ" sz="1500"/>
              <a:t>(De Morgan)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en-US" altLang="cs-CZ" sz="1500"/>
              <a:t>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45100" name="AutoShape 44">
            <a:extLst>
              <a:ext uri="{FF2B5EF4-FFF2-40B4-BE49-F238E27FC236}">
                <a16:creationId xmlns:a16="http://schemas.microsoft.com/office/drawing/2014/main" id="{80AEC033-6577-42AB-9EA7-454AFC153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4143953"/>
            <a:ext cx="2160587" cy="1800225"/>
          </a:xfrm>
          <a:prstGeom prst="wedgeRoundRectCallout">
            <a:avLst>
              <a:gd name="adj1" fmla="val -49264"/>
              <a:gd name="adj2" fmla="val -32630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no entity that is in Q and not in R. </a:t>
            </a:r>
            <a:r>
              <a:rPr lang="cs-CZ" altLang="cs-CZ" sz="1500"/>
              <a:t>(De Morgan) </a:t>
            </a:r>
            <a:r>
              <a:rPr lang="en-US" altLang="cs-CZ" sz="1500">
                <a:sym typeface="Wingdings" panose="05000000000000000000" pitchFamily="2" charset="2"/>
              </a:rPr>
              <a:t> </a:t>
            </a:r>
            <a:r>
              <a:rPr lang="en-US" altLang="cs-CZ" sz="1500" b="1"/>
              <a:t>hatch</a:t>
            </a:r>
            <a:endParaRPr lang="cs-CZ" altLang="cs-CZ" sz="1500" b="1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7658E25-E775-498D-886A-D8983EC0C270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26FD9FE-EBD0-445C-A310-754F517D8650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A002918-311D-4556-9BAE-563A6514A060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23DF8CB4-B201-48B2-8C13-1AF830EC3EF7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B45C04B2-9719-4692-A1B9-10220BF83DF4}"/>
              </a:ext>
            </a:extLst>
          </p:cNvPr>
          <p:cNvSpPr txBox="1"/>
          <p:nvPr/>
        </p:nvSpPr>
        <p:spPr>
          <a:xfrm rot="960000">
            <a:off x="6633005" y="68688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4B613E13-8DD0-4C26-AF90-6B546D860328}"/>
              </a:ext>
            </a:extLst>
          </p:cNvPr>
          <p:cNvSpPr txBox="1"/>
          <p:nvPr/>
        </p:nvSpPr>
        <p:spPr>
          <a:xfrm rot="540000">
            <a:off x="250072" y="5047364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F327E7E8-5BBA-4FF3-9FD9-0691F3D354BD}"/>
              </a:ext>
            </a:extLst>
          </p:cNvPr>
          <p:cNvSpPr txBox="1"/>
          <p:nvPr/>
        </p:nvSpPr>
        <p:spPr>
          <a:xfrm rot="21240000">
            <a:off x="7061860" y="6344288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859D5371-F9E5-4E12-861D-27D71D15FF32}"/>
              </a:ext>
            </a:extLst>
          </p:cNvPr>
          <p:cNvSpPr txBox="1"/>
          <p:nvPr/>
        </p:nvSpPr>
        <p:spPr>
          <a:xfrm rot="20100000">
            <a:off x="11443918" y="5773763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5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5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8" dur="500"/>
                                        <p:tgtEl>
                                          <p:spTgt spid="45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45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99" grpId="0" animBg="1"/>
      <p:bldP spid="45099" grpId="1" animBg="1"/>
      <p:bldP spid="45100" grpId="0" animBg="1"/>
      <p:bldP spid="45100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>
            <a:extLst>
              <a:ext uri="{FF2B5EF4-FFF2-40B4-BE49-F238E27FC236}">
                <a16:creationId xmlns:a16="http://schemas.microsoft.com/office/drawing/2014/main" id="{7B090FF1-5521-452D-8DBC-C79360ED4E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57898" y="1223387"/>
            <a:ext cx="9588398" cy="49418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 </a:t>
            </a:r>
            <a:r>
              <a:rPr lang="en-US" altLang="cs-CZ" sz="2000" dirty="0"/>
              <a:t>All students learn to think logically</a:t>
            </a:r>
            <a:r>
              <a:rPr lang="cs-CZ" altLang="cs-CZ" sz="2000" dirty="0"/>
              <a:t>.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 </a:t>
            </a:r>
            <a:r>
              <a:rPr lang="en-US" altLang="cs-CZ" sz="2000" dirty="0"/>
              <a:t>Who learns to think logically won’t loose</a:t>
            </a:r>
            <a:r>
              <a:rPr lang="cs-CZ" altLang="cs-CZ" sz="2000" dirty="0"/>
              <a:t>. 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 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 	</a:t>
            </a:r>
            <a:r>
              <a:rPr lang="en-US" altLang="cs-CZ" sz="2000" dirty="0"/>
              <a:t>Some students won’t loose</a:t>
            </a:r>
            <a:r>
              <a:rPr lang="cs-CZ" altLang="cs-CZ" sz="2000" dirty="0"/>
              <a:t>. 	</a:t>
            </a:r>
            <a:r>
              <a:rPr lang="en-US" altLang="cs-CZ" sz="2000" dirty="0"/>
              <a:t>	</a:t>
            </a:r>
            <a:r>
              <a:rPr lang="cs-CZ" altLang="cs-CZ" sz="2000" dirty="0">
                <a:sym typeface="Symbol" panose="05050102010706020507" pitchFamily="18" charset="2"/>
              </a:rPr>
              <a:t></a:t>
            </a:r>
            <a:r>
              <a:rPr lang="en-US" altLang="cs-CZ" sz="2000" dirty="0">
                <a:sym typeface="Symbol" panose="05050102010706020507" pitchFamily="18" charset="2"/>
              </a:rPr>
              <a:t>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i="1" dirty="0">
                <a:sym typeface="Symbol" panose="05050102010706020507" pitchFamily="18" charset="2"/>
              </a:rPr>
              <a:t>Remark</a:t>
            </a:r>
            <a:r>
              <a:rPr lang="cs-CZ" altLang="cs-CZ" sz="2000" dirty="0">
                <a:sym typeface="Symbol" panose="05050102010706020507" pitchFamily="18" charset="2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In Aristotelian logic this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argument is assumed to be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valid due to the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assumption of </a:t>
            </a:r>
            <a:r>
              <a:rPr lang="en-US" altLang="cs-CZ" sz="1600" b="1" i="1" dirty="0">
                <a:sym typeface="Symbol" panose="05050102010706020507" pitchFamily="18" charset="2"/>
              </a:rPr>
              <a:t>nonempty concepts</a:t>
            </a:r>
            <a:r>
              <a:rPr lang="en-US" altLang="cs-CZ" sz="1600" dirty="0">
                <a:sym typeface="Symbol" panose="05050102010706020507" pitchFamily="18" charset="2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16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cs-CZ" sz="16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600" dirty="0">
                <a:sym typeface="Symbol" panose="05050102010706020507" pitchFamily="18" charset="2"/>
              </a:rPr>
              <a:t>But from universal premises </a:t>
            </a:r>
            <a:br>
              <a:rPr lang="en-US" altLang="cs-CZ" sz="1600" dirty="0">
                <a:sym typeface="Symbol" panose="05050102010706020507" pitchFamily="18" charset="2"/>
              </a:rPr>
            </a:br>
            <a:r>
              <a:rPr lang="en-US" altLang="cs-CZ" sz="1600" dirty="0">
                <a:sym typeface="Symbol" panose="05050102010706020507" pitchFamily="18" charset="2"/>
              </a:rPr>
              <a:t>we cannot deduce the</a:t>
            </a:r>
            <a:br>
              <a:rPr lang="en-US" altLang="cs-CZ" sz="1600" dirty="0">
                <a:sym typeface="Symbol" panose="05050102010706020507" pitchFamily="18" charset="2"/>
              </a:rPr>
            </a:br>
            <a:r>
              <a:rPr lang="en-US" altLang="cs-CZ" sz="1600" dirty="0">
                <a:sym typeface="Symbol" panose="05050102010706020507" pitchFamily="18" charset="2"/>
              </a:rPr>
              <a:t>existence!</a:t>
            </a:r>
            <a:endParaRPr lang="cs-CZ" altLang="cs-CZ" sz="1600" b="1" i="1" dirty="0">
              <a:solidFill>
                <a:schemeClr val="bg2"/>
              </a:solidFill>
              <a:sym typeface="Symbol" panose="05050102010706020507" pitchFamily="18" charset="2"/>
            </a:endParaRPr>
          </a:p>
        </p:txBody>
      </p:sp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A66C989A-4D85-42FF-A5BE-07557A464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0A7AAD-A533-4006-9A59-24C096A9CD21}" type="slidenum">
              <a:rPr lang="cs-CZ" altLang="cs-CZ">
                <a:latin typeface="Arial Black" panose="020B0A04020102020204" pitchFamily="34" charset="0"/>
              </a:rPr>
              <a:pPr eaLnBrk="1" hangingPunct="1"/>
              <a:t>21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8678" name="Group 4">
            <a:extLst>
              <a:ext uri="{FF2B5EF4-FFF2-40B4-BE49-F238E27FC236}">
                <a16:creationId xmlns:a16="http://schemas.microsoft.com/office/drawing/2014/main" id="{834252EA-FE78-46A0-B635-45074BCA745E}"/>
              </a:ext>
            </a:extLst>
          </p:cNvPr>
          <p:cNvGrpSpPr>
            <a:grpSpLocks/>
          </p:cNvGrpSpPr>
          <p:nvPr/>
        </p:nvGrpSpPr>
        <p:grpSpPr bwMode="auto">
          <a:xfrm>
            <a:off x="5335012" y="3038909"/>
            <a:ext cx="1728787" cy="1296987"/>
            <a:chOff x="884" y="2523"/>
            <a:chExt cx="1089" cy="817"/>
          </a:xfrm>
        </p:grpSpPr>
        <p:sp>
          <p:nvSpPr>
            <p:cNvPr id="28717" name="Oval 5">
              <a:extLst>
                <a:ext uri="{FF2B5EF4-FFF2-40B4-BE49-F238E27FC236}">
                  <a16:creationId xmlns:a16="http://schemas.microsoft.com/office/drawing/2014/main" id="{E3B1624D-0419-436F-9CE6-DA0FF7CCE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8718" name="Text Box 6">
              <a:extLst>
                <a:ext uri="{FF2B5EF4-FFF2-40B4-BE49-F238E27FC236}">
                  <a16:creationId xmlns:a16="http://schemas.microsoft.com/office/drawing/2014/main" id="{BBF4C722-C527-480F-9785-296BB2BF8F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28679" name="Group 7">
            <a:extLst>
              <a:ext uri="{FF2B5EF4-FFF2-40B4-BE49-F238E27FC236}">
                <a16:creationId xmlns:a16="http://schemas.microsoft.com/office/drawing/2014/main" id="{ED3526E9-C8D7-4934-B660-77C4591469EF}"/>
              </a:ext>
            </a:extLst>
          </p:cNvPr>
          <p:cNvGrpSpPr>
            <a:grpSpLocks/>
          </p:cNvGrpSpPr>
          <p:nvPr/>
        </p:nvGrpSpPr>
        <p:grpSpPr bwMode="auto">
          <a:xfrm>
            <a:off x="6487536" y="3038909"/>
            <a:ext cx="1871662" cy="1295400"/>
            <a:chOff x="1701" y="2523"/>
            <a:chExt cx="1179" cy="816"/>
          </a:xfrm>
        </p:grpSpPr>
        <p:sp>
          <p:nvSpPr>
            <p:cNvPr id="28715" name="Oval 8">
              <a:extLst>
                <a:ext uri="{FF2B5EF4-FFF2-40B4-BE49-F238E27FC236}">
                  <a16:creationId xmlns:a16="http://schemas.microsoft.com/office/drawing/2014/main" id="{7F287BA9-5AA3-46F4-A21C-067CA7BF8E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8716" name="Text Box 9">
              <a:extLst>
                <a:ext uri="{FF2B5EF4-FFF2-40B4-BE49-F238E27FC236}">
                  <a16:creationId xmlns:a16="http://schemas.microsoft.com/office/drawing/2014/main" id="{448176B5-F9C8-401F-B72C-BEE2A85A42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28680" name="Group 10">
            <a:extLst>
              <a:ext uri="{FF2B5EF4-FFF2-40B4-BE49-F238E27FC236}">
                <a16:creationId xmlns:a16="http://schemas.microsoft.com/office/drawing/2014/main" id="{76AF8F13-7404-44EE-AECE-FFA6F2B1663E}"/>
              </a:ext>
            </a:extLst>
          </p:cNvPr>
          <p:cNvGrpSpPr>
            <a:grpSpLocks/>
          </p:cNvGrpSpPr>
          <p:nvPr/>
        </p:nvGrpSpPr>
        <p:grpSpPr bwMode="auto">
          <a:xfrm>
            <a:off x="6054148" y="3686609"/>
            <a:ext cx="1798638" cy="1447800"/>
            <a:chOff x="1429" y="2931"/>
            <a:chExt cx="1133" cy="912"/>
          </a:xfrm>
        </p:grpSpPr>
        <p:sp>
          <p:nvSpPr>
            <p:cNvPr id="28713" name="Oval 11">
              <a:extLst>
                <a:ext uri="{FF2B5EF4-FFF2-40B4-BE49-F238E27FC236}">
                  <a16:creationId xmlns:a16="http://schemas.microsoft.com/office/drawing/2014/main" id="{5AFDC0DA-B2D5-4C45-A6EC-A7531C03A3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8714" name="Text Box 12">
              <a:extLst>
                <a:ext uri="{FF2B5EF4-FFF2-40B4-BE49-F238E27FC236}">
                  <a16:creationId xmlns:a16="http://schemas.microsoft.com/office/drawing/2014/main" id="{CDEEEE01-3499-4892-8F6D-6A609EE616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28681" name="Group 13">
            <a:extLst>
              <a:ext uri="{FF2B5EF4-FFF2-40B4-BE49-F238E27FC236}">
                <a16:creationId xmlns:a16="http://schemas.microsoft.com/office/drawing/2014/main" id="{A979B754-E037-4931-AA76-18DE1E11D8D6}"/>
              </a:ext>
            </a:extLst>
          </p:cNvPr>
          <p:cNvGrpSpPr>
            <a:grpSpLocks/>
          </p:cNvGrpSpPr>
          <p:nvPr/>
        </p:nvGrpSpPr>
        <p:grpSpPr bwMode="auto">
          <a:xfrm>
            <a:off x="5695373" y="3181784"/>
            <a:ext cx="935038" cy="1081087"/>
            <a:chOff x="2018" y="2750"/>
            <a:chExt cx="681" cy="680"/>
          </a:xfrm>
        </p:grpSpPr>
        <p:sp>
          <p:nvSpPr>
            <p:cNvPr id="28700" name="Line 14">
              <a:extLst>
                <a:ext uri="{FF2B5EF4-FFF2-40B4-BE49-F238E27FC236}">
                  <a16:creationId xmlns:a16="http://schemas.microsoft.com/office/drawing/2014/main" id="{E99050A7-811B-4069-A979-4645F1EB94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1" name="Line 15">
              <a:extLst>
                <a:ext uri="{FF2B5EF4-FFF2-40B4-BE49-F238E27FC236}">
                  <a16:creationId xmlns:a16="http://schemas.microsoft.com/office/drawing/2014/main" id="{CD3FA40C-620D-4263-836C-59A1F84E88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2" name="Line 16">
              <a:extLst>
                <a:ext uri="{FF2B5EF4-FFF2-40B4-BE49-F238E27FC236}">
                  <a16:creationId xmlns:a16="http://schemas.microsoft.com/office/drawing/2014/main" id="{F04DA8B3-9C25-496E-8E4A-10843C8057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3" name="Line 17">
              <a:extLst>
                <a:ext uri="{FF2B5EF4-FFF2-40B4-BE49-F238E27FC236}">
                  <a16:creationId xmlns:a16="http://schemas.microsoft.com/office/drawing/2014/main" id="{F0A23E8D-EA93-4EE6-ACEF-46717FB21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4" name="Line 18">
              <a:extLst>
                <a:ext uri="{FF2B5EF4-FFF2-40B4-BE49-F238E27FC236}">
                  <a16:creationId xmlns:a16="http://schemas.microsoft.com/office/drawing/2014/main" id="{EA3AF089-B3C3-48ED-97EA-87FF36B0D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5" name="Line 19">
              <a:extLst>
                <a:ext uri="{FF2B5EF4-FFF2-40B4-BE49-F238E27FC236}">
                  <a16:creationId xmlns:a16="http://schemas.microsoft.com/office/drawing/2014/main" id="{EEEEBB91-8D0E-43B1-BB04-0A4E5C6047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6" name="Line 20">
              <a:extLst>
                <a:ext uri="{FF2B5EF4-FFF2-40B4-BE49-F238E27FC236}">
                  <a16:creationId xmlns:a16="http://schemas.microsoft.com/office/drawing/2014/main" id="{E492B631-D596-4C67-8624-908875FA7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7" name="Line 21">
              <a:extLst>
                <a:ext uri="{FF2B5EF4-FFF2-40B4-BE49-F238E27FC236}">
                  <a16:creationId xmlns:a16="http://schemas.microsoft.com/office/drawing/2014/main" id="{2D9C9212-4A74-427A-A20B-678916C741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8" name="Line 22">
              <a:extLst>
                <a:ext uri="{FF2B5EF4-FFF2-40B4-BE49-F238E27FC236}">
                  <a16:creationId xmlns:a16="http://schemas.microsoft.com/office/drawing/2014/main" id="{DC742860-E7D0-4311-867C-BDDE0E346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9" name="Line 23">
              <a:extLst>
                <a:ext uri="{FF2B5EF4-FFF2-40B4-BE49-F238E27FC236}">
                  <a16:creationId xmlns:a16="http://schemas.microsoft.com/office/drawing/2014/main" id="{7BF8F40B-BF52-4B62-A385-DD95282A3F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10" name="Line 24">
              <a:extLst>
                <a:ext uri="{FF2B5EF4-FFF2-40B4-BE49-F238E27FC236}">
                  <a16:creationId xmlns:a16="http://schemas.microsoft.com/office/drawing/2014/main" id="{7A02C633-FD80-4113-A550-8B02EC48F4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11" name="Line 25">
              <a:extLst>
                <a:ext uri="{FF2B5EF4-FFF2-40B4-BE49-F238E27FC236}">
                  <a16:creationId xmlns:a16="http://schemas.microsoft.com/office/drawing/2014/main" id="{C0D88CBB-F492-4F99-BD64-062D26EC90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12" name="Line 26">
              <a:extLst>
                <a:ext uri="{FF2B5EF4-FFF2-40B4-BE49-F238E27FC236}">
                  <a16:creationId xmlns:a16="http://schemas.microsoft.com/office/drawing/2014/main" id="{C781B6D9-6A46-445C-889F-C4FFE25187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8682" name="Group 27">
            <a:extLst>
              <a:ext uri="{FF2B5EF4-FFF2-40B4-BE49-F238E27FC236}">
                <a16:creationId xmlns:a16="http://schemas.microsoft.com/office/drawing/2014/main" id="{B13A0471-F97D-4EB2-B92C-0A06DDACC1D9}"/>
              </a:ext>
            </a:extLst>
          </p:cNvPr>
          <p:cNvGrpSpPr>
            <a:grpSpLocks/>
          </p:cNvGrpSpPr>
          <p:nvPr/>
        </p:nvGrpSpPr>
        <p:grpSpPr bwMode="auto">
          <a:xfrm>
            <a:off x="6558973" y="3254808"/>
            <a:ext cx="1296988" cy="1008062"/>
            <a:chOff x="2653" y="2750"/>
            <a:chExt cx="817" cy="635"/>
          </a:xfrm>
        </p:grpSpPr>
        <p:sp>
          <p:nvSpPr>
            <p:cNvPr id="28687" name="Line 28">
              <a:extLst>
                <a:ext uri="{FF2B5EF4-FFF2-40B4-BE49-F238E27FC236}">
                  <a16:creationId xmlns:a16="http://schemas.microsoft.com/office/drawing/2014/main" id="{3DF8A060-8FDE-4C94-A3EA-C58CE27691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88" name="Line 29">
              <a:extLst>
                <a:ext uri="{FF2B5EF4-FFF2-40B4-BE49-F238E27FC236}">
                  <a16:creationId xmlns:a16="http://schemas.microsoft.com/office/drawing/2014/main" id="{5A9B4D0C-EA29-4BC8-AFED-10731B0EA7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89" name="Line 30">
              <a:extLst>
                <a:ext uri="{FF2B5EF4-FFF2-40B4-BE49-F238E27FC236}">
                  <a16:creationId xmlns:a16="http://schemas.microsoft.com/office/drawing/2014/main" id="{CE42527A-82DA-4995-9580-464D0521E2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0" name="Line 31">
              <a:extLst>
                <a:ext uri="{FF2B5EF4-FFF2-40B4-BE49-F238E27FC236}">
                  <a16:creationId xmlns:a16="http://schemas.microsoft.com/office/drawing/2014/main" id="{F30B73C3-63D7-4981-9579-FAFCBAF82E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1" name="Line 32">
              <a:extLst>
                <a:ext uri="{FF2B5EF4-FFF2-40B4-BE49-F238E27FC236}">
                  <a16:creationId xmlns:a16="http://schemas.microsoft.com/office/drawing/2014/main" id="{6AAD77EB-CCE6-49EF-A07C-6315E64D3E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2" name="Line 33">
              <a:extLst>
                <a:ext uri="{FF2B5EF4-FFF2-40B4-BE49-F238E27FC236}">
                  <a16:creationId xmlns:a16="http://schemas.microsoft.com/office/drawing/2014/main" id="{D9745156-717A-4F52-978D-A564F69345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3" name="Line 34">
              <a:extLst>
                <a:ext uri="{FF2B5EF4-FFF2-40B4-BE49-F238E27FC236}">
                  <a16:creationId xmlns:a16="http://schemas.microsoft.com/office/drawing/2014/main" id="{26896ED0-8058-4F7E-B82D-E4DF4CDE85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4" name="Line 35">
              <a:extLst>
                <a:ext uri="{FF2B5EF4-FFF2-40B4-BE49-F238E27FC236}">
                  <a16:creationId xmlns:a16="http://schemas.microsoft.com/office/drawing/2014/main" id="{E67BB6AA-7A7B-4FC2-968B-969F5F5F9E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5" name="Line 36">
              <a:extLst>
                <a:ext uri="{FF2B5EF4-FFF2-40B4-BE49-F238E27FC236}">
                  <a16:creationId xmlns:a16="http://schemas.microsoft.com/office/drawing/2014/main" id="{6B83CFBB-9D8D-48C6-B622-FCFC5E1A19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6" name="Line 37">
              <a:extLst>
                <a:ext uri="{FF2B5EF4-FFF2-40B4-BE49-F238E27FC236}">
                  <a16:creationId xmlns:a16="http://schemas.microsoft.com/office/drawing/2014/main" id="{ED317267-F0F0-4648-88FD-111F42F20B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7" name="Line 38">
              <a:extLst>
                <a:ext uri="{FF2B5EF4-FFF2-40B4-BE49-F238E27FC236}">
                  <a16:creationId xmlns:a16="http://schemas.microsoft.com/office/drawing/2014/main" id="{8E954EB3-DBF6-45E4-9B6B-8E0B764F40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8" name="Line 39">
              <a:extLst>
                <a:ext uri="{FF2B5EF4-FFF2-40B4-BE49-F238E27FC236}">
                  <a16:creationId xmlns:a16="http://schemas.microsoft.com/office/drawing/2014/main" id="{48F67960-7F85-458F-8E86-4E76492042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9" name="Line 40">
              <a:extLst>
                <a:ext uri="{FF2B5EF4-FFF2-40B4-BE49-F238E27FC236}">
                  <a16:creationId xmlns:a16="http://schemas.microsoft.com/office/drawing/2014/main" id="{0D69CA8B-F893-4662-83A1-CA0D139515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6121" name="Line 41">
            <a:extLst>
              <a:ext uri="{FF2B5EF4-FFF2-40B4-BE49-F238E27FC236}">
                <a16:creationId xmlns:a16="http://schemas.microsoft.com/office/drawing/2014/main" id="{8988548C-1CFC-444D-8DF6-1D60C9EB2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80194" y="2478909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6122" name="AutoShape 42">
            <a:extLst>
              <a:ext uri="{FF2B5EF4-FFF2-40B4-BE49-F238E27FC236}">
                <a16:creationId xmlns:a16="http://schemas.microsoft.com/office/drawing/2014/main" id="{D1F37843-6288-4D4C-B650-5F130AE2B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349" y="5126472"/>
            <a:ext cx="2665413" cy="720725"/>
          </a:xfrm>
          <a:prstGeom prst="wedgeRoundRectCallout">
            <a:avLst>
              <a:gd name="adj1" fmla="val -6440"/>
              <a:gd name="adj2" fmla="val 48861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check if the argument is valid or not.</a:t>
            </a:r>
            <a:endParaRPr lang="cs-CZ" altLang="cs-CZ" sz="1500"/>
          </a:p>
        </p:txBody>
      </p:sp>
      <p:sp>
        <p:nvSpPr>
          <p:cNvPr id="46123" name="AutoShape 43">
            <a:extLst>
              <a:ext uri="{FF2B5EF4-FFF2-40B4-BE49-F238E27FC236}">
                <a16:creationId xmlns:a16="http://schemas.microsoft.com/office/drawing/2014/main" id="{C52C4B6E-2BBF-403A-AB9D-FA460C218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0637" y="4046971"/>
            <a:ext cx="2160587" cy="1800225"/>
          </a:xfrm>
          <a:prstGeom prst="wedgeRoundRectCallout">
            <a:avLst>
              <a:gd name="adj1" fmla="val -49954"/>
              <a:gd name="adj2" fmla="val -1619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 conclusion says that there is an entity that is in P and in R. Diagram doesn’t prove it – </a:t>
            </a:r>
            <a:r>
              <a:rPr lang="en-US" altLang="cs-CZ" sz="1500" b="1"/>
              <a:t>no cross</a:t>
            </a:r>
            <a:r>
              <a:rPr lang="en-US" altLang="cs-CZ" sz="1500"/>
              <a:t>.</a:t>
            </a:r>
            <a:r>
              <a:rPr lang="cs-CZ" altLang="cs-CZ" sz="1500"/>
              <a:t> </a:t>
            </a:r>
            <a:r>
              <a:rPr lang="en-US" altLang="cs-CZ" sz="1500" b="1"/>
              <a:t>Argument is invalid.</a:t>
            </a:r>
            <a:endParaRPr lang="cs-CZ" altLang="cs-CZ" sz="1500" b="1"/>
          </a:p>
        </p:txBody>
      </p:sp>
      <p:sp>
        <p:nvSpPr>
          <p:cNvPr id="46124" name="Text Box 44">
            <a:extLst>
              <a:ext uri="{FF2B5EF4-FFF2-40B4-BE49-F238E27FC236}">
                <a16:creationId xmlns:a16="http://schemas.microsoft.com/office/drawing/2014/main" id="{60644C97-AD50-4438-BAFD-B7F841287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8974" y="3686609"/>
            <a:ext cx="3603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000" b="1"/>
              <a:t>!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03D4F96-8551-4FB9-8738-96C34438DEE8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41F6107-8D02-4057-B1A1-ADB0D5D5C82A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8CCFC5D-C146-4C2E-8B0A-1E590159B4C1}"/>
              </a:ext>
            </a:extLst>
          </p:cNvPr>
          <p:cNvSpPr txBox="1"/>
          <p:nvPr/>
        </p:nvSpPr>
        <p:spPr>
          <a:xfrm rot="1200000">
            <a:off x="263667" y="5687146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2">
            <a:extLst>
              <a:ext uri="{FF2B5EF4-FFF2-40B4-BE49-F238E27FC236}">
                <a16:creationId xmlns:a16="http://schemas.microsoft.com/office/drawing/2014/main" id="{D3949789-55F7-4D77-BF29-393B69984EA5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F509F35B-E53C-4A92-942B-F9FF8D617F11}"/>
              </a:ext>
            </a:extLst>
          </p:cNvPr>
          <p:cNvSpPr txBox="1"/>
          <p:nvPr/>
        </p:nvSpPr>
        <p:spPr>
          <a:xfrm rot="960000">
            <a:off x="11538773" y="338757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05FFA914-B86F-4B88-ADF5-2FBFC1076B6F}"/>
              </a:ext>
            </a:extLst>
          </p:cNvPr>
          <p:cNvSpPr txBox="1"/>
          <p:nvPr/>
        </p:nvSpPr>
        <p:spPr>
          <a:xfrm rot="540000">
            <a:off x="4948260" y="642059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541B2430-A061-42EA-A0C4-DC4DCF75ABA1}"/>
              </a:ext>
            </a:extLst>
          </p:cNvPr>
          <p:cNvSpPr txBox="1"/>
          <p:nvPr/>
        </p:nvSpPr>
        <p:spPr>
          <a:xfrm rot="21240000">
            <a:off x="10674404" y="6655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6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6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0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22" grpId="0" animBg="1"/>
      <p:bldP spid="46123" grpId="0" animBg="1"/>
      <p:bldP spid="4612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3">
            <a:extLst>
              <a:ext uri="{FF2B5EF4-FFF2-40B4-BE49-F238E27FC236}">
                <a16:creationId xmlns:a16="http://schemas.microsoft.com/office/drawing/2014/main" id="{0EE937ED-54A8-45A0-9E15-23BC9D93E4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32095" y="1155556"/>
            <a:ext cx="8507412" cy="50374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 </a:t>
            </a:r>
            <a:r>
              <a:rPr lang="en-US" altLang="cs-CZ" sz="2000" dirty="0"/>
              <a:t>All students learn to think logically</a:t>
            </a:r>
            <a:r>
              <a:rPr lang="cs-CZ" altLang="cs-CZ" sz="2000" dirty="0"/>
              <a:t>.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[P(x)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Q(x)]</a:t>
            </a:r>
            <a:endParaRPr lang="en-US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 </a:t>
            </a:r>
            <a:r>
              <a:rPr lang="en-US" altLang="cs-CZ" sz="2000" dirty="0"/>
              <a:t>Who learns to think logically won’t loose</a:t>
            </a:r>
            <a:r>
              <a:rPr lang="cs-CZ" altLang="cs-CZ" sz="2000" dirty="0"/>
              <a:t>. 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[Q(x) </a:t>
            </a:r>
            <a:r>
              <a:rPr lang="en-US" altLang="cs-CZ" sz="2000" b="1" dirty="0">
                <a:sym typeface="Symbol" panose="05050102010706020507" pitchFamily="18" charset="2"/>
              </a:rPr>
              <a:t>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1800" dirty="0">
                <a:sym typeface="Symbol" panose="05050102010706020507" pitchFamily="18" charset="2"/>
              </a:rPr>
              <a:t>Students exist</a:t>
            </a:r>
            <a:r>
              <a:rPr lang="cs-CZ" altLang="cs-CZ" sz="1800" dirty="0">
                <a:sym typeface="Symbol" panose="05050102010706020507" pitchFamily="18" charset="2"/>
              </a:rPr>
              <a:t> (</a:t>
            </a:r>
            <a:r>
              <a:rPr lang="en-US" altLang="cs-CZ" sz="1800" dirty="0">
                <a:sym typeface="Symbol" panose="05050102010706020507" pitchFamily="18" charset="2"/>
              </a:rPr>
              <a:t>implicit</a:t>
            </a:r>
            <a:r>
              <a:rPr lang="cs-CZ" altLang="cs-CZ" sz="1800" dirty="0">
                <a:sym typeface="Symbol" panose="05050102010706020507" pitchFamily="18" charset="2"/>
              </a:rPr>
              <a:t> </a:t>
            </a:r>
            <a:r>
              <a:rPr lang="en-US" altLang="cs-CZ" sz="1800" dirty="0">
                <a:sym typeface="Symbol" panose="05050102010706020507" pitchFamily="18" charset="2"/>
              </a:rPr>
              <a:t>assumption</a:t>
            </a:r>
            <a:r>
              <a:rPr lang="cs-CZ" altLang="cs-CZ" sz="1800" dirty="0">
                <a:sym typeface="Symbol" panose="05050102010706020507" pitchFamily="18" charset="2"/>
              </a:rPr>
              <a:t>)	 	</a:t>
            </a:r>
            <a:r>
              <a:rPr lang="cs-CZ" altLang="cs-CZ" sz="1800" b="1" dirty="0">
                <a:sym typeface="Symbol" panose="05050102010706020507" pitchFamily="18" charset="2"/>
              </a:rPr>
              <a:t></a:t>
            </a:r>
            <a:r>
              <a:rPr lang="en-US" altLang="cs-CZ" sz="1800" dirty="0">
                <a:sym typeface="Symbol" panose="05050102010706020507" pitchFamily="18" charset="2"/>
              </a:rPr>
              <a:t>x P(x)</a:t>
            </a:r>
            <a:r>
              <a:rPr lang="cs-CZ" altLang="cs-CZ" sz="1800" dirty="0">
                <a:sym typeface="Symbol" panose="05050102010706020507" pitchFamily="18" charset="2"/>
              </a:rPr>
              <a:t>		</a:t>
            </a:r>
            <a:endParaRPr lang="en-US" altLang="cs-CZ" sz="18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 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 </a:t>
            </a:r>
            <a:r>
              <a:rPr lang="en-US" altLang="cs-CZ" sz="2000" dirty="0"/>
              <a:t>Some students won’t loose</a:t>
            </a:r>
            <a:r>
              <a:rPr lang="cs-CZ" altLang="cs-CZ" sz="2000" dirty="0"/>
              <a:t>. </a:t>
            </a:r>
            <a:r>
              <a:rPr lang="en-US" altLang="cs-CZ" sz="2000" dirty="0"/>
              <a:t>	</a:t>
            </a:r>
            <a:r>
              <a:rPr lang="cs-CZ" altLang="cs-CZ" sz="2000" dirty="0"/>
              <a:t>		</a:t>
            </a:r>
            <a:r>
              <a:rPr lang="cs-CZ" altLang="cs-CZ" sz="2000" dirty="0">
                <a:sym typeface="Symbol" panose="05050102010706020507" pitchFamily="18" charset="2"/>
              </a:rPr>
              <a:t></a:t>
            </a:r>
            <a:r>
              <a:rPr lang="en-US" altLang="cs-CZ" sz="2000" dirty="0">
                <a:sym typeface="Symbol" panose="05050102010706020507" pitchFamily="18" charset="2"/>
              </a:rPr>
              <a:t>x [P(x)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R(x)]</a:t>
            </a: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i="1" dirty="0">
                <a:sym typeface="Symbol" panose="05050102010706020507" pitchFamily="18" charset="2"/>
              </a:rPr>
              <a:t>Remark</a:t>
            </a:r>
            <a:r>
              <a:rPr lang="cs-CZ" altLang="cs-CZ" sz="2000" dirty="0">
                <a:sym typeface="Symbol" panose="05050102010706020507" pitchFamily="18" charset="2"/>
              </a:rPr>
              <a:t>:</a:t>
            </a:r>
            <a:endParaRPr lang="cs-CZ" altLang="cs-CZ" sz="2000" dirty="0">
              <a:cs typeface="Calibri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dirty="0">
                <a:sym typeface="Symbol" panose="05050102010706020507" pitchFamily="18" charset="2"/>
              </a:rPr>
              <a:t>In Aristotelian logic 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all the concepts 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are assumed to be </a:t>
            </a:r>
            <a:endParaRPr lang="en-US" altLang="cs-CZ" sz="2000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b="1" i="1" dirty="0">
                <a:sym typeface="Symbol" panose="05050102010706020507" pitchFamily="18" charset="2"/>
              </a:rPr>
              <a:t>	nonempty</a:t>
            </a:r>
            <a:r>
              <a:rPr lang="en-US" altLang="cs-CZ" sz="2000" dirty="0">
                <a:sym typeface="Symbol" panose="05050102010706020507" pitchFamily="18" charset="2"/>
              </a:rPr>
              <a:t>.</a:t>
            </a:r>
            <a:endParaRPr lang="cs-CZ" altLang="cs-CZ" sz="2000" b="1" i="1" dirty="0">
              <a:cs typeface="Calibri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000" dirty="0">
                <a:sym typeface="Symbol" panose="05050102010706020507" pitchFamily="18" charset="2"/>
              </a:rPr>
              <a:t>If we add the implicit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assumption that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the students exist,</a:t>
            </a:r>
            <a:br>
              <a:rPr lang="en-US" altLang="cs-CZ" sz="2000" dirty="0"/>
            </a:br>
            <a:r>
              <a:rPr lang="en-US" altLang="cs-CZ" sz="2000" dirty="0">
                <a:sym typeface="Symbol" panose="05050102010706020507" pitchFamily="18" charset="2"/>
              </a:rPr>
              <a:t>then the argument</a:t>
            </a:r>
            <a:br>
              <a:rPr lang="en-US" altLang="cs-CZ" sz="2000" dirty="0"/>
            </a:br>
            <a:r>
              <a:rPr lang="en-US" altLang="cs-CZ" sz="2000" b="1" i="1" dirty="0">
                <a:sym typeface="Symbol" panose="05050102010706020507" pitchFamily="18" charset="2"/>
              </a:rPr>
              <a:t>is valid</a:t>
            </a:r>
            <a:r>
              <a:rPr lang="en-US" altLang="cs-CZ" sz="2000" dirty="0">
                <a:sym typeface="Symbol" panose="05050102010706020507" pitchFamily="18" charset="2"/>
              </a:rPr>
              <a:t>.</a:t>
            </a:r>
            <a:endParaRPr lang="cs-CZ" altLang="cs-CZ" sz="2000" dirty="0">
              <a:cs typeface="Calibri"/>
            </a:endParaRPr>
          </a:p>
        </p:txBody>
      </p:sp>
      <p:sp>
        <p:nvSpPr>
          <p:cNvPr id="29699" name="Slide Number Placeholder 4">
            <a:extLst>
              <a:ext uri="{FF2B5EF4-FFF2-40B4-BE49-F238E27FC236}">
                <a16:creationId xmlns:a16="http://schemas.microsoft.com/office/drawing/2014/main" id="{65F27CBD-1353-476A-8CC2-360E2CAF8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4AF00E-0608-41C6-9262-618B099775C0}" type="slidenum">
              <a:rPr lang="cs-CZ" altLang="cs-CZ">
                <a:latin typeface="Arial Black" panose="020B0A04020102020204" pitchFamily="34" charset="0"/>
              </a:rPr>
              <a:pPr eaLnBrk="1" hangingPunct="1"/>
              <a:t>22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9702" name="Group 4">
            <a:extLst>
              <a:ext uri="{FF2B5EF4-FFF2-40B4-BE49-F238E27FC236}">
                <a16:creationId xmlns:a16="http://schemas.microsoft.com/office/drawing/2014/main" id="{6AD2BC49-7DF4-4C9C-953C-60943C4EE0FD}"/>
              </a:ext>
            </a:extLst>
          </p:cNvPr>
          <p:cNvGrpSpPr>
            <a:grpSpLocks/>
          </p:cNvGrpSpPr>
          <p:nvPr/>
        </p:nvGrpSpPr>
        <p:grpSpPr bwMode="auto">
          <a:xfrm>
            <a:off x="4669993" y="3038909"/>
            <a:ext cx="1728787" cy="1296987"/>
            <a:chOff x="884" y="2523"/>
            <a:chExt cx="1089" cy="817"/>
          </a:xfrm>
        </p:grpSpPr>
        <p:sp>
          <p:nvSpPr>
            <p:cNvPr id="29744" name="Oval 5">
              <a:extLst>
                <a:ext uri="{FF2B5EF4-FFF2-40B4-BE49-F238E27FC236}">
                  <a16:creationId xmlns:a16="http://schemas.microsoft.com/office/drawing/2014/main" id="{71F22659-FF9D-4812-BEB4-C348B8880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9745" name="Text Box 6">
              <a:extLst>
                <a:ext uri="{FF2B5EF4-FFF2-40B4-BE49-F238E27FC236}">
                  <a16:creationId xmlns:a16="http://schemas.microsoft.com/office/drawing/2014/main" id="{6BDF9BF6-7316-4AED-A948-29A935CB7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29703" name="Group 7">
            <a:extLst>
              <a:ext uri="{FF2B5EF4-FFF2-40B4-BE49-F238E27FC236}">
                <a16:creationId xmlns:a16="http://schemas.microsoft.com/office/drawing/2014/main" id="{3797FB1B-0383-4474-A496-46A4DB159413}"/>
              </a:ext>
            </a:extLst>
          </p:cNvPr>
          <p:cNvGrpSpPr>
            <a:grpSpLocks/>
          </p:cNvGrpSpPr>
          <p:nvPr/>
        </p:nvGrpSpPr>
        <p:grpSpPr bwMode="auto">
          <a:xfrm>
            <a:off x="5822518" y="3038909"/>
            <a:ext cx="1871662" cy="1295400"/>
            <a:chOff x="1701" y="2523"/>
            <a:chExt cx="1179" cy="816"/>
          </a:xfrm>
        </p:grpSpPr>
        <p:sp>
          <p:nvSpPr>
            <p:cNvPr id="29742" name="Oval 8">
              <a:extLst>
                <a:ext uri="{FF2B5EF4-FFF2-40B4-BE49-F238E27FC236}">
                  <a16:creationId xmlns:a16="http://schemas.microsoft.com/office/drawing/2014/main" id="{F257884A-B8D1-4880-83B9-391916293A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9743" name="Text Box 9">
              <a:extLst>
                <a:ext uri="{FF2B5EF4-FFF2-40B4-BE49-F238E27FC236}">
                  <a16:creationId xmlns:a16="http://schemas.microsoft.com/office/drawing/2014/main" id="{685BB879-0772-492C-B2F6-A01837BD5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Q</a:t>
              </a:r>
              <a:endParaRPr lang="cs-CZ" altLang="cs-CZ"/>
            </a:p>
          </p:txBody>
        </p:sp>
      </p:grpSp>
      <p:grpSp>
        <p:nvGrpSpPr>
          <p:cNvPr id="29704" name="Group 10">
            <a:extLst>
              <a:ext uri="{FF2B5EF4-FFF2-40B4-BE49-F238E27FC236}">
                <a16:creationId xmlns:a16="http://schemas.microsoft.com/office/drawing/2014/main" id="{0EE132D6-7C16-4BCD-9B3C-DB578FDE612D}"/>
              </a:ext>
            </a:extLst>
          </p:cNvPr>
          <p:cNvGrpSpPr>
            <a:grpSpLocks/>
          </p:cNvGrpSpPr>
          <p:nvPr/>
        </p:nvGrpSpPr>
        <p:grpSpPr bwMode="auto">
          <a:xfrm>
            <a:off x="5389130" y="3686609"/>
            <a:ext cx="1798638" cy="1447800"/>
            <a:chOff x="1429" y="2931"/>
            <a:chExt cx="1133" cy="912"/>
          </a:xfrm>
        </p:grpSpPr>
        <p:sp>
          <p:nvSpPr>
            <p:cNvPr id="29740" name="Oval 11">
              <a:extLst>
                <a:ext uri="{FF2B5EF4-FFF2-40B4-BE49-F238E27FC236}">
                  <a16:creationId xmlns:a16="http://schemas.microsoft.com/office/drawing/2014/main" id="{8256A2FA-77A9-4D82-B186-1E66A66373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29741" name="Text Box 12">
              <a:extLst>
                <a:ext uri="{FF2B5EF4-FFF2-40B4-BE49-F238E27FC236}">
                  <a16:creationId xmlns:a16="http://schemas.microsoft.com/office/drawing/2014/main" id="{68340FCE-EA93-4FB9-9B13-A16860DDDE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29705" name="Group 13">
            <a:extLst>
              <a:ext uri="{FF2B5EF4-FFF2-40B4-BE49-F238E27FC236}">
                <a16:creationId xmlns:a16="http://schemas.microsoft.com/office/drawing/2014/main" id="{FF373C48-52D7-4D98-9A79-4586A359DD63}"/>
              </a:ext>
            </a:extLst>
          </p:cNvPr>
          <p:cNvGrpSpPr>
            <a:grpSpLocks/>
          </p:cNvGrpSpPr>
          <p:nvPr/>
        </p:nvGrpSpPr>
        <p:grpSpPr bwMode="auto">
          <a:xfrm>
            <a:off x="5030354" y="3181784"/>
            <a:ext cx="935038" cy="1081087"/>
            <a:chOff x="2018" y="2750"/>
            <a:chExt cx="681" cy="680"/>
          </a:xfrm>
        </p:grpSpPr>
        <p:sp>
          <p:nvSpPr>
            <p:cNvPr id="29727" name="Line 14">
              <a:extLst>
                <a:ext uri="{FF2B5EF4-FFF2-40B4-BE49-F238E27FC236}">
                  <a16:creationId xmlns:a16="http://schemas.microsoft.com/office/drawing/2014/main" id="{855EDA08-92CA-40E4-A84A-7EB733D5A1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8" name="Line 15">
              <a:extLst>
                <a:ext uri="{FF2B5EF4-FFF2-40B4-BE49-F238E27FC236}">
                  <a16:creationId xmlns:a16="http://schemas.microsoft.com/office/drawing/2014/main" id="{2617F251-0710-4691-8050-B061B017D3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9" name="Line 16">
              <a:extLst>
                <a:ext uri="{FF2B5EF4-FFF2-40B4-BE49-F238E27FC236}">
                  <a16:creationId xmlns:a16="http://schemas.microsoft.com/office/drawing/2014/main" id="{A74C28D7-6A31-4FF3-A169-87BD4FFCF7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0" name="Line 17">
              <a:extLst>
                <a:ext uri="{FF2B5EF4-FFF2-40B4-BE49-F238E27FC236}">
                  <a16:creationId xmlns:a16="http://schemas.microsoft.com/office/drawing/2014/main" id="{D09A7DDA-C4A1-423B-9F46-D5C0560580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1" name="Line 18">
              <a:extLst>
                <a:ext uri="{FF2B5EF4-FFF2-40B4-BE49-F238E27FC236}">
                  <a16:creationId xmlns:a16="http://schemas.microsoft.com/office/drawing/2014/main" id="{EE3FE8D3-5533-41D0-A310-1895751DE8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2" name="Line 19">
              <a:extLst>
                <a:ext uri="{FF2B5EF4-FFF2-40B4-BE49-F238E27FC236}">
                  <a16:creationId xmlns:a16="http://schemas.microsoft.com/office/drawing/2014/main" id="{24C200B2-F895-47A5-A9CF-1BB01C1289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3" name="Line 20">
              <a:extLst>
                <a:ext uri="{FF2B5EF4-FFF2-40B4-BE49-F238E27FC236}">
                  <a16:creationId xmlns:a16="http://schemas.microsoft.com/office/drawing/2014/main" id="{850BC966-AB22-4150-8FF0-4B1D1770A5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4" name="Line 21">
              <a:extLst>
                <a:ext uri="{FF2B5EF4-FFF2-40B4-BE49-F238E27FC236}">
                  <a16:creationId xmlns:a16="http://schemas.microsoft.com/office/drawing/2014/main" id="{69A52802-28B8-4955-8803-650DE7071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5" name="Line 22">
              <a:extLst>
                <a:ext uri="{FF2B5EF4-FFF2-40B4-BE49-F238E27FC236}">
                  <a16:creationId xmlns:a16="http://schemas.microsoft.com/office/drawing/2014/main" id="{995C6BAF-F3F6-4378-B3A4-4BF9F6F4BB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6" name="Line 23">
              <a:extLst>
                <a:ext uri="{FF2B5EF4-FFF2-40B4-BE49-F238E27FC236}">
                  <a16:creationId xmlns:a16="http://schemas.microsoft.com/office/drawing/2014/main" id="{606CBD6D-21E7-4E8B-B165-5CFC1CD8B0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7" name="Line 24">
              <a:extLst>
                <a:ext uri="{FF2B5EF4-FFF2-40B4-BE49-F238E27FC236}">
                  <a16:creationId xmlns:a16="http://schemas.microsoft.com/office/drawing/2014/main" id="{9335722E-9C87-4781-A6D0-A8CF13DDCC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8" name="Line 25">
              <a:extLst>
                <a:ext uri="{FF2B5EF4-FFF2-40B4-BE49-F238E27FC236}">
                  <a16:creationId xmlns:a16="http://schemas.microsoft.com/office/drawing/2014/main" id="{BB2C4A53-8A36-43D1-822F-D3F8B981F4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39" name="Line 26">
              <a:extLst>
                <a:ext uri="{FF2B5EF4-FFF2-40B4-BE49-F238E27FC236}">
                  <a16:creationId xmlns:a16="http://schemas.microsoft.com/office/drawing/2014/main" id="{EA1F728D-7813-495F-8C50-1756955A8A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9706" name="Group 27">
            <a:extLst>
              <a:ext uri="{FF2B5EF4-FFF2-40B4-BE49-F238E27FC236}">
                <a16:creationId xmlns:a16="http://schemas.microsoft.com/office/drawing/2014/main" id="{D3E344C6-3628-4B2D-8DE6-DB9BAF2A2373}"/>
              </a:ext>
            </a:extLst>
          </p:cNvPr>
          <p:cNvGrpSpPr>
            <a:grpSpLocks/>
          </p:cNvGrpSpPr>
          <p:nvPr/>
        </p:nvGrpSpPr>
        <p:grpSpPr bwMode="auto">
          <a:xfrm>
            <a:off x="5892369" y="3181784"/>
            <a:ext cx="1296987" cy="1008062"/>
            <a:chOff x="2653" y="2750"/>
            <a:chExt cx="817" cy="635"/>
          </a:xfrm>
        </p:grpSpPr>
        <p:sp>
          <p:nvSpPr>
            <p:cNvPr id="29714" name="Line 28">
              <a:extLst>
                <a:ext uri="{FF2B5EF4-FFF2-40B4-BE49-F238E27FC236}">
                  <a16:creationId xmlns:a16="http://schemas.microsoft.com/office/drawing/2014/main" id="{C1D20AEC-118E-4B72-A928-F9A9FCD292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227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5" name="Line 29">
              <a:extLst>
                <a:ext uri="{FF2B5EF4-FFF2-40B4-BE49-F238E27FC236}">
                  <a16:creationId xmlns:a16="http://schemas.microsoft.com/office/drawing/2014/main" id="{9F587B2A-5E64-40EF-B9F7-724376359F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3" y="2750"/>
              <a:ext cx="318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6" name="Line 30">
              <a:extLst>
                <a:ext uri="{FF2B5EF4-FFF2-40B4-BE49-F238E27FC236}">
                  <a16:creationId xmlns:a16="http://schemas.microsoft.com/office/drawing/2014/main" id="{4703778E-7661-48F6-A79E-A08CA16B9D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89" y="2750"/>
              <a:ext cx="273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7" name="Line 31">
              <a:extLst>
                <a:ext uri="{FF2B5EF4-FFF2-40B4-BE49-F238E27FC236}">
                  <a16:creationId xmlns:a16="http://schemas.microsoft.com/office/drawing/2014/main" id="{8D19D878-A3B4-4DA7-A8FE-B51A20DB86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0" y="2750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8" name="Line 32">
              <a:extLst>
                <a:ext uri="{FF2B5EF4-FFF2-40B4-BE49-F238E27FC236}">
                  <a16:creationId xmlns:a16="http://schemas.microsoft.com/office/drawing/2014/main" id="{C1D1DBE7-629D-424C-B800-B352510755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6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9" name="Line 33">
              <a:extLst>
                <a:ext uri="{FF2B5EF4-FFF2-40B4-BE49-F238E27FC236}">
                  <a16:creationId xmlns:a16="http://schemas.microsoft.com/office/drawing/2014/main" id="{71FAE130-1F9B-4846-A2AF-2104A2F94B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16" y="2795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0" name="Line 34">
              <a:extLst>
                <a:ext uri="{FF2B5EF4-FFF2-40B4-BE49-F238E27FC236}">
                  <a16:creationId xmlns:a16="http://schemas.microsoft.com/office/drawing/2014/main" id="{81B0A4F4-3D8B-4392-B751-3E8A0FF305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61" y="2840"/>
              <a:ext cx="273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1" name="Line 35">
              <a:extLst>
                <a:ext uri="{FF2B5EF4-FFF2-40B4-BE49-F238E27FC236}">
                  <a16:creationId xmlns:a16="http://schemas.microsoft.com/office/drawing/2014/main" id="{B04E292A-1045-4EA3-AA4C-2D74B10E46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07" y="2886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2" name="Line 36">
              <a:extLst>
                <a:ext uri="{FF2B5EF4-FFF2-40B4-BE49-F238E27FC236}">
                  <a16:creationId xmlns:a16="http://schemas.microsoft.com/office/drawing/2014/main" id="{51059AA2-FAC8-4EE6-B9C0-C7E673D1AD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2931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3" name="Line 37">
              <a:extLst>
                <a:ext uri="{FF2B5EF4-FFF2-40B4-BE49-F238E27FC236}">
                  <a16:creationId xmlns:a16="http://schemas.microsoft.com/office/drawing/2014/main" id="{4A2A35D9-7663-4886-8B9D-49FB364A69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43" y="3067"/>
              <a:ext cx="227" cy="2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4" name="Line 38">
              <a:extLst>
                <a:ext uri="{FF2B5EF4-FFF2-40B4-BE49-F238E27FC236}">
                  <a16:creationId xmlns:a16="http://schemas.microsoft.com/office/drawing/2014/main" id="{A0129A05-0030-4DA7-BCAA-6B676331BFC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98" y="2976"/>
              <a:ext cx="272" cy="27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5" name="Line 39">
              <a:extLst>
                <a:ext uri="{FF2B5EF4-FFF2-40B4-BE49-F238E27FC236}">
                  <a16:creationId xmlns:a16="http://schemas.microsoft.com/office/drawing/2014/main" id="{BC569BFA-6CC4-4E57-BB80-BA9E15DA94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8" y="3158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26" name="Line 40">
              <a:extLst>
                <a:ext uri="{FF2B5EF4-FFF2-40B4-BE49-F238E27FC236}">
                  <a16:creationId xmlns:a16="http://schemas.microsoft.com/office/drawing/2014/main" id="{AF3AD9F6-1757-4D7E-87FF-4CB067CB8A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2265" name="Line 41">
            <a:extLst>
              <a:ext uri="{FF2B5EF4-FFF2-40B4-BE49-F238E27FC236}">
                <a16:creationId xmlns:a16="http://schemas.microsoft.com/office/drawing/2014/main" id="{FC3E3D54-4E41-4BEA-9070-79121DEFA93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59782" y="2554288"/>
            <a:ext cx="503237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2266" name="AutoShape 42">
            <a:extLst>
              <a:ext uri="{FF2B5EF4-FFF2-40B4-BE49-F238E27FC236}">
                <a16:creationId xmlns:a16="http://schemas.microsoft.com/office/drawing/2014/main" id="{3D59D642-5B7D-4A56-BBB2-7C3F55B49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7331" y="5126470"/>
            <a:ext cx="2665413" cy="863600"/>
          </a:xfrm>
          <a:prstGeom prst="wedgeRoundRectCallout">
            <a:avLst>
              <a:gd name="adj1" fmla="val -2778"/>
              <a:gd name="adj2" fmla="val 49986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we can put the cross to the intersection of P and R – it is nonempty.</a:t>
            </a:r>
            <a:endParaRPr lang="cs-CZ" altLang="cs-CZ" sz="1500"/>
          </a:p>
        </p:txBody>
      </p:sp>
      <p:sp>
        <p:nvSpPr>
          <p:cNvPr id="52267" name="AutoShape 43">
            <a:extLst>
              <a:ext uri="{FF2B5EF4-FFF2-40B4-BE49-F238E27FC236}">
                <a16:creationId xmlns:a16="http://schemas.microsoft.com/office/drawing/2014/main" id="{AABD037C-993B-48FF-B2FB-2A2658283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5618" y="3896159"/>
            <a:ext cx="2160587" cy="2071687"/>
          </a:xfrm>
          <a:prstGeom prst="wedgeRoundRectCallout">
            <a:avLst>
              <a:gd name="adj1" fmla="val -49954"/>
              <a:gd name="adj2" fmla="val -2063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 conclusion says that there is an entity in the intersection of the set P and the set R. There is at least one entity (cross). </a:t>
            </a:r>
            <a:r>
              <a:rPr lang="en-US" altLang="cs-CZ" sz="1500" b="1" i="1"/>
              <a:t>Argument is valid</a:t>
            </a:r>
            <a:endParaRPr lang="cs-CZ" altLang="cs-CZ" sz="1500" b="1" i="1"/>
          </a:p>
        </p:txBody>
      </p:sp>
      <p:sp>
        <p:nvSpPr>
          <p:cNvPr id="29710" name="AutoShape 45">
            <a:extLst>
              <a:ext uri="{FF2B5EF4-FFF2-40B4-BE49-F238E27FC236}">
                <a16:creationId xmlns:a16="http://schemas.microsoft.com/office/drawing/2014/main" id="{7B33B4D5-627D-45F2-81CD-422B0819C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9" y="1846985"/>
            <a:ext cx="504825" cy="73025"/>
          </a:xfrm>
          <a:prstGeom prst="leftArrow">
            <a:avLst>
              <a:gd name="adj1" fmla="val 50000"/>
              <a:gd name="adj2" fmla="val 1728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grpSp>
        <p:nvGrpSpPr>
          <p:cNvPr id="7" name="Group 46">
            <a:extLst>
              <a:ext uri="{FF2B5EF4-FFF2-40B4-BE49-F238E27FC236}">
                <a16:creationId xmlns:a16="http://schemas.microsoft.com/office/drawing/2014/main" id="{23275A41-6DEA-42C7-B11A-4BA09CA2537A}"/>
              </a:ext>
            </a:extLst>
          </p:cNvPr>
          <p:cNvGrpSpPr>
            <a:grpSpLocks/>
          </p:cNvGrpSpPr>
          <p:nvPr/>
        </p:nvGrpSpPr>
        <p:grpSpPr bwMode="auto">
          <a:xfrm>
            <a:off x="6027306" y="3846946"/>
            <a:ext cx="142875" cy="144463"/>
            <a:chOff x="2699" y="3158"/>
            <a:chExt cx="90" cy="91"/>
          </a:xfrm>
        </p:grpSpPr>
        <p:sp>
          <p:nvSpPr>
            <p:cNvPr id="29712" name="Line 47">
              <a:extLst>
                <a:ext uri="{FF2B5EF4-FFF2-40B4-BE49-F238E27FC236}">
                  <a16:creationId xmlns:a16="http://schemas.microsoft.com/office/drawing/2014/main" id="{FF33C697-3DC9-4350-BD77-757AE88CFF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3" name="Line 48">
              <a:extLst>
                <a:ext uri="{FF2B5EF4-FFF2-40B4-BE49-F238E27FC236}">
                  <a16:creationId xmlns:a16="http://schemas.microsoft.com/office/drawing/2014/main" id="{E4F73ED2-CF23-4F25-809E-BD27715CD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" name="Obdélník 3">
            <a:extLst>
              <a:ext uri="{FF2B5EF4-FFF2-40B4-BE49-F238E27FC236}">
                <a16:creationId xmlns:a16="http://schemas.microsoft.com/office/drawing/2014/main" id="{651A6AE2-AEF6-4C33-8713-773CADBF997F}"/>
              </a:ext>
            </a:extLst>
          </p:cNvPr>
          <p:cNvSpPr/>
          <p:nvPr/>
        </p:nvSpPr>
        <p:spPr>
          <a:xfrm>
            <a:off x="842367" y="784007"/>
            <a:ext cx="10509214" cy="5743614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576792A-A2F4-416C-BCD0-6167A2DC522E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1932616-D695-4DAD-8C66-67A7B1AF6012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6DA65DB-3F2A-4A10-A14F-44CF76C6620C}"/>
              </a:ext>
            </a:extLst>
          </p:cNvPr>
          <p:cNvSpPr txBox="1"/>
          <p:nvPr/>
        </p:nvSpPr>
        <p:spPr>
          <a:xfrm rot="660000">
            <a:off x="11563718" y="2116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59573DA6-A569-4D9D-88E6-C83C089C61C8}"/>
              </a:ext>
            </a:extLst>
          </p:cNvPr>
          <p:cNvSpPr txBox="1"/>
          <p:nvPr/>
        </p:nvSpPr>
        <p:spPr>
          <a:xfrm rot="960000">
            <a:off x="11498008" y="150391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4">
            <a:extLst>
              <a:ext uri="{FF2B5EF4-FFF2-40B4-BE49-F238E27FC236}">
                <a16:creationId xmlns:a16="http://schemas.microsoft.com/office/drawing/2014/main" id="{6DD8DFE3-B6C2-4D67-9D3A-2873CC31FDF0}"/>
              </a:ext>
            </a:extLst>
          </p:cNvPr>
          <p:cNvSpPr txBox="1"/>
          <p:nvPr/>
        </p:nvSpPr>
        <p:spPr>
          <a:xfrm rot="540000">
            <a:off x="193790" y="5265883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9" name="TextovéPole 5">
            <a:extLst>
              <a:ext uri="{FF2B5EF4-FFF2-40B4-BE49-F238E27FC236}">
                <a16:creationId xmlns:a16="http://schemas.microsoft.com/office/drawing/2014/main" id="{753C5809-7F09-4D7E-A962-740BC0983976}"/>
              </a:ext>
            </a:extLst>
          </p:cNvPr>
          <p:cNvSpPr txBox="1"/>
          <p:nvPr/>
        </p:nvSpPr>
        <p:spPr>
          <a:xfrm rot="21240000">
            <a:off x="173241" y="21809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0" name="TextovéPole 6">
            <a:extLst>
              <a:ext uri="{FF2B5EF4-FFF2-40B4-BE49-F238E27FC236}">
                <a16:creationId xmlns:a16="http://schemas.microsoft.com/office/drawing/2014/main" id="{2E8A154D-78D1-4A72-B17F-5C82400E22ED}"/>
              </a:ext>
            </a:extLst>
          </p:cNvPr>
          <p:cNvSpPr txBox="1"/>
          <p:nvPr/>
        </p:nvSpPr>
        <p:spPr>
          <a:xfrm rot="20100000">
            <a:off x="11632255" y="6168531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52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2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66" grpId="0" animBg="1"/>
      <p:bldP spid="5226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>
            <a:extLst>
              <a:ext uri="{FF2B5EF4-FFF2-40B4-BE49-F238E27FC236}">
                <a16:creationId xmlns:a16="http://schemas.microsoft.com/office/drawing/2014/main" id="{CF799AE9-2B70-4A61-9114-3B9900CB57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63751" y="1210975"/>
            <a:ext cx="8424863" cy="1584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	 </a:t>
            </a:r>
            <a:r>
              <a:rPr lang="en-US" altLang="cs-CZ" sz="2000" dirty="0"/>
              <a:t>No bird is a mammal.	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ym typeface="Symbol" panose="05050102010706020507" pitchFamily="18" charset="2"/>
              </a:rPr>
              <a:t>(x) 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	 </a:t>
            </a:r>
            <a:r>
              <a:rPr lang="en-US" altLang="cs-CZ" sz="2000" dirty="0"/>
              <a:t>Some birds are runners</a:t>
            </a:r>
            <a:r>
              <a:rPr lang="cs-CZ" altLang="cs-CZ" sz="2000" dirty="0"/>
              <a:t>	</a:t>
            </a:r>
            <a:r>
              <a:rPr lang="en-US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P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B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Z:		</a:t>
            </a:r>
            <a:r>
              <a:rPr lang="en-US" altLang="cs-CZ" sz="2000" dirty="0"/>
              <a:t>Some runners are not mammals.	</a:t>
            </a:r>
            <a:r>
              <a:rPr lang="cs-CZ" altLang="cs-CZ" sz="2000" dirty="0"/>
              <a:t>	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dirty="0">
                <a:sym typeface="Symbol" panose="05050102010706020507" pitchFamily="18" charset="2"/>
              </a:rPr>
              <a:t>x [</a:t>
            </a:r>
            <a:r>
              <a:rPr lang="cs-CZ" altLang="cs-CZ" sz="2000" dirty="0">
                <a:sym typeface="Symbol" panose="05050102010706020507" pitchFamily="18" charset="2"/>
              </a:rPr>
              <a:t>B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S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  <a:r>
              <a:rPr lang="cs-CZ" altLang="cs-CZ" sz="2000" dirty="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81F0E6CC-C5DC-4BF6-8CA8-B1D00E2EA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8183CA0-74C9-4AD2-8911-D98B6AB31C83}" type="slidenum">
              <a:rPr lang="cs-CZ" altLang="cs-CZ">
                <a:latin typeface="Arial Black" panose="020B0A04020102020204" pitchFamily="34" charset="0"/>
              </a:rPr>
              <a:pPr eaLnBrk="1" hangingPunct="1"/>
              <a:t>23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B0E5673C-0913-4C1F-B763-4D0547B0C748}"/>
              </a:ext>
            </a:extLst>
          </p:cNvPr>
          <p:cNvGrpSpPr>
            <a:grpSpLocks/>
          </p:cNvGrpSpPr>
          <p:nvPr/>
        </p:nvGrpSpPr>
        <p:grpSpPr bwMode="auto">
          <a:xfrm>
            <a:off x="4801034" y="2920134"/>
            <a:ext cx="1728787" cy="1296988"/>
            <a:chOff x="884" y="2523"/>
            <a:chExt cx="1089" cy="817"/>
          </a:xfrm>
        </p:grpSpPr>
        <p:sp>
          <p:nvSpPr>
            <p:cNvPr id="30753" name="Oval 5">
              <a:extLst>
                <a:ext uri="{FF2B5EF4-FFF2-40B4-BE49-F238E27FC236}">
                  <a16:creationId xmlns:a16="http://schemas.microsoft.com/office/drawing/2014/main" id="{17ACF36F-4CE8-46A9-9142-3010F513A1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0754" name="Text Box 6">
              <a:extLst>
                <a:ext uri="{FF2B5EF4-FFF2-40B4-BE49-F238E27FC236}">
                  <a16:creationId xmlns:a16="http://schemas.microsoft.com/office/drawing/2014/main" id="{CB1C6A26-1BB4-45BB-86D2-B3D5AD238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P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502E8EDA-F470-4F70-BCA5-743EC35E431F}"/>
              </a:ext>
            </a:extLst>
          </p:cNvPr>
          <p:cNvGrpSpPr>
            <a:grpSpLocks/>
          </p:cNvGrpSpPr>
          <p:nvPr/>
        </p:nvGrpSpPr>
        <p:grpSpPr bwMode="auto">
          <a:xfrm>
            <a:off x="6098022" y="2920134"/>
            <a:ext cx="1871663" cy="1295400"/>
            <a:chOff x="1701" y="2523"/>
            <a:chExt cx="1179" cy="816"/>
          </a:xfrm>
        </p:grpSpPr>
        <p:sp>
          <p:nvSpPr>
            <p:cNvPr id="30751" name="Oval 8">
              <a:extLst>
                <a:ext uri="{FF2B5EF4-FFF2-40B4-BE49-F238E27FC236}">
                  <a16:creationId xmlns:a16="http://schemas.microsoft.com/office/drawing/2014/main" id="{FAEE67D8-89CA-4A0E-A4C1-815967DB0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0752" name="Text Box 9">
              <a:extLst>
                <a:ext uri="{FF2B5EF4-FFF2-40B4-BE49-F238E27FC236}">
                  <a16:creationId xmlns:a16="http://schemas.microsoft.com/office/drawing/2014/main" id="{EF0D50B9-AD20-4E88-A224-973642EEE3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S</a:t>
              </a:r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6DA1DBAF-D5AA-4430-9768-2C131060E79C}"/>
              </a:ext>
            </a:extLst>
          </p:cNvPr>
          <p:cNvGrpSpPr>
            <a:grpSpLocks/>
          </p:cNvGrpSpPr>
          <p:nvPr/>
        </p:nvGrpSpPr>
        <p:grpSpPr bwMode="auto">
          <a:xfrm>
            <a:off x="5666221" y="3567834"/>
            <a:ext cx="1798638" cy="1447800"/>
            <a:chOff x="1429" y="2931"/>
            <a:chExt cx="1133" cy="912"/>
          </a:xfrm>
        </p:grpSpPr>
        <p:sp>
          <p:nvSpPr>
            <p:cNvPr id="30749" name="Oval 11">
              <a:extLst>
                <a:ext uri="{FF2B5EF4-FFF2-40B4-BE49-F238E27FC236}">
                  <a16:creationId xmlns:a16="http://schemas.microsoft.com/office/drawing/2014/main" id="{C32A1EE9-E8ED-40E6-99C0-9A780E64C0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0750" name="Text Box 12">
              <a:extLst>
                <a:ext uri="{FF2B5EF4-FFF2-40B4-BE49-F238E27FC236}">
                  <a16:creationId xmlns:a16="http://schemas.microsoft.com/office/drawing/2014/main" id="{9217A341-0F79-48AC-B36A-4D674F6570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B</a:t>
              </a:r>
            </a:p>
          </p:txBody>
        </p:sp>
      </p:grpSp>
      <p:sp>
        <p:nvSpPr>
          <p:cNvPr id="30728" name="Line 41">
            <a:extLst>
              <a:ext uri="{FF2B5EF4-FFF2-40B4-BE49-F238E27FC236}">
                <a16:creationId xmlns:a16="http://schemas.microsoft.com/office/drawing/2014/main" id="{6B89DDB8-3894-432A-B2B8-AA005F12D0CC}"/>
              </a:ext>
            </a:extLst>
          </p:cNvPr>
          <p:cNvSpPr>
            <a:spLocks noChangeShapeType="1"/>
          </p:cNvSpPr>
          <p:nvPr/>
        </p:nvSpPr>
        <p:spPr bwMode="auto">
          <a:xfrm>
            <a:off x="9699625" y="1452211"/>
            <a:ext cx="5032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29" name="Line 42">
            <a:extLst>
              <a:ext uri="{FF2B5EF4-FFF2-40B4-BE49-F238E27FC236}">
                <a16:creationId xmlns:a16="http://schemas.microsoft.com/office/drawing/2014/main" id="{F2B014C8-748D-4AF7-8FD8-C35976821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9699624" y="1809820"/>
            <a:ext cx="503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8171" name="AutoShape 43">
            <a:extLst>
              <a:ext uri="{FF2B5EF4-FFF2-40B4-BE49-F238E27FC236}">
                <a16:creationId xmlns:a16="http://schemas.microsoft.com/office/drawing/2014/main" id="{0E3982DF-B449-4BE3-9F4F-AE81640FE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0234" y="3063010"/>
            <a:ext cx="2232025" cy="1439863"/>
          </a:xfrm>
          <a:prstGeom prst="wedgeRoundRectCallout">
            <a:avLst>
              <a:gd name="adj1" fmla="val 51708"/>
              <a:gd name="adj2" fmla="val -935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there is no entity in P and S.</a:t>
            </a:r>
          </a:p>
          <a:p>
            <a:pPr algn="ctr" eaLnBrk="1" hangingPunct="1"/>
            <a:r>
              <a:rPr lang="en-US" altLang="cs-CZ" sz="1500" b="1">
                <a:sym typeface="Wingdings" panose="05000000000000000000" pitchFamily="2" charset="2"/>
              </a:rPr>
              <a:t> </a:t>
            </a:r>
            <a:r>
              <a:rPr lang="en-US" altLang="cs-CZ" sz="1500" b="1"/>
              <a:t>hatch</a:t>
            </a:r>
          </a:p>
        </p:txBody>
      </p:sp>
      <p:sp>
        <p:nvSpPr>
          <p:cNvPr id="48172" name="AutoShape 44">
            <a:extLst>
              <a:ext uri="{FF2B5EF4-FFF2-40B4-BE49-F238E27FC236}">
                <a16:creationId xmlns:a16="http://schemas.microsoft.com/office/drawing/2014/main" id="{798340F7-D93E-49C4-9781-ECBB2F235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2709" y="3351934"/>
            <a:ext cx="2160587" cy="1295400"/>
          </a:xfrm>
          <a:prstGeom prst="wedgeRoundRectCallout">
            <a:avLst>
              <a:gd name="adj1" fmla="val -50088"/>
              <a:gd name="adj2" fmla="val 8162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2</a:t>
            </a:r>
            <a:r>
              <a:rPr lang="en-US" altLang="cs-CZ" sz="1500" baseline="30000"/>
              <a:t>nd</a:t>
            </a:r>
            <a:r>
              <a:rPr lang="en-US" altLang="cs-CZ" sz="1500"/>
              <a:t> premise: there is al least one entity in the intersection of P and B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en-US" altLang="cs-CZ" sz="1500"/>
              <a:t> </a:t>
            </a:r>
            <a:r>
              <a:rPr lang="en-US" altLang="cs-CZ" sz="1500" b="1"/>
              <a:t>cross</a:t>
            </a:r>
            <a:endParaRPr lang="cs-CZ" altLang="cs-CZ" sz="1500" b="1"/>
          </a:p>
        </p:txBody>
      </p:sp>
      <p:grpSp>
        <p:nvGrpSpPr>
          <p:cNvPr id="5" name="Group 45">
            <a:extLst>
              <a:ext uri="{FF2B5EF4-FFF2-40B4-BE49-F238E27FC236}">
                <a16:creationId xmlns:a16="http://schemas.microsoft.com/office/drawing/2014/main" id="{90425B8F-7536-4716-996B-031D9EB0352C}"/>
              </a:ext>
            </a:extLst>
          </p:cNvPr>
          <p:cNvGrpSpPr>
            <a:grpSpLocks/>
          </p:cNvGrpSpPr>
          <p:nvPr/>
        </p:nvGrpSpPr>
        <p:grpSpPr bwMode="auto">
          <a:xfrm>
            <a:off x="6171046" y="3278909"/>
            <a:ext cx="287338" cy="647700"/>
            <a:chOff x="2835" y="2886"/>
            <a:chExt cx="181" cy="408"/>
          </a:xfrm>
        </p:grpSpPr>
        <p:grpSp>
          <p:nvGrpSpPr>
            <p:cNvPr id="30737" name="Group 46">
              <a:extLst>
                <a:ext uri="{FF2B5EF4-FFF2-40B4-BE49-F238E27FC236}">
                  <a16:creationId xmlns:a16="http://schemas.microsoft.com/office/drawing/2014/main" id="{1623DCF0-5AC9-4BC2-AF0C-9D38C21F00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113"/>
              <a:ext cx="181" cy="181"/>
              <a:chOff x="2744" y="2659"/>
              <a:chExt cx="181" cy="181"/>
            </a:xfrm>
          </p:grpSpPr>
          <p:sp>
            <p:nvSpPr>
              <p:cNvPr id="30744" name="Line 47">
                <a:extLst>
                  <a:ext uri="{FF2B5EF4-FFF2-40B4-BE49-F238E27FC236}">
                    <a16:creationId xmlns:a16="http://schemas.microsoft.com/office/drawing/2014/main" id="{C67D78F1-DCAF-4EF3-B29E-68E565315C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5" name="Line 48">
                <a:extLst>
                  <a:ext uri="{FF2B5EF4-FFF2-40B4-BE49-F238E27FC236}">
                    <a16:creationId xmlns:a16="http://schemas.microsoft.com/office/drawing/2014/main" id="{7F5A90A8-D2E8-43F9-9B9B-BCA3A40199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6" name="Line 49">
                <a:extLst>
                  <a:ext uri="{FF2B5EF4-FFF2-40B4-BE49-F238E27FC236}">
                    <a16:creationId xmlns:a16="http://schemas.microsoft.com/office/drawing/2014/main" id="{B9C1B22D-F304-41FA-8992-395D7031BC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7" name="Line 50">
                <a:extLst>
                  <a:ext uri="{FF2B5EF4-FFF2-40B4-BE49-F238E27FC236}">
                    <a16:creationId xmlns:a16="http://schemas.microsoft.com/office/drawing/2014/main" id="{E60BA891-9F44-44A2-BC9B-51AC668C81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8" name="Line 51">
                <a:extLst>
                  <a:ext uri="{FF2B5EF4-FFF2-40B4-BE49-F238E27FC236}">
                    <a16:creationId xmlns:a16="http://schemas.microsoft.com/office/drawing/2014/main" id="{9B2F0940-260A-4FEC-9664-6C135B5ED8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0738" name="Group 52">
              <a:extLst>
                <a:ext uri="{FF2B5EF4-FFF2-40B4-BE49-F238E27FC236}">
                  <a16:creationId xmlns:a16="http://schemas.microsoft.com/office/drawing/2014/main" id="{9B4F966E-0881-4659-8F78-39C61A3F975A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835" y="2886"/>
              <a:ext cx="181" cy="181"/>
              <a:chOff x="2744" y="2659"/>
              <a:chExt cx="181" cy="181"/>
            </a:xfrm>
          </p:grpSpPr>
          <p:sp>
            <p:nvSpPr>
              <p:cNvPr id="30739" name="Line 53">
                <a:extLst>
                  <a:ext uri="{FF2B5EF4-FFF2-40B4-BE49-F238E27FC236}">
                    <a16:creationId xmlns:a16="http://schemas.microsoft.com/office/drawing/2014/main" id="{DAE5996A-F48B-4F38-A83A-831CD7B87D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0" name="Line 54">
                <a:extLst>
                  <a:ext uri="{FF2B5EF4-FFF2-40B4-BE49-F238E27FC236}">
                    <a16:creationId xmlns:a16="http://schemas.microsoft.com/office/drawing/2014/main" id="{BB5307A0-9608-4174-9715-252B1F71B7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1" name="Line 55">
                <a:extLst>
                  <a:ext uri="{FF2B5EF4-FFF2-40B4-BE49-F238E27FC236}">
                    <a16:creationId xmlns:a16="http://schemas.microsoft.com/office/drawing/2014/main" id="{73100BFB-E0E4-462F-9A4D-25C157D21E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2" name="Line 56">
                <a:extLst>
                  <a:ext uri="{FF2B5EF4-FFF2-40B4-BE49-F238E27FC236}">
                    <a16:creationId xmlns:a16="http://schemas.microsoft.com/office/drawing/2014/main" id="{471EC5E7-F5CA-4D26-BFFE-059B805BA1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743" name="Line 57">
                <a:extLst>
                  <a:ext uri="{FF2B5EF4-FFF2-40B4-BE49-F238E27FC236}">
                    <a16:creationId xmlns:a16="http://schemas.microsoft.com/office/drawing/2014/main" id="{8D013BB5-7795-487F-AC3A-0CA5DF529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8" name="Group 58">
            <a:extLst>
              <a:ext uri="{FF2B5EF4-FFF2-40B4-BE49-F238E27FC236}">
                <a16:creationId xmlns:a16="http://schemas.microsoft.com/office/drawing/2014/main" id="{AEBC51A4-2844-4CD2-8CDD-DD73936FB9F1}"/>
              </a:ext>
            </a:extLst>
          </p:cNvPr>
          <p:cNvGrpSpPr>
            <a:grpSpLocks/>
          </p:cNvGrpSpPr>
          <p:nvPr/>
        </p:nvGrpSpPr>
        <p:grpSpPr bwMode="auto">
          <a:xfrm>
            <a:off x="5909109" y="3899622"/>
            <a:ext cx="142875" cy="144462"/>
            <a:chOff x="2699" y="3158"/>
            <a:chExt cx="90" cy="91"/>
          </a:xfrm>
        </p:grpSpPr>
        <p:sp>
          <p:nvSpPr>
            <p:cNvPr id="30735" name="Line 59">
              <a:extLst>
                <a:ext uri="{FF2B5EF4-FFF2-40B4-BE49-F238E27FC236}">
                  <a16:creationId xmlns:a16="http://schemas.microsoft.com/office/drawing/2014/main" id="{2B06DCAA-9043-4BE0-8075-630D49C609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736" name="Line 60">
              <a:extLst>
                <a:ext uri="{FF2B5EF4-FFF2-40B4-BE49-F238E27FC236}">
                  <a16:creationId xmlns:a16="http://schemas.microsoft.com/office/drawing/2014/main" id="{4EE8BEA7-7347-4154-AD89-E508362135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8189" name="Text Box 61">
            <a:extLst>
              <a:ext uri="{FF2B5EF4-FFF2-40B4-BE49-F238E27FC236}">
                <a16:creationId xmlns:a16="http://schemas.microsoft.com/office/drawing/2014/main" id="{D77DF22D-02C0-4728-BE30-419BE8228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0097" y="5007698"/>
            <a:ext cx="3241675" cy="1190625"/>
          </a:xfrm>
          <a:prstGeom prst="rect">
            <a:avLst/>
          </a:prstGeom>
          <a:solidFill>
            <a:srgbClr val="FF00FF">
              <a:alpha val="4705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Check the conclusion: the intersection of P and complement of S is nonempty</a:t>
            </a:r>
            <a:r>
              <a:rPr lang="cs-CZ" altLang="cs-CZ"/>
              <a:t>,</a:t>
            </a:r>
            <a:r>
              <a:rPr lang="en-US" altLang="cs-CZ"/>
              <a:t> </a:t>
            </a:r>
            <a:r>
              <a:rPr lang="en-US" altLang="cs-CZ" b="1" i="1"/>
              <a:t>Argument is valid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C6F7CE0-A4BE-4E8E-B795-B3D186C05B87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FDD0373-D791-4F6A-AE68-84424ADD39FA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5224763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 and syllogisms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460C648-FE1A-4122-8C2F-1F1D6A544A03}"/>
              </a:ext>
            </a:extLst>
          </p:cNvPr>
          <p:cNvSpPr txBox="1"/>
          <p:nvPr/>
        </p:nvSpPr>
        <p:spPr>
          <a:xfrm rot="1200000">
            <a:off x="8302864" y="98153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5F670560-70D7-447D-9CCE-D9B26020AA81}"/>
              </a:ext>
            </a:extLst>
          </p:cNvPr>
          <p:cNvSpPr txBox="1"/>
          <p:nvPr/>
        </p:nvSpPr>
        <p:spPr>
          <a:xfrm rot="660000">
            <a:off x="244554" y="15067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CF7E4C53-8B81-406C-9371-CE884071563E}"/>
              </a:ext>
            </a:extLst>
          </p:cNvPr>
          <p:cNvSpPr txBox="1"/>
          <p:nvPr/>
        </p:nvSpPr>
        <p:spPr>
          <a:xfrm rot="960000">
            <a:off x="7102545" y="10646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48DB4A86-AA3C-4B93-AD89-67AB78446F16}"/>
              </a:ext>
            </a:extLst>
          </p:cNvPr>
          <p:cNvSpPr txBox="1"/>
          <p:nvPr/>
        </p:nvSpPr>
        <p:spPr>
          <a:xfrm rot="540000">
            <a:off x="123941" y="609847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BAF836F8-BB80-4996-B08E-99421E8A74DE}"/>
              </a:ext>
            </a:extLst>
          </p:cNvPr>
          <p:cNvSpPr txBox="1"/>
          <p:nvPr/>
        </p:nvSpPr>
        <p:spPr>
          <a:xfrm rot="21240000">
            <a:off x="11478550" y="1977619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8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71" grpId="0" animBg="1"/>
      <p:bldP spid="48172" grpId="0" animBg="1"/>
      <p:bldP spid="4818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3">
            <a:extLst>
              <a:ext uri="{FF2B5EF4-FFF2-40B4-BE49-F238E27FC236}">
                <a16:creationId xmlns:a16="http://schemas.microsoft.com/office/drawing/2014/main" id="{F0939094-B98B-4395-8EE2-3C6DBD4B88B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53492" y="1246621"/>
            <a:ext cx="8151813" cy="15113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: </a:t>
            </a:r>
            <a:r>
              <a:rPr lang="en-US" altLang="cs-CZ" sz="2000" dirty="0"/>
              <a:t>Some rulers are cruel</a:t>
            </a:r>
            <a:r>
              <a:rPr lang="cs-CZ" altLang="cs-CZ" sz="2000" dirty="0"/>
              <a:t>.</a:t>
            </a:r>
            <a:r>
              <a:rPr lang="en-US" altLang="cs-CZ" sz="2000" dirty="0"/>
              <a:t>		 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V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cs-CZ" altLang="cs-CZ" sz="2000" dirty="0">
                <a:sym typeface="Symbol" panose="05050102010706020507" pitchFamily="18" charset="2"/>
              </a:rPr>
              <a:t>K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  <a:endParaRPr lang="cs-CZ" altLang="cs-CZ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p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: </a:t>
            </a:r>
            <a:r>
              <a:rPr lang="en-US" altLang="cs-CZ" sz="2000" dirty="0"/>
              <a:t>No good housekeeper is cruel.</a:t>
            </a:r>
            <a:r>
              <a:rPr lang="cs-CZ" altLang="cs-CZ" sz="2000" dirty="0"/>
              <a:t>			</a:t>
            </a:r>
            <a:r>
              <a:rPr lang="cs-CZ" altLang="cs-CZ" sz="2000" dirty="0">
                <a:sym typeface="Symbol" panose="05050102010706020507" pitchFamily="18" charset="2"/>
              </a:rPr>
              <a:t>x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H</a:t>
            </a:r>
            <a:r>
              <a:rPr lang="en-US" altLang="cs-CZ" sz="2000" dirty="0">
                <a:sym typeface="Symbol" panose="05050102010706020507" pitchFamily="18" charset="2"/>
              </a:rPr>
              <a:t>(x) 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K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---------------------------------------------------</a:t>
            </a:r>
            <a:r>
              <a:rPr lang="en-US" altLang="cs-CZ" sz="2000" dirty="0"/>
              <a:t>	</a:t>
            </a:r>
            <a:r>
              <a:rPr lang="cs-CZ" altLang="cs-CZ" sz="2000" dirty="0"/>
              <a:t>	</a:t>
            </a:r>
            <a:r>
              <a:rPr lang="en-US" altLang="cs-CZ" sz="2000" dirty="0"/>
              <a:t>----------------------</a:t>
            </a:r>
            <a:endParaRPr lang="cs-CZ" altLang="cs-CZ" sz="2000" dirty="0"/>
          </a:p>
          <a:p>
            <a:pPr>
              <a:lnSpc>
                <a:spcPct val="80000"/>
              </a:lnSpc>
              <a:buNone/>
            </a:pPr>
            <a:r>
              <a:rPr lang="cs-CZ" altLang="cs-CZ" sz="2000" dirty="0"/>
              <a:t>Z:	</a:t>
            </a:r>
            <a:r>
              <a:rPr lang="en-US" altLang="cs-CZ" sz="2000" dirty="0"/>
              <a:t>Some rulers are not good housekeepers.</a:t>
            </a:r>
            <a:r>
              <a:rPr lang="cs-CZ" altLang="cs-CZ" sz="2000" dirty="0"/>
              <a:t>                    </a:t>
            </a:r>
            <a:r>
              <a:rPr lang="cs-CZ" altLang="cs-CZ" sz="2000" b="1" dirty="0">
                <a:sym typeface="Symbol" panose="05050102010706020507" pitchFamily="18" charset="2"/>
              </a:rPr>
              <a:t></a:t>
            </a:r>
            <a:r>
              <a:rPr lang="cs-CZ" altLang="cs-CZ" sz="2000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</a:t>
            </a:r>
            <a:r>
              <a:rPr lang="cs-CZ" altLang="cs-CZ" sz="2000" dirty="0">
                <a:sym typeface="Symbol" panose="05050102010706020507" pitchFamily="18" charset="2"/>
              </a:rPr>
              <a:t>V</a:t>
            </a:r>
            <a:r>
              <a:rPr lang="en-US" altLang="cs-CZ" sz="2000" dirty="0">
                <a:sym typeface="Symbol" panose="05050102010706020507" pitchFamily="18" charset="2"/>
              </a:rPr>
              <a:t>(x)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</a:t>
            </a:r>
            <a:r>
              <a:rPr lang="en-US" altLang="cs-CZ" sz="2000" b="1" dirty="0">
                <a:sym typeface="Symbol" panose="05050102010706020507" pitchFamily="18" charset="2"/>
              </a:rPr>
              <a:t></a:t>
            </a:r>
            <a:r>
              <a:rPr lang="cs-CZ" altLang="cs-CZ" sz="2000" dirty="0">
                <a:sym typeface="Symbol" panose="05050102010706020507" pitchFamily="18" charset="2"/>
              </a:rPr>
              <a:t>H</a:t>
            </a:r>
            <a:r>
              <a:rPr lang="en-US" altLang="cs-CZ" sz="2000" dirty="0">
                <a:sym typeface="Symbol" panose="05050102010706020507" pitchFamily="18" charset="2"/>
              </a:rPr>
              <a:t>(x)]</a:t>
            </a:r>
            <a:endParaRPr lang="cs-CZ" altLang="cs-CZ" sz="2000" dirty="0">
              <a:sym typeface="Symbol" panose="05050102010706020507" pitchFamily="18" charset="2"/>
            </a:endParaRPr>
          </a:p>
        </p:txBody>
      </p:sp>
      <p:sp>
        <p:nvSpPr>
          <p:cNvPr id="31747" name="Slide Number Placeholder 4">
            <a:extLst>
              <a:ext uri="{FF2B5EF4-FFF2-40B4-BE49-F238E27FC236}">
                <a16:creationId xmlns:a16="http://schemas.microsoft.com/office/drawing/2014/main" id="{69C11E81-46D6-4243-AF73-38A4785E7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28434A-4090-476B-AC83-83D7BDDAA9D8}" type="slidenum">
              <a:rPr lang="cs-CZ" altLang="cs-CZ">
                <a:latin typeface="Arial Black" panose="020B0A04020102020204" pitchFamily="34" charset="0"/>
              </a:rPr>
              <a:pPr eaLnBrk="1" hangingPunct="1"/>
              <a:t>24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13AEDD5E-CC0A-44A4-93AD-9CBE53D731D1}"/>
              </a:ext>
            </a:extLst>
          </p:cNvPr>
          <p:cNvGrpSpPr>
            <a:grpSpLocks/>
          </p:cNvGrpSpPr>
          <p:nvPr/>
        </p:nvGrpSpPr>
        <p:grpSpPr bwMode="auto">
          <a:xfrm>
            <a:off x="4510089" y="2971657"/>
            <a:ext cx="1728787" cy="1296987"/>
            <a:chOff x="884" y="2523"/>
            <a:chExt cx="1089" cy="817"/>
          </a:xfrm>
        </p:grpSpPr>
        <p:sp>
          <p:nvSpPr>
            <p:cNvPr id="31778" name="Oval 5">
              <a:extLst>
                <a:ext uri="{FF2B5EF4-FFF2-40B4-BE49-F238E27FC236}">
                  <a16:creationId xmlns:a16="http://schemas.microsoft.com/office/drawing/2014/main" id="{EEB68B50-BD5F-4466-9AA0-4133583201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1779" name="Text Box 6">
              <a:extLst>
                <a:ext uri="{FF2B5EF4-FFF2-40B4-BE49-F238E27FC236}">
                  <a16:creationId xmlns:a16="http://schemas.microsoft.com/office/drawing/2014/main" id="{B3EA202E-27E4-4EA6-B4AB-526C873DC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H</a:t>
              </a:r>
            </a:p>
          </p:txBody>
        </p:sp>
      </p:grpSp>
      <p:grpSp>
        <p:nvGrpSpPr>
          <p:cNvPr id="3" name="Group 7">
            <a:extLst>
              <a:ext uri="{FF2B5EF4-FFF2-40B4-BE49-F238E27FC236}">
                <a16:creationId xmlns:a16="http://schemas.microsoft.com/office/drawing/2014/main" id="{AC1FE778-C7F0-4AD4-A58B-889462C0A252}"/>
              </a:ext>
            </a:extLst>
          </p:cNvPr>
          <p:cNvGrpSpPr>
            <a:grpSpLocks/>
          </p:cNvGrpSpPr>
          <p:nvPr/>
        </p:nvGrpSpPr>
        <p:grpSpPr bwMode="auto">
          <a:xfrm>
            <a:off x="5807076" y="2971657"/>
            <a:ext cx="1871663" cy="1296987"/>
            <a:chOff x="1701" y="2523"/>
            <a:chExt cx="1179" cy="816"/>
          </a:xfrm>
        </p:grpSpPr>
        <p:sp>
          <p:nvSpPr>
            <p:cNvPr id="31776" name="Oval 8">
              <a:extLst>
                <a:ext uri="{FF2B5EF4-FFF2-40B4-BE49-F238E27FC236}">
                  <a16:creationId xmlns:a16="http://schemas.microsoft.com/office/drawing/2014/main" id="{1AF49EEA-3C90-4E1F-8D25-78BCBB493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1777" name="Text Box 9">
              <a:extLst>
                <a:ext uri="{FF2B5EF4-FFF2-40B4-BE49-F238E27FC236}">
                  <a16:creationId xmlns:a16="http://schemas.microsoft.com/office/drawing/2014/main" id="{BB1B1417-D974-4C23-9F3A-370354A29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K</a:t>
              </a:r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36DAE1B5-FB09-48FB-A28E-977E5C0F7E3C}"/>
              </a:ext>
            </a:extLst>
          </p:cNvPr>
          <p:cNvGrpSpPr>
            <a:grpSpLocks/>
          </p:cNvGrpSpPr>
          <p:nvPr/>
        </p:nvGrpSpPr>
        <p:grpSpPr bwMode="auto">
          <a:xfrm>
            <a:off x="5303839" y="3754294"/>
            <a:ext cx="1798637" cy="1446213"/>
            <a:chOff x="1429" y="2931"/>
            <a:chExt cx="1133" cy="913"/>
          </a:xfrm>
        </p:grpSpPr>
        <p:sp>
          <p:nvSpPr>
            <p:cNvPr id="31774" name="Oval 11">
              <a:extLst>
                <a:ext uri="{FF2B5EF4-FFF2-40B4-BE49-F238E27FC236}">
                  <a16:creationId xmlns:a16="http://schemas.microsoft.com/office/drawing/2014/main" id="{AB96C109-7289-4251-9D68-8467C63A1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31775" name="Text Box 12">
              <a:extLst>
                <a:ext uri="{FF2B5EF4-FFF2-40B4-BE49-F238E27FC236}">
                  <a16:creationId xmlns:a16="http://schemas.microsoft.com/office/drawing/2014/main" id="{FC38A6BA-F64A-4EAD-88D4-A01007FC0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/>
                <a:t>V</a:t>
              </a:r>
            </a:p>
          </p:txBody>
        </p:sp>
      </p:grpSp>
      <p:sp>
        <p:nvSpPr>
          <p:cNvPr id="49194" name="AutoShape 42">
            <a:extLst>
              <a:ext uri="{FF2B5EF4-FFF2-40B4-BE49-F238E27FC236}">
                <a16:creationId xmlns:a16="http://schemas.microsoft.com/office/drawing/2014/main" id="{CEAA40FD-3305-4311-ADE1-B2B022498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5348144"/>
            <a:ext cx="3671888" cy="720725"/>
          </a:xfrm>
          <a:prstGeom prst="wedgeRoundRectCallout">
            <a:avLst>
              <a:gd name="adj1" fmla="val -7102"/>
              <a:gd name="adj2" fmla="val 48861"/>
              <a:gd name="adj3" fmla="val 16667"/>
            </a:avLst>
          </a:prstGeom>
          <a:solidFill>
            <a:srgbClr val="FF00FF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Now check the conclusion</a:t>
            </a:r>
            <a:r>
              <a:rPr lang="cs-CZ" altLang="cs-CZ" sz="1500"/>
              <a:t>: </a:t>
            </a:r>
            <a:r>
              <a:rPr lang="en-US" altLang="cs-CZ" sz="1500"/>
              <a:t>V and the complement of H </a:t>
            </a:r>
            <a:r>
              <a:rPr lang="en-US" altLang="cs-CZ" sz="1500">
                <a:sym typeface="Wingdings" panose="05000000000000000000" pitchFamily="2" charset="2"/>
              </a:rPr>
              <a:t></a:t>
            </a:r>
            <a:r>
              <a:rPr lang="en-US" altLang="cs-CZ" sz="1500"/>
              <a:t> nonempty; </a:t>
            </a:r>
            <a:r>
              <a:rPr lang="en-US" altLang="cs-CZ" sz="1500" b="1" i="1"/>
              <a:t>Argument is valid.</a:t>
            </a:r>
            <a:endParaRPr lang="cs-CZ" altLang="cs-CZ" sz="1500" b="1" i="1"/>
          </a:p>
        </p:txBody>
      </p:sp>
      <p:sp>
        <p:nvSpPr>
          <p:cNvPr id="49195" name="AutoShape 43">
            <a:extLst>
              <a:ext uri="{FF2B5EF4-FFF2-40B4-BE49-F238E27FC236}">
                <a16:creationId xmlns:a16="http://schemas.microsoft.com/office/drawing/2014/main" id="{7F20C9FB-123C-44F1-91B0-76C9DC7BE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4" y="3619357"/>
            <a:ext cx="2160587" cy="998537"/>
          </a:xfrm>
          <a:prstGeom prst="wedgeRoundRectCallout">
            <a:avLst>
              <a:gd name="adj1" fmla="val -107019"/>
              <a:gd name="adj2" fmla="val 2204"/>
              <a:gd name="adj3" fmla="val 1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cs-CZ" sz="1500"/>
              <a:t>Then the 1</a:t>
            </a:r>
            <a:r>
              <a:rPr lang="en-US" altLang="cs-CZ" sz="1500" baseline="30000"/>
              <a:t>st</a:t>
            </a:r>
            <a:r>
              <a:rPr lang="en-US" altLang="cs-CZ" sz="1500"/>
              <a:t> premise: put the cross to the intersection of V and K</a:t>
            </a:r>
            <a:endParaRPr lang="cs-CZ" altLang="cs-CZ" sz="1500"/>
          </a:p>
        </p:txBody>
      </p:sp>
      <p:grpSp>
        <p:nvGrpSpPr>
          <p:cNvPr id="5" name="Group 45">
            <a:extLst>
              <a:ext uri="{FF2B5EF4-FFF2-40B4-BE49-F238E27FC236}">
                <a16:creationId xmlns:a16="http://schemas.microsoft.com/office/drawing/2014/main" id="{91D095A9-C533-4920-8C2A-C25CB1334BE8}"/>
              </a:ext>
            </a:extLst>
          </p:cNvPr>
          <p:cNvGrpSpPr>
            <a:grpSpLocks/>
          </p:cNvGrpSpPr>
          <p:nvPr/>
        </p:nvGrpSpPr>
        <p:grpSpPr bwMode="auto">
          <a:xfrm>
            <a:off x="5880100" y="3333606"/>
            <a:ext cx="287338" cy="647700"/>
            <a:chOff x="2835" y="2886"/>
            <a:chExt cx="181" cy="408"/>
          </a:xfrm>
        </p:grpSpPr>
        <p:grpSp>
          <p:nvGrpSpPr>
            <p:cNvPr id="31762" name="Group 46">
              <a:extLst>
                <a:ext uri="{FF2B5EF4-FFF2-40B4-BE49-F238E27FC236}">
                  <a16:creationId xmlns:a16="http://schemas.microsoft.com/office/drawing/2014/main" id="{B3EDF4AC-75ED-41C8-BE44-FC773BC971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5" y="3113"/>
              <a:ext cx="181" cy="181"/>
              <a:chOff x="2744" y="2659"/>
              <a:chExt cx="181" cy="181"/>
            </a:xfrm>
          </p:grpSpPr>
          <p:sp>
            <p:nvSpPr>
              <p:cNvPr id="31769" name="Line 47">
                <a:extLst>
                  <a:ext uri="{FF2B5EF4-FFF2-40B4-BE49-F238E27FC236}">
                    <a16:creationId xmlns:a16="http://schemas.microsoft.com/office/drawing/2014/main" id="{2B8EC4C1-8464-4F59-8A73-5EEF9D15CF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0" name="Line 48">
                <a:extLst>
                  <a:ext uri="{FF2B5EF4-FFF2-40B4-BE49-F238E27FC236}">
                    <a16:creationId xmlns:a16="http://schemas.microsoft.com/office/drawing/2014/main" id="{68EE60C9-9E3A-4163-961D-06040F94E7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1" name="Line 49">
                <a:extLst>
                  <a:ext uri="{FF2B5EF4-FFF2-40B4-BE49-F238E27FC236}">
                    <a16:creationId xmlns:a16="http://schemas.microsoft.com/office/drawing/2014/main" id="{56EFF614-CDD5-4FD8-B075-2B5C9446E9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2" name="Line 50">
                <a:extLst>
                  <a:ext uri="{FF2B5EF4-FFF2-40B4-BE49-F238E27FC236}">
                    <a16:creationId xmlns:a16="http://schemas.microsoft.com/office/drawing/2014/main" id="{7E4FF04E-32EB-456F-9D2D-5C44D389BF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73" name="Line 51">
                <a:extLst>
                  <a:ext uri="{FF2B5EF4-FFF2-40B4-BE49-F238E27FC236}">
                    <a16:creationId xmlns:a16="http://schemas.microsoft.com/office/drawing/2014/main" id="{E8C997B5-35E7-4E41-B9DC-51E9846CCE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31763" name="Group 52">
              <a:extLst>
                <a:ext uri="{FF2B5EF4-FFF2-40B4-BE49-F238E27FC236}">
                  <a16:creationId xmlns:a16="http://schemas.microsoft.com/office/drawing/2014/main" id="{37AD3EE5-16C9-49AF-A270-EA4AA54E41B3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2835" y="2886"/>
              <a:ext cx="181" cy="181"/>
              <a:chOff x="2744" y="2659"/>
              <a:chExt cx="181" cy="181"/>
            </a:xfrm>
          </p:grpSpPr>
          <p:sp>
            <p:nvSpPr>
              <p:cNvPr id="31764" name="Line 53">
                <a:extLst>
                  <a:ext uri="{FF2B5EF4-FFF2-40B4-BE49-F238E27FC236}">
                    <a16:creationId xmlns:a16="http://schemas.microsoft.com/office/drawing/2014/main" id="{8647E036-0D83-4404-8803-C0F4B00BF77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840"/>
                <a:ext cx="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5" name="Line 54">
                <a:extLst>
                  <a:ext uri="{FF2B5EF4-FFF2-40B4-BE49-F238E27FC236}">
                    <a16:creationId xmlns:a16="http://schemas.microsoft.com/office/drawing/2014/main" id="{AF552670-541A-4219-ADCA-62D8F2E8C2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89" y="2794"/>
                <a:ext cx="9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6" name="Line 55">
                <a:extLst>
                  <a:ext uri="{FF2B5EF4-FFF2-40B4-BE49-F238E27FC236}">
                    <a16:creationId xmlns:a16="http://schemas.microsoft.com/office/drawing/2014/main" id="{1387C96D-4D52-4447-B9F3-0B286383A6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4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7" name="Line 56">
                <a:extLst>
                  <a:ext uri="{FF2B5EF4-FFF2-40B4-BE49-F238E27FC236}">
                    <a16:creationId xmlns:a16="http://schemas.microsoft.com/office/drawing/2014/main" id="{64179DA9-0088-49F4-8E07-302785A34A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44" y="2704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768" name="Line 57">
                <a:extLst>
                  <a:ext uri="{FF2B5EF4-FFF2-40B4-BE49-F238E27FC236}">
                    <a16:creationId xmlns:a16="http://schemas.microsoft.com/office/drawing/2014/main" id="{6E083AC8-D683-4136-AFE6-F9B7FB7740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44" y="2659"/>
                <a:ext cx="181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grpSp>
        <p:nvGrpSpPr>
          <p:cNvPr id="8" name="Group 58">
            <a:extLst>
              <a:ext uri="{FF2B5EF4-FFF2-40B4-BE49-F238E27FC236}">
                <a16:creationId xmlns:a16="http://schemas.microsoft.com/office/drawing/2014/main" id="{22C557E3-13EA-4F13-B551-B9C00508531A}"/>
              </a:ext>
            </a:extLst>
          </p:cNvPr>
          <p:cNvGrpSpPr>
            <a:grpSpLocks/>
          </p:cNvGrpSpPr>
          <p:nvPr/>
        </p:nvGrpSpPr>
        <p:grpSpPr bwMode="auto">
          <a:xfrm>
            <a:off x="6296026" y="3943206"/>
            <a:ext cx="142875" cy="144462"/>
            <a:chOff x="2699" y="3158"/>
            <a:chExt cx="90" cy="91"/>
          </a:xfrm>
        </p:grpSpPr>
        <p:sp>
          <p:nvSpPr>
            <p:cNvPr id="31760" name="Line 59">
              <a:extLst>
                <a:ext uri="{FF2B5EF4-FFF2-40B4-BE49-F238E27FC236}">
                  <a16:creationId xmlns:a16="http://schemas.microsoft.com/office/drawing/2014/main" id="{C50D950B-1538-4ECC-85AF-6C93F8FF6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1761" name="Line 60">
              <a:extLst>
                <a:ext uri="{FF2B5EF4-FFF2-40B4-BE49-F238E27FC236}">
                  <a16:creationId xmlns:a16="http://schemas.microsoft.com/office/drawing/2014/main" id="{39240F03-885C-487C-A0AD-A769A81AA8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213" name="AutoShape 61">
            <a:extLst>
              <a:ext uri="{FF2B5EF4-FFF2-40B4-BE49-F238E27FC236}">
                <a16:creationId xmlns:a16="http://schemas.microsoft.com/office/drawing/2014/main" id="{31BFE21A-C188-48FE-9D37-068F4D13A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547919"/>
            <a:ext cx="2519363" cy="1152525"/>
          </a:xfrm>
          <a:prstGeom prst="roundRect">
            <a:avLst>
              <a:gd name="adj" fmla="val 16667"/>
            </a:avLst>
          </a:prstGeom>
          <a:solidFill>
            <a:schemeClr val="accent1">
              <a:alpha val="59999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1758" name="Text Box 62">
            <a:extLst>
              <a:ext uri="{FF2B5EF4-FFF2-40B4-BE49-F238E27FC236}">
                <a16:creationId xmlns:a16="http://schemas.microsoft.com/office/drawing/2014/main" id="{BBC26F24-3402-414F-A5A0-35708032E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3692381"/>
            <a:ext cx="1295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49215" name="Text Box 63">
            <a:extLst>
              <a:ext uri="{FF2B5EF4-FFF2-40B4-BE49-F238E27FC236}">
                <a16:creationId xmlns:a16="http://schemas.microsoft.com/office/drawing/2014/main" id="{37847C8D-6325-41D1-A35A-8563C9E1D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3546331"/>
            <a:ext cx="22320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cs-CZ"/>
              <a:t>First 2</a:t>
            </a:r>
            <a:r>
              <a:rPr lang="en-US" altLang="cs-CZ" baseline="30000"/>
              <a:t>nd</a:t>
            </a:r>
            <a:r>
              <a:rPr lang="en-US" altLang="cs-CZ"/>
              <a:t> premise: crosshatch the intersection of H and 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1E5A75E-12D3-480B-B860-CED00F2C5D8A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2DFB156-A2AC-443A-8B4E-9CE2D998FE52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508541"/>
            <a:ext cx="3063455" cy="55456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Venn's diagrams</a:t>
            </a:r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1A8F3CA-18D1-4014-96F2-667D2943C353}"/>
              </a:ext>
            </a:extLst>
          </p:cNvPr>
          <p:cNvSpPr txBox="1"/>
          <p:nvPr/>
        </p:nvSpPr>
        <p:spPr>
          <a:xfrm rot="1200000">
            <a:off x="6640319" y="84298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4741D5B9-D812-4C16-A2D2-B86F09F4C4AC}"/>
              </a:ext>
            </a:extLst>
          </p:cNvPr>
          <p:cNvSpPr txBox="1"/>
          <p:nvPr/>
        </p:nvSpPr>
        <p:spPr>
          <a:xfrm rot="660000">
            <a:off x="11523914" y="1870618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756849F8-E1ED-4FF2-8EE0-CF8A0FB9128A}"/>
              </a:ext>
            </a:extLst>
          </p:cNvPr>
          <p:cNvSpPr txBox="1"/>
          <p:nvPr/>
        </p:nvSpPr>
        <p:spPr>
          <a:xfrm rot="960000">
            <a:off x="263168" y="371966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392EE1F6-95A6-436D-9374-84E482009A0D}"/>
              </a:ext>
            </a:extLst>
          </p:cNvPr>
          <p:cNvSpPr txBox="1"/>
          <p:nvPr/>
        </p:nvSpPr>
        <p:spPr>
          <a:xfrm rot="540000">
            <a:off x="11570733" y="5478488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269431A1-B727-4D6F-8A29-A511BEF29B0B}"/>
              </a:ext>
            </a:extLst>
          </p:cNvPr>
          <p:cNvSpPr txBox="1"/>
          <p:nvPr/>
        </p:nvSpPr>
        <p:spPr>
          <a:xfrm rot="21240000">
            <a:off x="5509432" y="632383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6E177313-C8C2-4778-882E-9044FC0A6E3C}"/>
              </a:ext>
            </a:extLst>
          </p:cNvPr>
          <p:cNvSpPr txBox="1"/>
          <p:nvPr/>
        </p:nvSpPr>
        <p:spPr>
          <a:xfrm rot="20100000">
            <a:off x="186708" y="6096689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9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4" grpId="0" animBg="1"/>
      <p:bldP spid="49195" grpId="0" animBg="1"/>
      <p:bldP spid="49213" grpId="0" animBg="1"/>
      <p:bldP spid="492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3">
            <a:extLst>
              <a:ext uri="{FF2B5EF4-FFF2-40B4-BE49-F238E27FC236}">
                <a16:creationId xmlns:a16="http://schemas.microsoft.com/office/drawing/2014/main" id="{5CCBEB1A-3B91-4515-A5A7-666B8EF318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664200" y="1341439"/>
            <a:ext cx="5003800" cy="4535487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/>
              <a:t>A:	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B: 	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  <a:endParaRPr lang="cs-CZ" altLang="cs-CZ" dirty="0"/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/>
              <a:t>C: 	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D: 	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E: 	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F: 	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G: 	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dirty="0">
                <a:sym typeface="Symbol" panose="05050102010706020507" pitchFamily="18" charset="2"/>
              </a:rPr>
              <a:t>H:       </a:t>
            </a:r>
            <a:r>
              <a:rPr lang="cs-CZ" altLang="cs-CZ" b="1" dirty="0">
                <a:sym typeface="Symbol" panose="05050102010706020507" pitchFamily="18" charset="2"/>
              </a:rPr>
              <a:t></a:t>
            </a:r>
            <a:r>
              <a:rPr lang="cs-CZ" altLang="cs-CZ" dirty="0"/>
              <a:t>S(</a:t>
            </a:r>
            <a:r>
              <a:rPr lang="cs-CZ" altLang="cs-CZ" i="1" dirty="0"/>
              <a:t>x</a:t>
            </a:r>
            <a:r>
              <a:rPr lang="cs-CZ" altLang="cs-CZ" dirty="0"/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P(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 </a:t>
            </a:r>
            <a:r>
              <a:rPr lang="cs-CZ" altLang="cs-CZ" b="1" dirty="0">
                <a:sym typeface="Symbol" panose="05050102010706020507" pitchFamily="18" charset="2"/>
              </a:rPr>
              <a:t> </a:t>
            </a:r>
            <a:r>
              <a:rPr lang="cs-CZ" altLang="cs-CZ" dirty="0">
                <a:sym typeface="Symbol" panose="05050102010706020507" pitchFamily="18" charset="2"/>
              </a:rPr>
              <a:t>M(</a:t>
            </a:r>
            <a:r>
              <a:rPr lang="cs-CZ" altLang="cs-CZ" i="1" dirty="0">
                <a:sym typeface="Symbol" panose="05050102010706020507" pitchFamily="18" charset="2"/>
              </a:rPr>
              <a:t>x</a:t>
            </a:r>
            <a:r>
              <a:rPr lang="cs-CZ" altLang="cs-CZ" dirty="0">
                <a:sym typeface="Symbol" panose="05050102010706020507" pitchFamily="18" charset="2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>
              <a:sym typeface="Symbol" panose="05050102010706020507" pitchFamily="18" charset="2"/>
            </a:endParaRPr>
          </a:p>
        </p:txBody>
      </p:sp>
      <p:sp>
        <p:nvSpPr>
          <p:cNvPr id="32771" name="Slide Number Placeholder 4">
            <a:extLst>
              <a:ext uri="{FF2B5EF4-FFF2-40B4-BE49-F238E27FC236}">
                <a16:creationId xmlns:a16="http://schemas.microsoft.com/office/drawing/2014/main" id="{B9E947EC-A603-42D5-8456-CA3A28F02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F1D731-DA08-461D-A1AD-80FC71CCDD05}" type="slidenum">
              <a:rPr lang="cs-CZ" altLang="cs-CZ">
                <a:latin typeface="Arial Black" panose="020B0A04020102020204" pitchFamily="34" charset="0"/>
              </a:rPr>
              <a:pPr eaLnBrk="1" hangingPunct="1"/>
              <a:t>25</a:t>
            </a:fld>
            <a:endParaRPr lang="cs-CZ" altLang="cs-CZ">
              <a:latin typeface="Arial Black" panose="020B0A04020102020204" pitchFamily="34" charset="0"/>
            </a:endParaRPr>
          </a:p>
        </p:txBody>
      </p:sp>
      <p:sp>
        <p:nvSpPr>
          <p:cNvPr id="32774" name="Oval 4">
            <a:extLst>
              <a:ext uri="{FF2B5EF4-FFF2-40B4-BE49-F238E27FC236}">
                <a16:creationId xmlns:a16="http://schemas.microsoft.com/office/drawing/2014/main" id="{677C1D37-7123-4FE9-8CB3-9BDE4303C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1916113"/>
            <a:ext cx="2016125" cy="1873250"/>
          </a:xfrm>
          <a:prstGeom prst="ellipse">
            <a:avLst/>
          </a:prstGeom>
          <a:solidFill>
            <a:schemeClr val="accent1">
              <a:alpha val="34901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2775" name="Oval 5">
            <a:extLst>
              <a:ext uri="{FF2B5EF4-FFF2-40B4-BE49-F238E27FC236}">
                <a16:creationId xmlns:a16="http://schemas.microsoft.com/office/drawing/2014/main" id="{BE764896-4733-4EBC-9C89-FA8AB7EB8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636839"/>
            <a:ext cx="1873250" cy="1944687"/>
          </a:xfrm>
          <a:prstGeom prst="ellipse">
            <a:avLst/>
          </a:prstGeom>
          <a:solidFill>
            <a:srgbClr val="FF6600">
              <a:alpha val="3294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2776" name="Oval 6">
            <a:extLst>
              <a:ext uri="{FF2B5EF4-FFF2-40B4-BE49-F238E27FC236}">
                <a16:creationId xmlns:a16="http://schemas.microsoft.com/office/drawing/2014/main" id="{82298FBA-41DA-4757-A3B9-E6A967262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2924175"/>
            <a:ext cx="2089150" cy="1873250"/>
          </a:xfrm>
          <a:prstGeom prst="ellipse">
            <a:avLst/>
          </a:prstGeom>
          <a:solidFill>
            <a:srgbClr val="00FFFF">
              <a:alpha val="2313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32777" name="Text Box 7">
            <a:extLst>
              <a:ext uri="{FF2B5EF4-FFF2-40B4-BE49-F238E27FC236}">
                <a16:creationId xmlns:a16="http://schemas.microsoft.com/office/drawing/2014/main" id="{FF08A748-B417-43BF-8424-8B0B3F585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77323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S</a:t>
            </a:r>
            <a:endParaRPr lang="en-US" altLang="cs-CZ" b="1"/>
          </a:p>
        </p:txBody>
      </p:sp>
      <p:sp>
        <p:nvSpPr>
          <p:cNvPr id="32778" name="Text Box 8">
            <a:extLst>
              <a:ext uri="{FF2B5EF4-FFF2-40B4-BE49-F238E27FC236}">
                <a16:creationId xmlns:a16="http://schemas.microsoft.com/office/drawing/2014/main" id="{C05B5DA8-7AAF-4B41-82F8-D0010B790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4365626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P</a:t>
            </a:r>
            <a:endParaRPr lang="en-US" altLang="cs-CZ" b="1"/>
          </a:p>
        </p:txBody>
      </p:sp>
      <p:sp>
        <p:nvSpPr>
          <p:cNvPr id="32779" name="Text Box 9">
            <a:extLst>
              <a:ext uri="{FF2B5EF4-FFF2-40B4-BE49-F238E27FC236}">
                <a16:creationId xmlns:a16="http://schemas.microsoft.com/office/drawing/2014/main" id="{68EBC89A-FDA9-428F-900F-8A021D285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9" y="4581526"/>
            <a:ext cx="471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M</a:t>
            </a:r>
            <a:endParaRPr lang="en-US" altLang="cs-CZ" b="1"/>
          </a:p>
        </p:txBody>
      </p:sp>
      <p:sp>
        <p:nvSpPr>
          <p:cNvPr id="32780" name="Text Box 10">
            <a:extLst>
              <a:ext uri="{FF2B5EF4-FFF2-40B4-BE49-F238E27FC236}">
                <a16:creationId xmlns:a16="http://schemas.microsoft.com/office/drawing/2014/main" id="{48C50C20-DD4A-41A1-87DC-9A647485B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1" y="2349501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A</a:t>
            </a:r>
            <a:endParaRPr lang="en-US" altLang="cs-CZ" b="1"/>
          </a:p>
        </p:txBody>
      </p:sp>
      <p:sp>
        <p:nvSpPr>
          <p:cNvPr id="32781" name="Text Box 11">
            <a:extLst>
              <a:ext uri="{FF2B5EF4-FFF2-40B4-BE49-F238E27FC236}">
                <a16:creationId xmlns:a16="http://schemas.microsoft.com/office/drawing/2014/main" id="{F1822FBA-A60D-4510-BA11-5317947A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3860801"/>
            <a:ext cx="43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B</a:t>
            </a:r>
            <a:endParaRPr lang="en-US" altLang="cs-CZ" b="1"/>
          </a:p>
        </p:txBody>
      </p:sp>
      <p:sp>
        <p:nvSpPr>
          <p:cNvPr id="32782" name="Text Box 12">
            <a:extLst>
              <a:ext uri="{FF2B5EF4-FFF2-40B4-BE49-F238E27FC236}">
                <a16:creationId xmlns:a16="http://schemas.microsoft.com/office/drawing/2014/main" id="{422AEE2A-495C-4C5D-9F05-BEEAD4E01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30686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C</a:t>
            </a:r>
            <a:endParaRPr lang="en-US" altLang="cs-CZ" b="1"/>
          </a:p>
        </p:txBody>
      </p:sp>
      <p:sp>
        <p:nvSpPr>
          <p:cNvPr id="32783" name="Text Box 13">
            <a:extLst>
              <a:ext uri="{FF2B5EF4-FFF2-40B4-BE49-F238E27FC236}">
                <a16:creationId xmlns:a16="http://schemas.microsoft.com/office/drawing/2014/main" id="{AC366628-4B77-4C38-84F0-881B8284F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6" y="3284538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D</a:t>
            </a:r>
            <a:endParaRPr lang="en-US" altLang="cs-CZ" b="1"/>
          </a:p>
        </p:txBody>
      </p:sp>
      <p:sp>
        <p:nvSpPr>
          <p:cNvPr id="32784" name="Text Box 14">
            <a:extLst>
              <a:ext uri="{FF2B5EF4-FFF2-40B4-BE49-F238E27FC236}">
                <a16:creationId xmlns:a16="http://schemas.microsoft.com/office/drawing/2014/main" id="{A843342B-0D73-4122-B39C-A43358755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2852738"/>
            <a:ext cx="431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E</a:t>
            </a:r>
            <a:endParaRPr lang="en-US" altLang="cs-CZ" b="1"/>
          </a:p>
        </p:txBody>
      </p:sp>
      <p:sp>
        <p:nvSpPr>
          <p:cNvPr id="32785" name="Text Box 15">
            <a:extLst>
              <a:ext uri="{FF2B5EF4-FFF2-40B4-BE49-F238E27FC236}">
                <a16:creationId xmlns:a16="http://schemas.microsoft.com/office/drawing/2014/main" id="{7B842DAD-47F2-4F34-916E-1E30F1073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3860801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F</a:t>
            </a:r>
            <a:endParaRPr lang="en-US" altLang="cs-CZ" b="1"/>
          </a:p>
        </p:txBody>
      </p:sp>
      <p:sp>
        <p:nvSpPr>
          <p:cNvPr id="32786" name="Text Box 16">
            <a:extLst>
              <a:ext uri="{FF2B5EF4-FFF2-40B4-BE49-F238E27FC236}">
                <a16:creationId xmlns:a16="http://schemas.microsoft.com/office/drawing/2014/main" id="{940B787C-3F72-4922-8755-34459169A7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3716338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G</a:t>
            </a:r>
            <a:endParaRPr lang="en-US" altLang="cs-CZ" b="1"/>
          </a:p>
        </p:txBody>
      </p:sp>
      <p:sp>
        <p:nvSpPr>
          <p:cNvPr id="32787" name="Text Box 17">
            <a:extLst>
              <a:ext uri="{FF2B5EF4-FFF2-40B4-BE49-F238E27FC236}">
                <a16:creationId xmlns:a16="http://schemas.microsoft.com/office/drawing/2014/main" id="{7FA9A035-B09E-46C6-8D58-164EAE000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5300663"/>
            <a:ext cx="647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H</a:t>
            </a:r>
            <a:endParaRPr lang="en-US" altLang="cs-CZ" b="1"/>
          </a:p>
        </p:txBody>
      </p:sp>
      <p:sp>
        <p:nvSpPr>
          <p:cNvPr id="32788" name="Rectangle 18">
            <a:extLst>
              <a:ext uri="{FF2B5EF4-FFF2-40B4-BE49-F238E27FC236}">
                <a16:creationId xmlns:a16="http://schemas.microsoft.com/office/drawing/2014/main" id="{B90C83EB-0B14-42F2-B758-02E29BF6E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1557338"/>
            <a:ext cx="3744912" cy="4248150"/>
          </a:xfrm>
          <a:prstGeom prst="rect">
            <a:avLst/>
          </a:prstGeom>
          <a:solidFill>
            <a:schemeClr val="accent1">
              <a:alpha val="14902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BEB3A9A-75AA-4BEA-9C1E-11D0A443669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138D62-96A7-4783-AA35-D32CDC42B421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14578"/>
            <a:ext cx="5155491" cy="9286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Formulae with </a:t>
            </a:r>
            <a:r>
              <a:rPr lang="en-US" sz="2800" b="1" i="1" dirty="0">
                <a:latin typeface="Trebuchet MS"/>
              </a:rPr>
              <a:t>free </a:t>
            </a:r>
            <a:r>
              <a:rPr lang="en-US" sz="2800" dirty="0">
                <a:latin typeface="Trebuchet MS"/>
              </a:rPr>
              <a:t>variables define sets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4CADD0F-1777-423F-B519-9D178D44B849}"/>
              </a:ext>
            </a:extLst>
          </p:cNvPr>
          <p:cNvSpPr txBox="1"/>
          <p:nvPr/>
        </p:nvSpPr>
        <p:spPr>
          <a:xfrm rot="1200000">
            <a:off x="11517118" y="1345062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2">
            <a:extLst>
              <a:ext uri="{FF2B5EF4-FFF2-40B4-BE49-F238E27FC236}">
                <a16:creationId xmlns:a16="http://schemas.microsoft.com/office/drawing/2014/main" id="{6EDD7116-7794-4139-922A-3773BEAFFE6A}"/>
              </a:ext>
            </a:extLst>
          </p:cNvPr>
          <p:cNvSpPr txBox="1"/>
          <p:nvPr/>
        </p:nvSpPr>
        <p:spPr>
          <a:xfrm rot="660000">
            <a:off x="244554" y="633888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6" name="TextovéPole 3">
            <a:extLst>
              <a:ext uri="{FF2B5EF4-FFF2-40B4-BE49-F238E27FC236}">
                <a16:creationId xmlns:a16="http://schemas.microsoft.com/office/drawing/2014/main" id="{1BC27E9B-2FF2-4801-A4A4-D5BB1AAEB9E1}"/>
              </a:ext>
            </a:extLst>
          </p:cNvPr>
          <p:cNvSpPr txBox="1"/>
          <p:nvPr/>
        </p:nvSpPr>
        <p:spPr>
          <a:xfrm rot="960000">
            <a:off x="6702988" y="131002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8DD202ED-D677-4462-8DD6-519D6A8A7BEE}"/>
              </a:ext>
            </a:extLst>
          </p:cNvPr>
          <p:cNvSpPr txBox="1"/>
          <p:nvPr/>
        </p:nvSpPr>
        <p:spPr>
          <a:xfrm rot="540000">
            <a:off x="238501" y="432524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E44DEF4D-0A15-43A6-B602-1721AD70CAC0}"/>
              </a:ext>
            </a:extLst>
          </p:cNvPr>
          <p:cNvSpPr txBox="1"/>
          <p:nvPr/>
        </p:nvSpPr>
        <p:spPr>
          <a:xfrm rot="21240000">
            <a:off x="7159275" y="6352763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4E4CB641-112E-4E04-80C5-7FAFE9C093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268414"/>
            <a:ext cx="8507412" cy="5400675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/t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	   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the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term t 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must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be</a:t>
            </a:r>
            <a:r>
              <a:rPr lang="en-US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substitutable for </a:t>
            </a:r>
            <a:r>
              <a:rPr lang="cs-CZ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x </a:t>
            </a:r>
            <a:r>
              <a:rPr lang="en-US" altLang="cs-CZ" sz="2400" i="1" dirty="0">
                <a:solidFill>
                  <a:srgbClr val="000000"/>
                </a:solidFill>
                <a:sym typeface="Symbol" panose="05050102010706020507" pitchFamily="18" charset="2"/>
              </a:rPr>
              <a:t>in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 A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  <a:sym typeface="Symbol" panose="05050102010706020507" pitchFamily="18" charset="2"/>
              </a:rPr>
              <a:t>x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/t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/>
            <a:r>
              <a:rPr lang="cs-CZ" altLang="cs-CZ" sz="2400" b="1" dirty="0">
                <a:solidFill>
                  <a:srgbClr val="000000"/>
                </a:solidFill>
              </a:rPr>
              <a:t>De Morgan </a:t>
            </a:r>
            <a:r>
              <a:rPr lang="cs-CZ" altLang="cs-CZ" sz="2400" b="1" dirty="0" err="1">
                <a:solidFill>
                  <a:srgbClr val="000000"/>
                </a:solidFill>
              </a:rPr>
              <a:t>laws</a:t>
            </a:r>
            <a:endParaRPr lang="cs-CZ" altLang="cs-CZ" sz="2400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	</a:t>
            </a:r>
            <a:endParaRPr lang="cs-CZ" altLang="cs-CZ" sz="2400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sz="2400" b="1" dirty="0" err="1">
                <a:solidFill>
                  <a:srgbClr val="000000"/>
                </a:solidFill>
              </a:rPr>
              <a:t>A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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</a:t>
            </a:r>
            <a:endParaRPr lang="cs-CZ" altLang="cs-CZ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2400" b="1" i="1" dirty="0">
                <a:solidFill>
                  <a:srgbClr val="000000"/>
                </a:solidFill>
              </a:rPr>
              <a:t>The laws of quantifier distribution</a:t>
            </a:r>
            <a:r>
              <a:rPr lang="cs-CZ" altLang="cs-CZ" sz="2400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[A(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en-US" altLang="cs-CZ" sz="2400" dirty="0">
                <a:solidFill>
                  <a:srgbClr val="000000"/>
                </a:solidFill>
              </a:rPr>
              <a:t>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 </a:t>
            </a:r>
            <a:r>
              <a:rPr lang="cs-CZ" altLang="cs-CZ" sz="2400" dirty="0">
                <a:solidFill>
                  <a:srgbClr val="000000"/>
                </a:solidFill>
              </a:rPr>
              <a:t>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dirty="0">
                <a:solidFill>
                  <a:srgbClr val="000000"/>
                </a:solidFill>
              </a:rPr>
              <a:t>x [A(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[A(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 </a:t>
            </a:r>
            <a:r>
              <a:rPr lang="cs-CZ" altLang="cs-CZ" sz="2400" b="1" dirty="0">
                <a:solidFill>
                  <a:srgbClr val="000000"/>
                </a:solidFill>
              </a:rPr>
              <a:t>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)]</a:t>
            </a:r>
            <a:endParaRPr lang="en-US" altLang="cs-CZ" sz="2400" b="1" dirty="0">
              <a:solidFill>
                <a:srgbClr val="000000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7B96B8-010A-446A-B46D-5DCB793A6539}"/>
              </a:ext>
            </a:extLst>
          </p:cNvPr>
          <p:cNvSpPr/>
          <p:nvPr/>
        </p:nvSpPr>
        <p:spPr>
          <a:xfrm>
            <a:off x="994767" y="839425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1B1C01-5CAD-42E9-8E14-93F2C7C1B4B1}"/>
              </a:ext>
            </a:extLst>
          </p:cNvPr>
          <p:cNvSpPr>
            <a:spLocks noGrp="1" noChangeArrowheads="1"/>
          </p:cNvSpPr>
          <p:nvPr/>
        </p:nvSpPr>
        <p:spPr>
          <a:xfrm>
            <a:off x="1556364" y="577815"/>
            <a:ext cx="4864545" cy="5130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Some important tautologies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BADE282-DED9-4C95-9ACE-F4B2DB179750}"/>
              </a:ext>
            </a:extLst>
          </p:cNvPr>
          <p:cNvSpPr txBox="1"/>
          <p:nvPr/>
        </p:nvSpPr>
        <p:spPr>
          <a:xfrm rot="1200000">
            <a:off x="10566137" y="182200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7827E3A-31A0-4346-B8C2-8963569B5A99}"/>
              </a:ext>
            </a:extLst>
          </p:cNvPr>
          <p:cNvSpPr txBox="1"/>
          <p:nvPr/>
        </p:nvSpPr>
        <p:spPr>
          <a:xfrm rot="660000">
            <a:off x="370808" y="5925541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D0F3461-BA1D-4F83-8A18-86172A7F26A6}"/>
              </a:ext>
            </a:extLst>
          </p:cNvPr>
          <p:cNvSpPr txBox="1"/>
          <p:nvPr/>
        </p:nvSpPr>
        <p:spPr>
          <a:xfrm rot="960000">
            <a:off x="11507649" y="251539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D7DE5C75-FE3E-42DD-9316-BA4278701F70}"/>
              </a:ext>
            </a:extLst>
          </p:cNvPr>
          <p:cNvSpPr txBox="1"/>
          <p:nvPr/>
        </p:nvSpPr>
        <p:spPr>
          <a:xfrm rot="540000">
            <a:off x="11653860" y="581099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1F26EF9C-297C-42C8-9B87-E59554B1EB8A}"/>
              </a:ext>
            </a:extLst>
          </p:cNvPr>
          <p:cNvSpPr txBox="1"/>
          <p:nvPr/>
        </p:nvSpPr>
        <p:spPr>
          <a:xfrm rot="21240000">
            <a:off x="76259" y="55060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2B3BEE42-0C87-44A7-AD97-6C18E3E63D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5680" y="1072429"/>
            <a:ext cx="8785225" cy="53006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 the intersection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cs-CZ" altLang="cs-CZ" sz="2200" dirty="0">
                <a:solidFill>
                  <a:srgbClr val="000000"/>
                </a:solidFill>
              </a:rPr>
              <a:t>= U, </a:t>
            </a:r>
            <a:r>
              <a:rPr lang="en-US" altLang="cs-CZ" sz="2200" dirty="0">
                <a:solidFill>
                  <a:srgbClr val="000000"/>
                </a:solidFill>
              </a:rPr>
              <a:t>then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and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must be equal to the whole universe </a:t>
            </a:r>
            <a:r>
              <a:rPr lang="cs-CZ" altLang="cs-CZ" sz="2200" dirty="0">
                <a:solidFill>
                  <a:srgbClr val="000000"/>
                </a:solidFill>
              </a:rPr>
              <a:t>U</a:t>
            </a:r>
            <a:r>
              <a:rPr lang="en-US" altLang="cs-CZ" sz="2200" dirty="0">
                <a:solidFill>
                  <a:srgbClr val="000000"/>
                </a:solidFill>
              </a:rPr>
              <a:t>,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en-US" altLang="cs-CZ" sz="2200" dirty="0" err="1">
                <a:solidFill>
                  <a:srgbClr val="000000"/>
                </a:solidFill>
              </a:rPr>
              <a:t>nd</a:t>
            </a:r>
            <a:r>
              <a:rPr lang="cs-CZ" altLang="cs-CZ" sz="2200" i="1" dirty="0">
                <a:solidFill>
                  <a:srgbClr val="000000"/>
                </a:solidFill>
              </a:rPr>
              <a:t> </a:t>
            </a:r>
            <a:r>
              <a:rPr lang="en-US" altLang="cs-CZ" sz="2200" i="1" dirty="0">
                <a:solidFill>
                  <a:srgbClr val="000000"/>
                </a:solidFill>
              </a:rPr>
              <a:t>vice-versa.</a:t>
            </a:r>
            <a:endParaRPr lang="cs-CZ" altLang="cs-CZ" sz="2200" i="1" dirty="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 the union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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cs-CZ" altLang="cs-CZ" sz="2200" dirty="0">
                <a:solidFill>
                  <a:srgbClr val="000000"/>
                </a:solidFill>
              </a:rPr>
              <a:t>,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or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en-US" altLang="cs-CZ" sz="2200" dirty="0">
                <a:solidFill>
                  <a:srgbClr val="000000"/>
                </a:solidFill>
              </a:rPr>
              <a:t>must be non-empty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br>
              <a:rPr lang="cs-CZ" altLang="cs-CZ" sz="2200" dirty="0">
                <a:solidFill>
                  <a:srgbClr val="000000"/>
                </a:solidFill>
              </a:rPr>
            </a:br>
            <a:r>
              <a:rPr lang="cs-CZ" altLang="cs-CZ" sz="2200" dirty="0">
                <a:solidFill>
                  <a:srgbClr val="000000"/>
                </a:solidFill>
              </a:rPr>
              <a:t>(A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,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o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r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∅)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,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en-US" altLang="cs-CZ" sz="2200" dirty="0" err="1">
                <a:solidFill>
                  <a:srgbClr val="000000"/>
                </a:solidFill>
              </a:rPr>
              <a:t>nd</a:t>
            </a:r>
            <a:r>
              <a:rPr lang="cs-CZ" altLang="cs-CZ" sz="2200" i="1" dirty="0">
                <a:solidFill>
                  <a:srgbClr val="000000"/>
                </a:solidFill>
              </a:rPr>
              <a:t> </a:t>
            </a:r>
            <a:r>
              <a:rPr lang="en-US" altLang="cs-CZ" sz="2200" i="1" dirty="0">
                <a:solidFill>
                  <a:srgbClr val="000000"/>
                </a:solidFill>
              </a:rPr>
              <a:t>vice-versa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.</a:t>
            </a:r>
            <a:endParaRPr lang="cs-CZ" altLang="cs-CZ" sz="22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</a:rPr>
              <a:t>If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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,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then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dirty="0">
                <a:solidFill>
                  <a:srgbClr val="000000"/>
                </a:solidFill>
              </a:rPr>
              <a:t>= U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dirty="0">
                <a:solidFill>
                  <a:srgbClr val="000000"/>
                </a:solidFill>
              </a:rPr>
              <a:t>= U.</a:t>
            </a:r>
            <a:endParaRPr lang="cs-CZ" altLang="cs-CZ" sz="2200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>
              <a:lnSpc>
                <a:spcPct val="80000"/>
              </a:lnSpc>
              <a:spcBef>
                <a:spcPct val="30000"/>
              </a:spcBef>
              <a:buNone/>
            </a:pPr>
            <a:r>
              <a:rPr lang="en-US" altLang="cs-CZ" sz="2200" dirty="0">
                <a:solidFill>
                  <a:srgbClr val="000000"/>
                </a:solidFill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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,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then 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</a:rPr>
              <a:t> 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∅.</a:t>
            </a:r>
            <a:endParaRPr lang="cs-CZ" altLang="cs-CZ" sz="22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 the intersection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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</a:t>
            </a:r>
            <a:r>
              <a:rPr lang="cs-CZ" altLang="cs-CZ" sz="2200" baseline="300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cs-CZ" altLang="cs-CZ" sz="2200" dirty="0">
                <a:solidFill>
                  <a:srgbClr val="000000"/>
                </a:solidFill>
              </a:rPr>
              <a:t>, </a:t>
            </a:r>
            <a:r>
              <a:rPr lang="en-US" altLang="cs-CZ" sz="2200" dirty="0">
                <a:solidFill>
                  <a:srgbClr val="000000"/>
                </a:solidFill>
              </a:rPr>
              <a:t>then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en-US" altLang="cs-CZ" sz="2200" dirty="0">
                <a:solidFill>
                  <a:srgbClr val="000000"/>
                </a:solidFill>
              </a:rPr>
              <a:t>and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en-US" altLang="cs-CZ" sz="2200" dirty="0">
                <a:solidFill>
                  <a:srgbClr val="000000"/>
                </a:solidFill>
              </a:rPr>
              <a:t>must be non-empty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br>
              <a:rPr lang="cs-CZ" altLang="cs-CZ" sz="2200" dirty="0">
                <a:solidFill>
                  <a:srgbClr val="000000"/>
                </a:solidFill>
              </a:rPr>
            </a:br>
            <a:r>
              <a:rPr lang="cs-CZ" altLang="cs-CZ" sz="2200" dirty="0">
                <a:solidFill>
                  <a:srgbClr val="000000"/>
                </a:solidFill>
              </a:rPr>
              <a:t>(A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</a:t>
            </a: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,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 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∅).</a:t>
            </a:r>
            <a:endParaRPr lang="cs-CZ" altLang="cs-CZ" sz="22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cs-CZ" altLang="cs-CZ" sz="2200" b="1" dirty="0">
                <a:solidFill>
                  <a:srgbClr val="000000"/>
                </a:solidFill>
              </a:rPr>
              <a:t>|= </a:t>
            </a:r>
            <a:r>
              <a:rPr lang="en-US" altLang="cs-CZ" sz="2200" b="1" dirty="0">
                <a:solidFill>
                  <a:srgbClr val="000000"/>
                </a:solidFill>
              </a:rPr>
              <a:t>[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i="1" dirty="0">
                <a:solidFill>
                  <a:srgbClr val="000000"/>
                </a:solidFill>
              </a:rPr>
              <a:t>x </a:t>
            </a:r>
            <a:r>
              <a:rPr lang="cs-CZ" altLang="cs-CZ" sz="2200" b="1" dirty="0">
                <a:solidFill>
                  <a:srgbClr val="000000"/>
                </a:solidFill>
              </a:rPr>
              <a:t>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200" b="1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200" b="1" dirty="0">
                <a:solidFill>
                  <a:srgbClr val="000000"/>
                </a:solidFill>
              </a:rPr>
              <a:t>x [A(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200" b="1" dirty="0">
                <a:solidFill>
                  <a:srgbClr val="000000"/>
                </a:solidFill>
              </a:rPr>
              <a:t> B(</a:t>
            </a:r>
            <a:r>
              <a:rPr lang="cs-CZ" altLang="cs-CZ" sz="2200" b="1" i="1" dirty="0">
                <a:solidFill>
                  <a:srgbClr val="000000"/>
                </a:solidFill>
              </a:rPr>
              <a:t>x</a:t>
            </a:r>
            <a:r>
              <a:rPr lang="cs-CZ" altLang="cs-CZ" sz="2200" b="1" dirty="0">
                <a:solidFill>
                  <a:srgbClr val="000000"/>
                </a:solidFill>
              </a:rPr>
              <a:t>)]</a:t>
            </a:r>
            <a:endParaRPr lang="cs-CZ" altLang="cs-CZ" sz="2200" b="1" dirty="0">
              <a:solidFill>
                <a:srgbClr val="000000"/>
              </a:solidFill>
              <a:cs typeface="Calibri"/>
            </a:endParaRPr>
          </a:p>
          <a:p>
            <a:pPr eaLnBrk="1" hangingPunct="1">
              <a:lnSpc>
                <a:spcPct val="8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If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= U </a:t>
            </a:r>
            <a:r>
              <a:rPr lang="en-US" altLang="cs-CZ" sz="2200" dirty="0">
                <a:solidFill>
                  <a:srgbClr val="000000"/>
                </a:solidFill>
              </a:rPr>
              <a:t>or </a:t>
            </a:r>
            <a:r>
              <a:rPr lang="cs-CZ" altLang="cs-CZ" sz="2200" dirty="0">
                <a:solidFill>
                  <a:srgbClr val="000000"/>
                </a:solidFill>
              </a:rPr>
              <a:t>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 </a:t>
            </a:r>
            <a:r>
              <a:rPr lang="cs-CZ" altLang="cs-CZ" sz="2200" dirty="0">
                <a:solidFill>
                  <a:srgbClr val="000000"/>
                </a:solidFill>
              </a:rPr>
              <a:t>= U, </a:t>
            </a:r>
            <a:r>
              <a:rPr lang="en-US" altLang="cs-CZ" sz="2200" dirty="0">
                <a:solidFill>
                  <a:srgbClr val="000000"/>
                </a:solidFill>
              </a:rPr>
              <a:t>then the union</a:t>
            </a:r>
            <a:r>
              <a:rPr lang="cs-CZ" altLang="cs-CZ" sz="2200" dirty="0">
                <a:solidFill>
                  <a:srgbClr val="000000"/>
                </a:solidFill>
                <a:sym typeface="Symbol" panose="05050102010706020507" pitchFamily="18" charset="2"/>
              </a:rPr>
              <a:t> (</a:t>
            </a:r>
            <a:r>
              <a:rPr lang="cs-CZ" altLang="cs-CZ" sz="2200" dirty="0">
                <a:solidFill>
                  <a:srgbClr val="000000"/>
                </a:solidFill>
              </a:rPr>
              <a:t>A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 </a:t>
            </a:r>
            <a:r>
              <a:rPr lang="cs-CZ" altLang="cs-CZ" sz="2200" b="1" dirty="0">
                <a:solidFill>
                  <a:srgbClr val="000000"/>
                </a:solidFill>
                <a:sym typeface="Symbol" panose="05050102010706020507" pitchFamily="18" charset="2"/>
              </a:rPr>
              <a:t></a:t>
            </a:r>
            <a:r>
              <a:rPr lang="cs-CZ" altLang="cs-CZ" sz="2200" dirty="0">
                <a:solidFill>
                  <a:srgbClr val="000000"/>
                </a:solidFill>
              </a:rPr>
              <a:t> B</a:t>
            </a:r>
            <a:r>
              <a:rPr lang="cs-CZ" altLang="cs-CZ" sz="2200" baseline="30000" dirty="0">
                <a:solidFill>
                  <a:srgbClr val="000000"/>
                </a:solidFill>
              </a:rPr>
              <a:t>U</a:t>
            </a:r>
            <a:r>
              <a:rPr lang="cs-CZ" altLang="cs-CZ" sz="2200" dirty="0">
                <a:solidFill>
                  <a:srgbClr val="000000"/>
                </a:solidFill>
              </a:rPr>
              <a:t>) = U</a:t>
            </a:r>
            <a:endParaRPr lang="en-US" altLang="cs-CZ" sz="2200" dirty="0">
              <a:solidFill>
                <a:srgbClr val="00000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36BB6C2-B9D4-46F2-A8A1-9F5A16F513AD}"/>
              </a:ext>
            </a:extLst>
          </p:cNvPr>
          <p:cNvSpPr/>
          <p:nvPr/>
        </p:nvSpPr>
        <p:spPr>
          <a:xfrm>
            <a:off x="980912" y="534625"/>
            <a:ext cx="10509214" cy="6048414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5C20D0-14C3-4D10-BC78-ECE42DEF14BA}"/>
              </a:ext>
            </a:extLst>
          </p:cNvPr>
          <p:cNvSpPr>
            <a:spLocks noGrp="1" noChangeArrowheads="1"/>
          </p:cNvSpPr>
          <p:nvPr/>
        </p:nvSpPr>
        <p:spPr>
          <a:xfrm>
            <a:off x="1514800" y="23633"/>
            <a:ext cx="6319271" cy="8388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>
                <a:solidFill>
                  <a:srgbClr val="000000"/>
                </a:solidFill>
                <a:latin typeface="Trebuchet MS"/>
              </a:rPr>
              <a:t>Semantic proofs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: </a:t>
            </a:r>
            <a:br>
              <a:rPr lang="cs-CZ" sz="2800" i="1" dirty="0">
                <a:solidFill>
                  <a:srgbClr val="000000"/>
                </a:solidFill>
                <a:latin typeface="Trebuchet MS"/>
              </a:rPr>
            </a:br>
            <a:r>
              <a:rPr lang="en-US" sz="2800" i="1" dirty="0">
                <a:solidFill>
                  <a:srgbClr val="000000"/>
                </a:solidFill>
                <a:latin typeface="Trebuchet MS"/>
              </a:rPr>
              <a:t>Let 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A</a:t>
            </a:r>
            <a:r>
              <a:rPr lang="cs-CZ" sz="2800" i="1" baseline="30000" dirty="0">
                <a:solidFill>
                  <a:srgbClr val="000000"/>
                </a:solidFill>
                <a:latin typeface="Trebuchet MS"/>
              </a:rPr>
              <a:t>U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, B</a:t>
            </a:r>
            <a:r>
              <a:rPr lang="cs-CZ" sz="2800" i="1" baseline="30000" dirty="0">
                <a:solidFill>
                  <a:srgbClr val="000000"/>
                </a:solidFill>
                <a:latin typeface="Trebuchet MS"/>
              </a:rPr>
              <a:t>U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 </a:t>
            </a:r>
            <a:r>
              <a:rPr lang="en-US" sz="2800" i="1" dirty="0">
                <a:solidFill>
                  <a:srgbClr val="000000"/>
                </a:solidFill>
                <a:latin typeface="Trebuchet MS"/>
              </a:rPr>
              <a:t> be </a:t>
            </a:r>
            <a:r>
              <a:rPr lang="cs-CZ" sz="2800" i="1" dirty="0" err="1">
                <a:solidFill>
                  <a:srgbClr val="000000"/>
                </a:solidFill>
                <a:latin typeface="Trebuchet MS"/>
              </a:rPr>
              <a:t>the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Trebuchet MS"/>
              </a:rPr>
              <a:t>truth-domains of</a:t>
            </a:r>
            <a:r>
              <a:rPr lang="cs-CZ" sz="2800" i="1" dirty="0">
                <a:solidFill>
                  <a:srgbClr val="000000"/>
                </a:solidFill>
                <a:latin typeface="Trebuchet MS"/>
              </a:rPr>
              <a:t> A, B</a:t>
            </a:r>
            <a:endParaRPr lang="en-US" sz="2800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ED2D03E-18BA-45C6-8043-B97277318AF0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F164AB8-8C6B-466C-A8A3-26BC35045F04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3">
            <a:extLst>
              <a:ext uri="{FF2B5EF4-FFF2-40B4-BE49-F238E27FC236}">
                <a16:creationId xmlns:a16="http://schemas.microsoft.com/office/drawing/2014/main" id="{92BDC7D5-B6EC-499B-B3E8-2263150424C0}"/>
              </a:ext>
            </a:extLst>
          </p:cNvPr>
          <p:cNvSpPr txBox="1"/>
          <p:nvPr/>
        </p:nvSpPr>
        <p:spPr>
          <a:xfrm rot="960000">
            <a:off x="11737296" y="314155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50F6F9FF-FDBC-4461-A979-BA687CD43BB4}"/>
              </a:ext>
            </a:extLst>
          </p:cNvPr>
          <p:cNvSpPr txBox="1"/>
          <p:nvPr/>
        </p:nvSpPr>
        <p:spPr>
          <a:xfrm rot="540000">
            <a:off x="124735" y="399181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1928DED1-2B49-4F9C-8FD9-9266CB919079}"/>
              </a:ext>
            </a:extLst>
          </p:cNvPr>
          <p:cNvSpPr txBox="1"/>
          <p:nvPr/>
        </p:nvSpPr>
        <p:spPr>
          <a:xfrm rot="21240000">
            <a:off x="298234" y="6103294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A0561B09-EDED-452C-8C17-EE7AB0FDE7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8" y="1412875"/>
            <a:ext cx="8507412" cy="511175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dirty="0" err="1">
                <a:solidFill>
                  <a:srgbClr val="000000"/>
                </a:solidFill>
              </a:rPr>
              <a:t>Formul</a:t>
            </a:r>
            <a:r>
              <a:rPr lang="en-US" altLang="cs-CZ" sz="2400" dirty="0">
                <a:solidFill>
                  <a:srgbClr val="000000"/>
                </a:solidFill>
              </a:rPr>
              <a:t>a</a:t>
            </a:r>
            <a:r>
              <a:rPr lang="cs-CZ" altLang="cs-CZ" sz="2400" dirty="0">
                <a:solidFill>
                  <a:srgbClr val="000000"/>
                </a:solidFill>
              </a:rPr>
              <a:t> A </a:t>
            </a:r>
            <a:r>
              <a:rPr lang="en-US" altLang="cs-CZ" sz="2400" dirty="0">
                <a:solidFill>
                  <a:srgbClr val="000000"/>
                </a:solidFill>
              </a:rPr>
              <a:t>does not contain free variable </a:t>
            </a:r>
            <a:r>
              <a:rPr lang="en-US" altLang="cs-CZ" sz="2400" i="1" dirty="0">
                <a:solidFill>
                  <a:srgbClr val="000000"/>
                </a:solidFill>
              </a:rPr>
              <a:t>x</a:t>
            </a:r>
            <a:r>
              <a:rPr lang="en-US" altLang="cs-CZ" sz="2400" dirty="0">
                <a:solidFill>
                  <a:srgbClr val="000000"/>
                </a:solidFill>
              </a:rPr>
              <a:t>: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[B(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</a:rPr>
              <a:t>B</a:t>
            </a:r>
            <a:r>
              <a:rPr lang="cs-CZ" altLang="cs-CZ" sz="2400" b="1" dirty="0">
                <a:solidFill>
                  <a:srgbClr val="000000"/>
                </a:solidFill>
              </a:rPr>
              <a:t>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[B(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b="1" dirty="0">
                <a:solidFill>
                  <a:srgbClr val="000000"/>
                </a:solidFill>
              </a:rPr>
              <a:t> [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</a:rPr>
              <a:t>B</a:t>
            </a:r>
            <a:r>
              <a:rPr lang="cs-CZ" altLang="cs-CZ" sz="2400" b="1" dirty="0">
                <a:solidFill>
                  <a:srgbClr val="000000"/>
                </a:solidFill>
              </a:rPr>
              <a:t>(</a:t>
            </a:r>
            <a:r>
              <a:rPr lang="cs-CZ" altLang="cs-CZ" sz="2400" b="1" i="1" dirty="0">
                <a:solidFill>
                  <a:srgbClr val="000000"/>
                </a:solidFill>
              </a:rPr>
              <a:t>x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A]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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dirty="0">
                <a:solidFill>
                  <a:srgbClr val="000000"/>
                </a:solidFill>
              </a:rPr>
              <a:t> B(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[A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B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>
                <a:solidFill>
                  <a:srgbClr val="000000"/>
                </a:solidFill>
              </a:rPr>
              <a:t>x</a:t>
            </a:r>
            <a:r>
              <a:rPr lang="cs-CZ" altLang="cs-CZ" sz="2400" dirty="0">
                <a:solidFill>
                  <a:srgbClr val="000000"/>
                </a:solidFill>
              </a:rPr>
              <a:t>)]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	</a:t>
            </a:r>
            <a:r>
              <a:rPr lang="en-US" altLang="cs-CZ" sz="2400" b="1" i="1" dirty="0">
                <a:solidFill>
                  <a:srgbClr val="000000"/>
                </a:solidFill>
              </a:rPr>
              <a:t>The commutative law of quantifiers.</a:t>
            </a:r>
            <a:r>
              <a:rPr lang="cs-CZ" altLang="cs-CZ" sz="2400" b="1" i="1" dirty="0">
                <a:solidFill>
                  <a:srgbClr val="000000"/>
                </a:solidFill>
              </a:rPr>
              <a:t>  </a:t>
            </a:r>
            <a:endParaRPr lang="cs-CZ" altLang="cs-CZ" sz="2400" dirty="0">
              <a:solidFill>
                <a:srgbClr val="000000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y</a:t>
            </a:r>
            <a:r>
              <a:rPr lang="cs-CZ" altLang="cs-CZ" sz="2400" i="1" dirty="0">
                <a:solidFill>
                  <a:srgbClr val="000000"/>
                </a:solidFill>
              </a:rPr>
              <a:t> </a:t>
            </a:r>
            <a:r>
              <a:rPr lang="cs-CZ" altLang="cs-CZ" sz="2400" dirty="0">
                <a:solidFill>
                  <a:srgbClr val="000000"/>
                </a:solidFill>
              </a:rPr>
              <a:t>A(</a:t>
            </a:r>
            <a:r>
              <a:rPr lang="cs-CZ" altLang="cs-CZ" sz="2400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dirty="0">
                <a:solidFill>
                  <a:srgbClr val="000000"/>
                </a:solidFill>
              </a:rPr>
              <a:t>) </a:t>
            </a:r>
            <a:r>
              <a:rPr lang="cs-CZ" altLang="cs-CZ" sz="2400" dirty="0">
                <a:solidFill>
                  <a:srgbClr val="000000"/>
                </a:solidFill>
                <a:sym typeface="Symbol" panose="05050102010706020507" pitchFamily="18" charset="2"/>
              </a:rPr>
              <a:t>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y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i="1" dirty="0" err="1">
                <a:solidFill>
                  <a:srgbClr val="000000"/>
                </a:solidFill>
              </a:rPr>
              <a:t>x</a:t>
            </a:r>
            <a:r>
              <a:rPr lang="cs-CZ" altLang="cs-CZ" sz="2400" dirty="0" err="1">
                <a:solidFill>
                  <a:srgbClr val="000000"/>
                </a:solidFill>
              </a:rPr>
              <a:t>A</a:t>
            </a:r>
            <a:r>
              <a:rPr lang="cs-CZ" altLang="cs-CZ" sz="2400" dirty="0">
                <a:solidFill>
                  <a:srgbClr val="000000"/>
                </a:solidFill>
              </a:rPr>
              <a:t>(</a:t>
            </a:r>
            <a:r>
              <a:rPr lang="cs-CZ" altLang="cs-CZ" sz="2400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dirty="0">
                <a:solidFill>
                  <a:srgbClr val="000000"/>
                </a:solidFill>
              </a:rPr>
              <a:t>) 		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	|=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y</a:t>
            </a:r>
            <a:r>
              <a:rPr lang="cs-CZ" altLang="cs-CZ" sz="2400" b="1" i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b="1" dirty="0">
                <a:solidFill>
                  <a:srgbClr val="000000"/>
                </a:solidFill>
              </a:rPr>
              <a:t>)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y</a:t>
            </a:r>
            <a:r>
              <a:rPr lang="cs-CZ" altLang="cs-CZ" sz="2400" b="1" dirty="0" err="1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</a:t>
            </a:r>
            <a:r>
              <a:rPr lang="cs-CZ" altLang="cs-CZ" sz="2400" b="1" i="1" dirty="0">
                <a:solidFill>
                  <a:srgbClr val="000000"/>
                </a:solidFill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</a:rPr>
              <a:t>A(</a:t>
            </a:r>
            <a:r>
              <a:rPr lang="cs-CZ" altLang="cs-CZ" sz="2400" b="1" i="1" dirty="0" err="1">
                <a:solidFill>
                  <a:srgbClr val="000000"/>
                </a:solidFill>
              </a:rPr>
              <a:t>x,y</a:t>
            </a:r>
            <a:r>
              <a:rPr lang="cs-CZ" altLang="cs-CZ" sz="2400" b="1" dirty="0">
                <a:solidFill>
                  <a:srgbClr val="000000"/>
                </a:solidFill>
              </a:rPr>
              <a:t>)</a:t>
            </a:r>
            <a:r>
              <a:rPr lang="cs-CZ" altLang="cs-CZ" sz="2400" dirty="0">
                <a:solidFill>
                  <a:srgbClr val="000000"/>
                </a:solidFill>
              </a:rPr>
              <a:t>     </a:t>
            </a:r>
            <a:r>
              <a:rPr lang="en-US" altLang="cs-CZ" sz="2400" i="1" dirty="0">
                <a:solidFill>
                  <a:srgbClr val="000000"/>
                </a:solidFill>
              </a:rPr>
              <a:t>but not vice-versa</a:t>
            </a:r>
            <a:r>
              <a:rPr lang="cs-CZ" altLang="cs-CZ" sz="2400" dirty="0">
                <a:solidFill>
                  <a:srgbClr val="000000"/>
                </a:solidFill>
              </a:rPr>
              <a:t>!</a:t>
            </a:r>
            <a:endParaRPr lang="en-US" altLang="cs-CZ" sz="2400" dirty="0">
              <a:solidFill>
                <a:srgbClr val="00000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36BB6C2-B9D4-46F2-A8A1-9F5A16F513AD}"/>
              </a:ext>
            </a:extLst>
          </p:cNvPr>
          <p:cNvSpPr/>
          <p:nvPr/>
        </p:nvSpPr>
        <p:spPr>
          <a:xfrm>
            <a:off x="994767" y="9364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5C20D0-14C3-4D10-BC78-ECE42DEF14BA}"/>
              </a:ext>
            </a:extLst>
          </p:cNvPr>
          <p:cNvSpPr>
            <a:spLocks noGrp="1" noChangeArrowheads="1"/>
          </p:cNvSpPr>
          <p:nvPr/>
        </p:nvSpPr>
        <p:spPr>
          <a:xfrm>
            <a:off x="1556364" y="674797"/>
            <a:ext cx="5432581" cy="51300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Some important tautologies</a:t>
            </a:r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F3568FC3-62C6-4BDE-8D80-FBF4219A1346}"/>
              </a:ext>
            </a:extLst>
          </p:cNvPr>
          <p:cNvSpPr txBox="1"/>
          <p:nvPr/>
        </p:nvSpPr>
        <p:spPr>
          <a:xfrm rot="1200000">
            <a:off x="1749664" y="42735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065F115-488F-4CE9-87D2-47810497E651}"/>
              </a:ext>
            </a:extLst>
          </p:cNvPr>
          <p:cNvSpPr txBox="1"/>
          <p:nvPr/>
        </p:nvSpPr>
        <p:spPr>
          <a:xfrm rot="660000">
            <a:off x="8669077" y="17149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3">
            <a:extLst>
              <a:ext uri="{FF2B5EF4-FFF2-40B4-BE49-F238E27FC236}">
                <a16:creationId xmlns:a16="http://schemas.microsoft.com/office/drawing/2014/main" id="{9CAA1033-07D9-4C1E-B051-9952085A0560}"/>
              </a:ext>
            </a:extLst>
          </p:cNvPr>
          <p:cNvSpPr txBox="1"/>
          <p:nvPr/>
        </p:nvSpPr>
        <p:spPr>
          <a:xfrm rot="960000">
            <a:off x="149787" y="94842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6A8BD1E5-A6A1-4974-8FA8-AE146F498D9C}"/>
              </a:ext>
            </a:extLst>
          </p:cNvPr>
          <p:cNvSpPr txBox="1"/>
          <p:nvPr/>
        </p:nvSpPr>
        <p:spPr>
          <a:xfrm rot="540000">
            <a:off x="11635462" y="6001850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0BB84F3A-F805-4950-ACE4-39F6F9807D30}"/>
              </a:ext>
            </a:extLst>
          </p:cNvPr>
          <p:cNvSpPr txBox="1"/>
          <p:nvPr/>
        </p:nvSpPr>
        <p:spPr>
          <a:xfrm rot="21240000">
            <a:off x="422622" y="5870746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823707BE-75F9-4A49-9076-DED058625A4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557338"/>
            <a:ext cx="8785225" cy="51117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dirty="0">
                <a:solidFill>
                  <a:srgbClr val="000000"/>
                </a:solidFill>
              </a:rPr>
              <a:t> 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</a:t>
            </a:r>
            <a:r>
              <a:rPr lang="en-US" altLang="cs-CZ" dirty="0">
                <a:solidFill>
                  <a:srgbClr val="000000"/>
                </a:solidFill>
              </a:rPr>
              <a:t> – obvious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dirty="0">
                <a:solidFill>
                  <a:srgbClr val="000000"/>
                </a:solidFill>
              </a:rPr>
              <a:t> [A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)]</a:t>
            </a:r>
            <a:r>
              <a:rPr lang="en-US" altLang="cs-CZ" dirty="0">
                <a:solidFill>
                  <a:srgbClr val="000000"/>
                </a:solidFill>
              </a:rPr>
              <a:t> – obvious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en-US" altLang="cs-CZ" b="1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</a:rPr>
              <a:t>[B(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b="1" dirty="0">
                <a:solidFill>
                  <a:srgbClr val="000000"/>
                </a:solidFill>
              </a:rPr>
              <a:t> 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en-US" altLang="cs-CZ" b="1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</a:rPr>
              <a:t>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</a:t>
            </a:r>
            <a:endParaRPr lang="en-US" altLang="cs-CZ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: the complement B</a:t>
            </a:r>
            <a:r>
              <a:rPr lang="en-US" altLang="cs-CZ" baseline="30000" dirty="0">
                <a:solidFill>
                  <a:srgbClr val="000000"/>
                </a:solidFill>
              </a:rPr>
              <a:t>U</a:t>
            </a:r>
            <a:r>
              <a:rPr lang="en-US" altLang="cs-CZ" dirty="0">
                <a:solidFill>
                  <a:srgbClr val="000000"/>
                </a:solidFill>
              </a:rPr>
              <a:t> or A is the whole universe: </a:t>
            </a:r>
            <a:br>
              <a:rPr lang="cs-CZ" altLang="cs-CZ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 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 </a:t>
            </a:r>
            <a:endParaRPr lang="cs-CZ" altLang="cs-CZ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b="1" i="1" dirty="0">
                <a:solidFill>
                  <a:srgbClr val="000000"/>
                </a:solidFill>
              </a:rPr>
              <a:t>x </a:t>
            </a:r>
            <a:r>
              <a:rPr lang="cs-CZ" altLang="cs-CZ" b="1" dirty="0">
                <a:solidFill>
                  <a:srgbClr val="000000"/>
                </a:solidFill>
              </a:rPr>
              <a:t>[B(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cs-CZ" altLang="cs-CZ" b="1" dirty="0">
                <a:solidFill>
                  <a:srgbClr val="000000"/>
                </a:solidFill>
              </a:rPr>
              <a:t> 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b="1" i="1" dirty="0">
                <a:solidFill>
                  <a:srgbClr val="000000"/>
                </a:solidFill>
              </a:rPr>
              <a:t>x </a:t>
            </a:r>
            <a:r>
              <a:rPr lang="cs-CZ" altLang="cs-CZ" b="1" dirty="0">
                <a:solidFill>
                  <a:srgbClr val="000000"/>
                </a:solidFill>
              </a:rPr>
              <a:t>B(</a:t>
            </a:r>
            <a:r>
              <a:rPr lang="cs-CZ" altLang="cs-CZ" b="1" i="1" dirty="0">
                <a:solidFill>
                  <a:srgbClr val="000000"/>
                </a:solidFill>
              </a:rPr>
              <a:t>x</a:t>
            </a:r>
            <a:r>
              <a:rPr lang="cs-CZ" altLang="cs-CZ" b="1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b="1" dirty="0">
                <a:solidFill>
                  <a:srgbClr val="000000"/>
                </a:solidFill>
              </a:rPr>
              <a:t> A] </a:t>
            </a:r>
            <a:endParaRPr lang="en-US" altLang="cs-CZ" b="1" dirty="0">
              <a:solidFill>
                <a:srgbClr val="00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[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A]</a:t>
            </a:r>
            <a:r>
              <a:rPr lang="en-US" altLang="cs-CZ" dirty="0">
                <a:solidFill>
                  <a:srgbClr val="000000"/>
                </a:solidFill>
              </a:rPr>
              <a:t>: the complement B</a:t>
            </a:r>
            <a:r>
              <a:rPr lang="en-US" altLang="cs-CZ" baseline="30000" dirty="0">
                <a:solidFill>
                  <a:srgbClr val="000000"/>
                </a:solidFill>
              </a:rPr>
              <a:t>U</a:t>
            </a:r>
            <a:r>
              <a:rPr lang="en-US" altLang="cs-CZ" dirty="0">
                <a:solidFill>
                  <a:srgbClr val="000000"/>
                </a:solidFill>
              </a:rPr>
              <a:t> is non-empty or A: </a:t>
            </a:r>
            <a:br>
              <a:rPr lang="cs-CZ" altLang="cs-CZ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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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 </a:t>
            </a:r>
            <a:r>
              <a:rPr lang="cs-CZ" altLang="cs-CZ" i="1" dirty="0">
                <a:solidFill>
                  <a:srgbClr val="000000"/>
                </a:solidFill>
              </a:rPr>
              <a:t>x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</a:t>
            </a:r>
            <a:r>
              <a:rPr lang="cs-CZ" altLang="cs-CZ" dirty="0">
                <a:solidFill>
                  <a:srgbClr val="000000"/>
                </a:solidFill>
              </a:rPr>
              <a:t> A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</a:t>
            </a:r>
            <a:r>
              <a:rPr lang="en-US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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en-US" altLang="cs-CZ" i="1" dirty="0">
                <a:solidFill>
                  <a:srgbClr val="000000"/>
                </a:solidFill>
              </a:rPr>
              <a:t> </a:t>
            </a:r>
            <a:r>
              <a:rPr lang="cs-CZ" altLang="cs-CZ" dirty="0">
                <a:solidFill>
                  <a:srgbClr val="000000"/>
                </a:solidFill>
              </a:rPr>
              <a:t>B(</a:t>
            </a:r>
            <a:r>
              <a:rPr lang="cs-CZ" altLang="cs-CZ" i="1" dirty="0">
                <a:solidFill>
                  <a:srgbClr val="000000"/>
                </a:solidFill>
              </a:rPr>
              <a:t>x</a:t>
            </a:r>
            <a:r>
              <a:rPr lang="cs-CZ" altLang="cs-CZ" dirty="0">
                <a:solidFill>
                  <a:srgbClr val="000000"/>
                </a:solidFill>
              </a:rPr>
              <a:t>)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sym typeface="Symbol" panose="05050102010706020507" pitchFamily="18" charset="2"/>
              </a:rPr>
              <a:t></a:t>
            </a:r>
            <a:r>
              <a:rPr lang="cs-CZ" altLang="cs-CZ" dirty="0">
                <a:solidFill>
                  <a:srgbClr val="000000"/>
                </a:solidFill>
              </a:rPr>
              <a:t> A</a:t>
            </a:r>
            <a:r>
              <a:rPr lang="en-US" altLang="cs-CZ" dirty="0">
                <a:solidFill>
                  <a:srgbClr val="000000"/>
                </a:solidFill>
              </a:rPr>
              <a:t>  </a:t>
            </a:r>
            <a:endParaRPr lang="cs-CZ" altLang="cs-CZ" dirty="0">
              <a:solidFill>
                <a:srgbClr val="000000"/>
              </a:solidFill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236BB6C2-B9D4-46F2-A8A1-9F5A16F513AD}"/>
              </a:ext>
            </a:extLst>
          </p:cNvPr>
          <p:cNvSpPr/>
          <p:nvPr/>
        </p:nvSpPr>
        <p:spPr>
          <a:xfrm>
            <a:off x="994767" y="9364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85C20D0-14C3-4D10-BC78-ECE42DEF14BA}"/>
              </a:ext>
            </a:extLst>
          </p:cNvPr>
          <p:cNvSpPr>
            <a:spLocks noGrp="1" noChangeArrowheads="1"/>
          </p:cNvSpPr>
          <p:nvPr/>
        </p:nvSpPr>
        <p:spPr>
          <a:xfrm>
            <a:off x="1528655" y="522396"/>
            <a:ext cx="8051090" cy="81591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i="1" dirty="0">
                <a:latin typeface="Trebuchet MS"/>
              </a:rPr>
              <a:t>Semantic proofs</a:t>
            </a:r>
            <a:r>
              <a:rPr lang="cs-CZ" sz="2800" i="1" dirty="0">
                <a:latin typeface="Trebuchet MS"/>
              </a:rPr>
              <a:t>: </a:t>
            </a:r>
            <a:r>
              <a:rPr lang="en-US" sz="2800" i="1" dirty="0">
                <a:latin typeface="Trebuchet MS"/>
              </a:rPr>
              <a:t>Let </a:t>
            </a:r>
            <a:r>
              <a:rPr lang="cs-CZ" sz="2800" i="1" dirty="0">
                <a:latin typeface="Trebuchet MS"/>
              </a:rPr>
              <a:t>A</a:t>
            </a:r>
            <a:r>
              <a:rPr lang="cs-CZ" sz="2800" i="1" baseline="30000" dirty="0">
                <a:latin typeface="Trebuchet MS"/>
              </a:rPr>
              <a:t>U</a:t>
            </a:r>
            <a:r>
              <a:rPr lang="cs-CZ" sz="2800" i="1" dirty="0">
                <a:latin typeface="Trebuchet MS"/>
              </a:rPr>
              <a:t>, B</a:t>
            </a:r>
            <a:r>
              <a:rPr lang="cs-CZ" sz="2800" i="1" baseline="30000" dirty="0">
                <a:latin typeface="Trebuchet MS"/>
              </a:rPr>
              <a:t>U</a:t>
            </a:r>
            <a:r>
              <a:rPr lang="cs-CZ" sz="2800" i="1" dirty="0">
                <a:latin typeface="Trebuchet MS"/>
              </a:rPr>
              <a:t> </a:t>
            </a:r>
            <a:r>
              <a:rPr lang="en-US" sz="2800" i="1" dirty="0">
                <a:latin typeface="Trebuchet MS"/>
              </a:rPr>
              <a:t>be</a:t>
            </a:r>
            <a:r>
              <a:rPr lang="cs-CZ" sz="2800" i="1" dirty="0">
                <a:latin typeface="Trebuchet MS"/>
              </a:rPr>
              <a:t> </a:t>
            </a:r>
            <a:r>
              <a:rPr lang="cs-CZ" sz="2800" i="1" dirty="0" err="1">
                <a:latin typeface="Trebuchet MS"/>
              </a:rPr>
              <a:t>the</a:t>
            </a:r>
            <a:r>
              <a:rPr lang="cs-CZ" sz="2800" i="1" dirty="0">
                <a:latin typeface="Trebuchet MS"/>
              </a:rPr>
              <a:t> </a:t>
            </a:r>
            <a:r>
              <a:rPr lang="en-US" sz="2800" i="1" dirty="0">
                <a:latin typeface="Trebuchet MS"/>
              </a:rPr>
              <a:t>truth- domains of </a:t>
            </a:r>
            <a:r>
              <a:rPr lang="cs-CZ" sz="2800" i="1" dirty="0">
                <a:latin typeface="Trebuchet MS"/>
              </a:rPr>
              <a:t>A, B</a:t>
            </a:r>
            <a:r>
              <a:rPr lang="en-US" sz="2800" i="1" dirty="0">
                <a:latin typeface="Trebuchet MS"/>
              </a:rPr>
              <a:t>, x is not free in A</a:t>
            </a:r>
            <a:endParaRPr lang="en-US" sz="2800" dirty="0">
              <a:latin typeface="Trebuchet MS"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69C79AB-CB00-4DA4-8BE1-29080FC8CFE0}"/>
              </a:ext>
            </a:extLst>
          </p:cNvPr>
          <p:cNvSpPr txBox="1"/>
          <p:nvPr/>
        </p:nvSpPr>
        <p:spPr>
          <a:xfrm rot="1200000">
            <a:off x="8289010" y="56589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68C4B98-7E23-4A3B-A596-5B7E655B7F55}"/>
              </a:ext>
            </a:extLst>
          </p:cNvPr>
          <p:cNvSpPr txBox="1"/>
          <p:nvPr/>
        </p:nvSpPr>
        <p:spPr>
          <a:xfrm rot="660000">
            <a:off x="230700" y="146516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3">
            <a:extLst>
              <a:ext uri="{FF2B5EF4-FFF2-40B4-BE49-F238E27FC236}">
                <a16:creationId xmlns:a16="http://schemas.microsoft.com/office/drawing/2014/main" id="{F6EA0137-FCCB-41DF-9B2B-2502AAECCF87}"/>
              </a:ext>
            </a:extLst>
          </p:cNvPr>
          <p:cNvSpPr txBox="1"/>
          <p:nvPr/>
        </p:nvSpPr>
        <p:spPr>
          <a:xfrm rot="960000">
            <a:off x="10753406" y="174413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4">
            <a:extLst>
              <a:ext uri="{FF2B5EF4-FFF2-40B4-BE49-F238E27FC236}">
                <a16:creationId xmlns:a16="http://schemas.microsoft.com/office/drawing/2014/main" id="{932F5AC6-EB93-4593-A8D1-A1044ED6F35C}"/>
              </a:ext>
            </a:extLst>
          </p:cNvPr>
          <p:cNvSpPr txBox="1"/>
          <p:nvPr/>
        </p:nvSpPr>
        <p:spPr>
          <a:xfrm rot="540000">
            <a:off x="277520" y="3561472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5">
            <a:extLst>
              <a:ext uri="{FF2B5EF4-FFF2-40B4-BE49-F238E27FC236}">
                <a16:creationId xmlns:a16="http://schemas.microsoft.com/office/drawing/2014/main" id="{9AAF2C8B-5994-42F3-BDF6-A60354DCD4ED}"/>
              </a:ext>
            </a:extLst>
          </p:cNvPr>
          <p:cNvSpPr txBox="1"/>
          <p:nvPr/>
        </p:nvSpPr>
        <p:spPr>
          <a:xfrm rot="21240000">
            <a:off x="317352" y="5374140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14" name="TextovéPole 6">
            <a:extLst>
              <a:ext uri="{FF2B5EF4-FFF2-40B4-BE49-F238E27FC236}">
                <a16:creationId xmlns:a16="http://schemas.microsoft.com/office/drawing/2014/main" id="{43FD2BAA-9901-4F31-9746-433D76BBE45D}"/>
              </a:ext>
            </a:extLst>
          </p:cNvPr>
          <p:cNvSpPr txBox="1"/>
          <p:nvPr/>
        </p:nvSpPr>
        <p:spPr>
          <a:xfrm rot="20100000">
            <a:off x="11493220" y="5906371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6031B97-1834-48A7-AE7A-9E015A7FBD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  <p:sp>
        <p:nvSpPr>
          <p:cNvPr id="10243" name="Footer Placeholder 3">
            <a:extLst>
              <a:ext uri="{FF2B5EF4-FFF2-40B4-BE49-F238E27FC236}">
                <a16:creationId xmlns:a16="http://schemas.microsoft.com/office/drawing/2014/main" id="{F3ED55FC-75FB-4EB5-8E2C-923D4814CC10}"/>
              </a:ext>
            </a:extLst>
          </p:cNvPr>
          <p:cNvSpPr txBox="1">
            <a:spLocks noGrp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/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A7E5E70C-3E12-49CE-8269-393E3482F2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1DB475-25D0-4C8F-B8C4-0DAD5127EFCA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10245" name="Rectangle 2">
            <a:extLst>
              <a:ext uri="{FF2B5EF4-FFF2-40B4-BE49-F238E27FC236}">
                <a16:creationId xmlns:a16="http://schemas.microsoft.com/office/drawing/2014/main" id="{E2E283E9-6037-489C-A6D1-F93D4780B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608029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cs-CZ" dirty="0"/>
              <a:t>Aristotelian </a:t>
            </a:r>
            <a:r>
              <a:rPr lang="cs-CZ" altLang="cs-CZ" dirty="0"/>
              <a:t>log</a:t>
            </a:r>
            <a:r>
              <a:rPr lang="en-US" altLang="cs-CZ" dirty="0" err="1"/>
              <a:t>ic</a:t>
            </a:r>
            <a:r>
              <a:rPr lang="en-US" altLang="cs-CZ" dirty="0"/>
              <a:t> </a:t>
            </a:r>
          </a:p>
        </p:txBody>
      </p:sp>
      <p:sp>
        <p:nvSpPr>
          <p:cNvPr id="10246" name="Rectangle 3">
            <a:extLst>
              <a:ext uri="{FF2B5EF4-FFF2-40B4-BE49-F238E27FC236}">
                <a16:creationId xmlns:a16="http://schemas.microsoft.com/office/drawing/2014/main" id="{521C6412-85AA-48C9-89BE-637D874FDE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272619"/>
            <a:ext cx="9974344" cy="512818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The Greek philosopher and logician Aristotle examined before more than </a:t>
            </a:r>
            <a:r>
              <a:rPr lang="cs-CZ" altLang="cs-CZ" sz="2400" dirty="0"/>
              <a:t>2000 </a:t>
            </a:r>
            <a:r>
              <a:rPr lang="en-US" altLang="cs-CZ" sz="2400" dirty="0"/>
              <a:t>years </a:t>
            </a:r>
            <a:r>
              <a:rPr lang="cs-CZ" altLang="cs-CZ" sz="2400" b="1" i="1" dirty="0" err="1"/>
              <a:t>Subje</a:t>
            </a:r>
            <a:r>
              <a:rPr lang="en-US" altLang="cs-CZ" sz="2400" b="1" i="1" dirty="0"/>
              <a:t>c</a:t>
            </a:r>
            <a:r>
              <a:rPr lang="cs-CZ" altLang="cs-CZ" sz="2400" b="1" i="1" dirty="0"/>
              <a:t>t – </a:t>
            </a:r>
            <a:r>
              <a:rPr lang="en-US" altLang="cs-CZ" sz="2400" b="1" i="1" dirty="0"/>
              <a:t>Predicate propositions and arguments </a:t>
            </a:r>
            <a:r>
              <a:rPr lang="cs-CZ" altLang="cs-CZ" sz="2400" b="1" i="1" dirty="0"/>
              <a:t>(</a:t>
            </a:r>
            <a:r>
              <a:rPr lang="cs-CZ" altLang="cs-CZ" sz="2400" b="1" i="1" dirty="0" err="1"/>
              <a:t>syllogisms</a:t>
            </a:r>
            <a:r>
              <a:rPr lang="cs-CZ" altLang="cs-CZ" sz="2400" b="1" i="1" dirty="0"/>
              <a:t>) </a:t>
            </a:r>
            <a:r>
              <a:rPr lang="en-US" altLang="cs-CZ" sz="2400" b="1" i="1" dirty="0"/>
              <a:t>formed from them</a:t>
            </a:r>
            <a:r>
              <a:rPr lang="cs-CZ" altLang="cs-CZ" sz="2400" dirty="0"/>
              <a:t>: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ffirmo</a:t>
            </a:r>
            <a:endParaRPr lang="cs-CZ" altLang="cs-CZ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endParaRPr lang="cs-CZ" altLang="cs-CZ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		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rmo</a:t>
            </a:r>
            <a:endParaRPr lang="cs-CZ" altLang="cs-CZ" sz="2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 </a:t>
            </a:r>
            <a:r>
              <a:rPr lang="en-US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not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		</a:t>
            </a:r>
            <a:r>
              <a:rPr lang="cs-CZ" altLang="cs-CZ" sz="2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cs-CZ" altLang="cs-CZ" sz="2400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</a:t>
            </a:r>
            <a:r>
              <a:rPr lang="cs-CZ" altLang="cs-CZ" sz="2400" b="1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cs-CZ" altLang="cs-CZ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80000"/>
              </a:lnSpc>
              <a:spcBef>
                <a:spcPct val="70000"/>
              </a:spcBef>
              <a:buFont typeface="Wingdings" panose="05000000000000000000" pitchFamily="2" charset="2"/>
              <a:buNone/>
            </a:pPr>
            <a:r>
              <a:rPr lang="en-US" altLang="cs-CZ" sz="2400" dirty="0">
                <a:solidFill>
                  <a:srgbClr val="0070C0"/>
                </a:solidFill>
              </a:rPr>
              <a:t>All concepts </a:t>
            </a:r>
            <a:r>
              <a:rPr lang="cs-CZ" altLang="cs-CZ" sz="2400" dirty="0">
                <a:solidFill>
                  <a:srgbClr val="0070C0"/>
                </a:solidFill>
              </a:rPr>
              <a:t>S, P </a:t>
            </a:r>
            <a:r>
              <a:rPr lang="en-US" altLang="cs-CZ" sz="2400" dirty="0">
                <a:solidFill>
                  <a:srgbClr val="0070C0"/>
                </a:solidFill>
              </a:rPr>
              <a:t>are </a:t>
            </a:r>
            <a:r>
              <a:rPr lang="en-US" altLang="cs-CZ" sz="2400" b="1" i="1" dirty="0">
                <a:solidFill>
                  <a:srgbClr val="0070C0"/>
                </a:solidFill>
              </a:rPr>
              <a:t>nonempty.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altLang="cs-CZ" sz="2400" i="1" dirty="0"/>
              <a:t>From the contemporary point of view, Aristotle developed a fragment of first-order predicate logic.</a:t>
            </a:r>
          </a:p>
          <a:p>
            <a:pPr algn="just">
              <a:lnSpc>
                <a:spcPct val="80000"/>
              </a:lnSpc>
              <a:spcBef>
                <a:spcPts val="1200"/>
              </a:spcBef>
            </a:pPr>
            <a:r>
              <a:rPr lang="en-US" altLang="cs-CZ" sz="2400" i="1" dirty="0"/>
              <a:t>Propositional logic was examined by the stoics at that time, who opposed Aristotle and laid down the fundamentals of the predicate logic apart from other things.</a:t>
            </a:r>
            <a:r>
              <a:rPr lang="cs-CZ" altLang="cs-CZ" sz="2400" i="1" dirty="0"/>
              <a:t> 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See</a:t>
            </a:r>
            <a:r>
              <a:rPr lang="cs-CZ" altLang="cs-CZ" sz="2400" i="1" dirty="0"/>
              <a:t> František </a:t>
            </a:r>
            <a:r>
              <a:rPr lang="cs-CZ" altLang="cs-CZ" sz="2400" i="1" dirty="0" err="1"/>
              <a:t>Gahér</a:t>
            </a:r>
            <a:r>
              <a:rPr lang="cs-CZ" altLang="cs-CZ" sz="2400" i="1" dirty="0"/>
              <a:t>: </a:t>
            </a:r>
            <a:r>
              <a:rPr lang="cs-CZ" altLang="cs-CZ" sz="2400" dirty="0"/>
              <a:t>Stoická sémantika a logika)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>
            <a:extLst>
              <a:ext uri="{FF2B5EF4-FFF2-40B4-BE49-F238E27FC236}">
                <a16:creationId xmlns:a16="http://schemas.microsoft.com/office/drawing/2014/main" id="{C988F965-3D74-4A98-BC50-BFAF80E603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  <p:sp>
        <p:nvSpPr>
          <p:cNvPr id="12291" name="Slide Number Placeholder 4">
            <a:extLst>
              <a:ext uri="{FF2B5EF4-FFF2-40B4-BE49-F238E27FC236}">
                <a16:creationId xmlns:a16="http://schemas.microsoft.com/office/drawing/2014/main" id="{04823C13-AAE7-44FF-AB60-D55C24C6D0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222879-54D8-4BFB-827F-B6C2DF708319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C1FA8763-802A-475D-9DD4-ABE3C423EE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884238"/>
          </a:xfrm>
        </p:spPr>
        <p:txBody>
          <a:bodyPr/>
          <a:lstStyle/>
          <a:p>
            <a:pPr eaLnBrk="1" hangingPunct="1"/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opposition</a:t>
            </a:r>
            <a:endParaRPr lang="en-US" altLang="cs-CZ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237C24D-7B63-4B9B-B10A-319F1F2C0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9" y="1484314"/>
            <a:ext cx="8785225" cy="496887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i="1" dirty="0"/>
              <a:t>			</a:t>
            </a:r>
            <a:r>
              <a:rPr lang="en-US" altLang="cs-CZ" dirty="0"/>
              <a:t>positive</a:t>
            </a:r>
            <a:r>
              <a:rPr lang="cs-CZ" altLang="cs-CZ" dirty="0"/>
              <a:t>				</a:t>
            </a:r>
            <a:r>
              <a:rPr lang="en-US" altLang="cs-CZ" dirty="0"/>
              <a:t>negative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dirty="0"/>
              <a:t>universal</a:t>
            </a:r>
            <a:r>
              <a:rPr lang="cs-CZ" altLang="cs-CZ" b="1" i="1" dirty="0"/>
              <a:t>	</a:t>
            </a:r>
            <a:r>
              <a:rPr lang="cs-CZ" altLang="cs-CZ" b="1" i="1" dirty="0" err="1"/>
              <a:t>SaP</a:t>
            </a:r>
            <a:r>
              <a:rPr lang="cs-CZ" altLang="cs-CZ" b="1" i="1" dirty="0"/>
              <a:t>					</a:t>
            </a:r>
            <a:r>
              <a:rPr lang="cs-CZ" altLang="cs-CZ" b="1" i="1" dirty="0" err="1"/>
              <a:t>SeP</a:t>
            </a:r>
            <a:endParaRPr lang="cs-CZ" altLang="cs-CZ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cs-CZ" dirty="0"/>
              <a:t>existential</a:t>
            </a:r>
            <a:r>
              <a:rPr lang="cs-CZ" altLang="cs-CZ" b="1" i="1" dirty="0"/>
              <a:t>	</a:t>
            </a:r>
            <a:r>
              <a:rPr lang="cs-CZ" altLang="cs-CZ" b="1" i="1" dirty="0" err="1"/>
              <a:t>SiP</a:t>
            </a:r>
            <a:r>
              <a:rPr lang="cs-CZ" altLang="cs-CZ" b="1" i="1" dirty="0"/>
              <a:t>					</a:t>
            </a:r>
            <a:r>
              <a:rPr lang="cs-CZ" altLang="cs-CZ" b="1" i="1" dirty="0" err="1"/>
              <a:t>SoP</a:t>
            </a:r>
            <a:endParaRPr lang="cs-CZ" altLang="cs-CZ" b="1" i="1" dirty="0"/>
          </a:p>
          <a:p>
            <a:pPr eaLnBrk="1" hangingPunct="1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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		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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contradictory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contrary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	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sub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contrary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 	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en-US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subalternative</a:t>
            </a:r>
            <a:endParaRPr lang="cs-CZ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	</a:t>
            </a:r>
            <a:r>
              <a:rPr lang="cs-CZ" alt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|=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anose="05050102010706020507" pitchFamily="18" charset="2"/>
              </a:rPr>
              <a:t></a:t>
            </a:r>
            <a:r>
              <a:rPr lang="cs-CZ" altLang="cs-CZ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    - “ -</a:t>
            </a:r>
            <a:r>
              <a:rPr lang="en-US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altLang="cs-CZ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	</a:t>
            </a:r>
            <a:endParaRPr lang="en-US" altLang="cs-CZ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4" name="Line 4">
            <a:extLst>
              <a:ext uri="{FF2B5EF4-FFF2-40B4-BE49-F238E27FC236}">
                <a16:creationId xmlns:a16="http://schemas.microsoft.com/office/drawing/2014/main" id="{83650AC2-4CBD-4C4F-88F2-9669FF4C1E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6" y="2205038"/>
            <a:ext cx="3529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5" name="Line 5">
            <a:extLst>
              <a:ext uri="{FF2B5EF4-FFF2-40B4-BE49-F238E27FC236}">
                <a16:creationId xmlns:a16="http://schemas.microsoft.com/office/drawing/2014/main" id="{2AA4822B-278C-4A02-A80B-7FB58B27750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8438" y="24209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6" name="Line 6">
            <a:extLst>
              <a:ext uri="{FF2B5EF4-FFF2-40B4-BE49-F238E27FC236}">
                <a16:creationId xmlns:a16="http://schemas.microsoft.com/office/drawing/2014/main" id="{BDEF938F-464D-4A67-86E1-B5CB7BF1C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3925" y="2420938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7" name="Line 7">
            <a:extLst>
              <a:ext uri="{FF2B5EF4-FFF2-40B4-BE49-F238E27FC236}">
                <a16:creationId xmlns:a16="http://schemas.microsoft.com/office/drawing/2014/main" id="{95697541-23E3-4732-85DE-6B3D1A7D10C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67213" y="3573463"/>
            <a:ext cx="37449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8" name="Line 8">
            <a:extLst>
              <a:ext uri="{FF2B5EF4-FFF2-40B4-BE49-F238E27FC236}">
                <a16:creationId xmlns:a16="http://schemas.microsoft.com/office/drawing/2014/main" id="{7426BF28-9550-4C76-9E10-F9B1F92585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5775" y="2349500"/>
            <a:ext cx="38877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9" name="Line 9">
            <a:extLst>
              <a:ext uri="{FF2B5EF4-FFF2-40B4-BE49-F238E27FC236}">
                <a16:creationId xmlns:a16="http://schemas.microsoft.com/office/drawing/2014/main" id="{E8AE1A14-E9A4-488F-9C5E-551058B09E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5775" y="2349501"/>
            <a:ext cx="38163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>
            <a:extLst>
              <a:ext uri="{FF2B5EF4-FFF2-40B4-BE49-F238E27FC236}">
                <a16:creationId xmlns:a16="http://schemas.microsoft.com/office/drawing/2014/main" id="{2D3420C1-D817-4005-8CCF-930CCA5A77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50D3FCE-D353-4209-906F-95E68ED98DB1}" type="slidenum">
              <a:rPr lang="cs-CZ" altLang="cs-CZ" sz="1200">
                <a:latin typeface="Arial Black" panose="020B0A040201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cs-CZ" sz="1200">
              <a:latin typeface="Arial Black" panose="020B0A040201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6B9B391-13CE-4DBA-A6F0-4D36BEE3B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33376"/>
            <a:ext cx="8686800" cy="792163"/>
          </a:xfrm>
        </p:spPr>
        <p:txBody>
          <a:bodyPr/>
          <a:lstStyle/>
          <a:p>
            <a:pPr eaLnBrk="1" hangingPunct="1"/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Aristotelian </a:t>
            </a:r>
            <a:r>
              <a:rPr lang="cs-CZ" alt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syllogism</a:t>
            </a:r>
            <a:r>
              <a:rPr lang="en-US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cs-CZ" alt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CCA1A40-4D29-44D2-976E-B0B804F7A1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2680" y="1196977"/>
            <a:ext cx="10411119" cy="515937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Simple arguments formed by combining three predicates S, P, M, where M is a mediate predicate that does not occur in the conclusion; the conclusion is thus of a form S-P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I.	M-P		II.  P-M		III.  M-P	IV.   P-M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	S-M 	     	     S-M	                    M-S	       M-S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2400" dirty="0"/>
              <a:t>Valid modes are: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I.		</a:t>
            </a:r>
            <a:r>
              <a:rPr lang="en-US" altLang="cs-CZ" sz="2400" dirty="0" err="1"/>
              <a:t>aaa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aii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barbara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celarent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darii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ferio</a:t>
            </a:r>
            <a:r>
              <a:rPr lang="en-US" altLang="cs-CZ" sz="2400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II.	</a:t>
            </a:r>
            <a:r>
              <a:rPr lang="en-US" altLang="cs-CZ" sz="2400" dirty="0" err="1"/>
              <a:t>aoo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aee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baroco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camestres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cesare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festino</a:t>
            </a:r>
            <a:r>
              <a:rPr lang="en-US" altLang="cs-CZ" sz="2400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III.	</a:t>
            </a:r>
            <a:r>
              <a:rPr lang="en-US" altLang="cs-CZ" sz="2400" dirty="0" err="1"/>
              <a:t>oao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aii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iai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bocardo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darapti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datisi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disamis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felapton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ferison</a:t>
            </a:r>
            <a:r>
              <a:rPr lang="en-US" altLang="cs-CZ" sz="2400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cs-CZ" sz="2400" dirty="0"/>
              <a:t>IV.	</a:t>
            </a:r>
            <a:r>
              <a:rPr lang="en-US" altLang="cs-CZ" sz="2400" dirty="0" err="1"/>
              <a:t>aai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aee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iai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eao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eio</a:t>
            </a:r>
            <a:r>
              <a:rPr lang="en-US" altLang="cs-CZ" sz="2400" dirty="0"/>
              <a:t> (</a:t>
            </a:r>
            <a:r>
              <a:rPr lang="en-US" altLang="cs-CZ" sz="2400" dirty="0" err="1"/>
              <a:t>bamalip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calemes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dimatis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fesapo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fresison</a:t>
            </a:r>
            <a:r>
              <a:rPr lang="en-US" altLang="cs-CZ" sz="2400" dirty="0"/>
              <a:t>)	</a:t>
            </a:r>
          </a:p>
          <a:p>
            <a:pPr eaLnBrk="1" hangingPunct="1">
              <a:lnSpc>
                <a:spcPct val="80000"/>
              </a:lnSpc>
              <a:spcBef>
                <a:spcPts val="1800"/>
              </a:spcBef>
            </a:pPr>
            <a:r>
              <a:rPr lang="en-US" altLang="cs-CZ" sz="2400" i="1" dirty="0">
                <a:solidFill>
                  <a:srgbClr val="0070C0"/>
                </a:solidFill>
              </a:rPr>
              <a:t>We do not have to memorize valid modes because they are easily provable by means of </a:t>
            </a:r>
            <a:r>
              <a:rPr lang="en-US" altLang="cs-CZ" sz="2400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Venn’s diagram</a:t>
            </a:r>
            <a:r>
              <a:rPr lang="en-US" altLang="cs-CZ" sz="2400" i="1" dirty="0">
                <a:solidFill>
                  <a:srgbClr val="0070C0"/>
                </a:solidFill>
              </a:rPr>
              <a:t> method.</a:t>
            </a:r>
          </a:p>
        </p:txBody>
      </p:sp>
      <p:sp>
        <p:nvSpPr>
          <p:cNvPr id="24581" name="Zástupný symbol pro zápatí 1">
            <a:extLst>
              <a:ext uri="{FF2B5EF4-FFF2-40B4-BE49-F238E27FC236}">
                <a16:creationId xmlns:a16="http://schemas.microsoft.com/office/drawing/2014/main" id="{02A5AD0A-0A58-4866-BE4B-EA90641B3E3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3">
            <a:extLst>
              <a:ext uri="{FF2B5EF4-FFF2-40B4-BE49-F238E27FC236}">
                <a16:creationId xmlns:a16="http://schemas.microsoft.com/office/drawing/2014/main" id="{2FEDAFE2-E7F5-4DDC-938D-741E1995C4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3262" y="1454727"/>
            <a:ext cx="8435975" cy="3886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dirty="0">
                <a:cs typeface="Calibri"/>
              </a:rPr>
              <a:t>1834 </a:t>
            </a:r>
            <a:r>
              <a:rPr lang="cs-CZ" dirty="0">
                <a:cs typeface="Calibri"/>
              </a:rPr>
              <a:t>- </a:t>
            </a:r>
            <a:r>
              <a:rPr lang="en-US" dirty="0">
                <a:cs typeface="Calibri"/>
              </a:rPr>
              <a:t>1923 </a:t>
            </a:r>
            <a:endParaRPr lang="cs-CZ" dirty="0">
              <a:cs typeface="Calibri"/>
            </a:endParaRPr>
          </a:p>
          <a:p>
            <a:pPr>
              <a:buNone/>
            </a:pPr>
            <a:r>
              <a:rPr lang="cs-CZ" dirty="0" err="1">
                <a:cs typeface="Calibri"/>
              </a:rPr>
              <a:t>British</a:t>
            </a:r>
            <a:r>
              <a:rPr lang="cs-CZ" dirty="0">
                <a:cs typeface="Calibri"/>
              </a:rPr>
              <a:t> </a:t>
            </a:r>
            <a:r>
              <a:rPr lang="cs-CZ" dirty="0" err="1">
                <a:cs typeface="Calibri"/>
              </a:rPr>
              <a:t>mathematician</a:t>
            </a:r>
            <a:endParaRPr lang="cs-CZ" dirty="0">
              <a:cs typeface="Calibri"/>
            </a:endParaRPr>
          </a:p>
          <a:p>
            <a:pPr>
              <a:buNone/>
            </a:pPr>
            <a:r>
              <a:rPr lang="en-US" dirty="0">
                <a:cs typeface="Calibri"/>
              </a:rPr>
              <a:t>Cambridge</a:t>
            </a:r>
            <a:endParaRPr lang="cs-CZ" dirty="0">
              <a:cs typeface="Calibri"/>
            </a:endParaRPr>
          </a:p>
        </p:txBody>
      </p:sp>
      <p:sp>
        <p:nvSpPr>
          <p:cNvPr id="14339" name="Slide Number Placeholder 4">
            <a:extLst>
              <a:ext uri="{FF2B5EF4-FFF2-40B4-BE49-F238E27FC236}">
                <a16:creationId xmlns:a16="http://schemas.microsoft.com/office/drawing/2014/main" id="{A1120883-5C8B-455A-86C6-87592E9DF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F4B8D6-E52C-4C77-8C04-E58306F15D6F}" type="slidenum">
              <a:rPr lang="cs-CZ" altLang="cs-CZ">
                <a:latin typeface="Arial Black" panose="020B0A04020102020204" pitchFamily="34" charset="0"/>
              </a:rPr>
              <a:pPr eaLnBrk="1" hangingPunct="1"/>
              <a:t>6</a:t>
            </a:fld>
            <a:endParaRPr lang="cs-CZ" altLang="cs-CZ">
              <a:latin typeface="Arial Black" panose="020B0A04020102020204" pitchFamily="34" charset="0"/>
            </a:endParaRPr>
          </a:p>
        </p:txBody>
      </p:sp>
      <p:pic>
        <p:nvPicPr>
          <p:cNvPr id="14342" name="Picture 4" descr="Venn_2">
            <a:extLst>
              <a:ext uri="{FF2B5EF4-FFF2-40B4-BE49-F238E27FC236}">
                <a16:creationId xmlns:a16="http://schemas.microsoft.com/office/drawing/2014/main" id="{6907880D-5E18-4B32-BD38-774066F592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259" y="3139125"/>
            <a:ext cx="2407372" cy="278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5" descr="Venn">
            <a:extLst>
              <a:ext uri="{FF2B5EF4-FFF2-40B4-BE49-F238E27FC236}">
                <a16:creationId xmlns:a16="http://schemas.microsoft.com/office/drawing/2014/main" id="{281EE3BB-13D5-480E-A284-AA7737DEB0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924" y="1454727"/>
            <a:ext cx="3695306" cy="446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D62EBBD-6241-47DF-AA62-5A447603A776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D2B078-E76D-4222-9D11-013D7FC424D3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14578"/>
            <a:ext cx="1996655" cy="95634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latin typeface="Trebuchet MS"/>
              </a:rPr>
              <a:t>John </a:t>
            </a:r>
            <a:r>
              <a:rPr lang="cs-CZ" sz="2800" dirty="0" err="1">
                <a:latin typeface="Trebuchet MS"/>
              </a:rPr>
              <a:t>Venn</a:t>
            </a:r>
            <a:r>
              <a:rPr lang="cs-CZ" sz="2800" dirty="0">
                <a:latin typeface="Trebuchet MS"/>
              </a:rPr>
              <a:t> </a:t>
            </a:r>
          </a:p>
        </p:txBody>
      </p:sp>
      <p:sp>
        <p:nvSpPr>
          <p:cNvPr id="9" name="TextovéPole 1">
            <a:extLst>
              <a:ext uri="{FF2B5EF4-FFF2-40B4-BE49-F238E27FC236}">
                <a16:creationId xmlns:a16="http://schemas.microsoft.com/office/drawing/2014/main" id="{E36FAEB8-901F-4733-A9CB-D27027E43FCF}"/>
              </a:ext>
            </a:extLst>
          </p:cNvPr>
          <p:cNvSpPr txBox="1"/>
          <p:nvPr/>
        </p:nvSpPr>
        <p:spPr>
          <a:xfrm rot="1200000">
            <a:off x="11556569" y="1443923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0" name="TextovéPole 2">
            <a:extLst>
              <a:ext uri="{FF2B5EF4-FFF2-40B4-BE49-F238E27FC236}">
                <a16:creationId xmlns:a16="http://schemas.microsoft.com/office/drawing/2014/main" id="{B9862DA3-C7DB-48F1-AC56-11B99C99432D}"/>
              </a:ext>
            </a:extLst>
          </p:cNvPr>
          <p:cNvSpPr txBox="1"/>
          <p:nvPr/>
        </p:nvSpPr>
        <p:spPr>
          <a:xfrm rot="660000">
            <a:off x="101547" y="631070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1" name="TextovéPole 3">
            <a:extLst>
              <a:ext uri="{FF2B5EF4-FFF2-40B4-BE49-F238E27FC236}">
                <a16:creationId xmlns:a16="http://schemas.microsoft.com/office/drawing/2014/main" id="{66DC15C9-931B-41DB-931E-04D540D490F7}"/>
              </a:ext>
            </a:extLst>
          </p:cNvPr>
          <p:cNvSpPr txBox="1"/>
          <p:nvPr/>
        </p:nvSpPr>
        <p:spPr>
          <a:xfrm rot="960000">
            <a:off x="6559980" y="12818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2" name="TextovéPole 4">
            <a:extLst>
              <a:ext uri="{FF2B5EF4-FFF2-40B4-BE49-F238E27FC236}">
                <a16:creationId xmlns:a16="http://schemas.microsoft.com/office/drawing/2014/main" id="{E1386F18-1289-466F-B2DE-DD4BCB56C2F5}"/>
              </a:ext>
            </a:extLst>
          </p:cNvPr>
          <p:cNvSpPr txBox="1"/>
          <p:nvPr/>
        </p:nvSpPr>
        <p:spPr>
          <a:xfrm rot="540000">
            <a:off x="206797" y="5042781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13" name="TextovéPole 5">
            <a:extLst>
              <a:ext uri="{FF2B5EF4-FFF2-40B4-BE49-F238E27FC236}">
                <a16:creationId xmlns:a16="http://schemas.microsoft.com/office/drawing/2014/main" id="{9126408C-F57D-4CD4-85B4-3AA8D360B27C}"/>
              </a:ext>
            </a:extLst>
          </p:cNvPr>
          <p:cNvSpPr txBox="1"/>
          <p:nvPr/>
        </p:nvSpPr>
        <p:spPr>
          <a:xfrm rot="21240000">
            <a:off x="11377656" y="5603826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A80AC-410D-4BE4-9764-A20D527A5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3737"/>
          </a:xfrm>
        </p:spPr>
        <p:txBody>
          <a:bodyPr/>
          <a:lstStyle/>
          <a:p>
            <a:r>
              <a:rPr lang="cs-CZ" i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Venn</a:t>
            </a:r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diagrams</a:t>
            </a:r>
            <a:endParaRPr lang="cs-CZ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E01089-6D9D-4829-B18B-B6B4BECCE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8544"/>
            <a:ext cx="10515600" cy="450841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First, the truth domains of predicates 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, </a:t>
            </a:r>
            <a:r>
              <a:rPr lang="en-US" i="1" dirty="0"/>
              <a:t>M</a:t>
            </a:r>
            <a:r>
              <a:rPr lang="en-US" dirty="0"/>
              <a:t> are drawn as circles that mutually have a common intersection. </a:t>
            </a:r>
          </a:p>
          <a:p>
            <a:r>
              <a:rPr lang="en-US" dirty="0"/>
              <a:t>Then we illustrate the situation in which the premises are true. We do it </a:t>
            </a:r>
            <a:r>
              <a:rPr lang="en-US" i="1" dirty="0"/>
              <a:t>in this order</a:t>
            </a:r>
            <a:r>
              <a:rPr lang="en-US" dirty="0"/>
              <a:t>.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Deal with general premises; hatch the areas that correspond to empty classes of objects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Deal with existential premises; mark by a cross those areas that are certainly non-empty. But, the cross can be put only when it is </a:t>
            </a:r>
            <a:r>
              <a:rPr lang="en-US" i="1" dirty="0"/>
              <a:t>unambiguous</a:t>
            </a:r>
            <a:r>
              <a:rPr lang="en-US" dirty="0"/>
              <a:t> where to put the cross. It means that there is no other possibly non-empty area.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Finally, we check whether this situation warrants the truth of the conclusion.</a:t>
            </a:r>
          </a:p>
        </p:txBody>
      </p:sp>
    </p:spTree>
    <p:extLst>
      <p:ext uri="{BB962C8B-B14F-4D97-AF65-F5344CB8AC3E}">
        <p14:creationId xmlns:p14="http://schemas.microsoft.com/office/powerpoint/2010/main" val="206938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112">
            <a:extLst>
              <a:ext uri="{FF2B5EF4-FFF2-40B4-BE49-F238E27FC236}">
                <a16:creationId xmlns:a16="http://schemas.microsoft.com/office/drawing/2014/main" id="{476673A1-EAB4-4EAE-818F-14A708A257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371312"/>
            <a:ext cx="8785225" cy="1439863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cs-CZ" sz="2000" dirty="0"/>
              <a:t>All family houses are privates.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P(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en-US" altLang="cs-CZ" sz="2000" dirty="0"/>
              <a:t>Some realties are family houses.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en-US" altLang="cs-CZ" sz="2000" dirty="0"/>
              <a:t>	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cs-CZ" sz="2000" dirty="0"/>
              <a:t>Some realties are privates.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P(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cs-CZ" altLang="cs-CZ" sz="2000" dirty="0"/>
              <a:t> </a:t>
            </a:r>
            <a:br>
              <a:rPr lang="cs-CZ" altLang="cs-CZ" sz="2000" dirty="0"/>
            </a:br>
            <a:endParaRPr lang="cs-CZ" altLang="cs-CZ" sz="2000" dirty="0"/>
          </a:p>
        </p:txBody>
      </p:sp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801F70B9-16C6-4443-BD12-FB0FF5BAB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51763" y="5876925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EC7E2F2-26C9-4B09-8547-751F32F9000E}" type="slidenum">
              <a:rPr lang="cs-CZ" altLang="cs-CZ">
                <a:latin typeface="Arial Black" panose="020B0A04020102020204" pitchFamily="34" charset="0"/>
              </a:rPr>
              <a:pPr eaLnBrk="1" hangingPunct="1"/>
              <a:t>8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BE2A959A-4403-4FAC-94D7-544303BCA619}"/>
              </a:ext>
            </a:extLst>
          </p:cNvPr>
          <p:cNvGrpSpPr>
            <a:grpSpLocks/>
          </p:cNvGrpSpPr>
          <p:nvPr/>
        </p:nvGrpSpPr>
        <p:grpSpPr bwMode="auto">
          <a:xfrm>
            <a:off x="4371544" y="2947843"/>
            <a:ext cx="1728787" cy="1296988"/>
            <a:chOff x="884" y="2523"/>
            <a:chExt cx="1089" cy="817"/>
          </a:xfrm>
        </p:grpSpPr>
        <p:sp>
          <p:nvSpPr>
            <p:cNvPr id="15394" name="Oval 4">
              <a:extLst>
                <a:ext uri="{FF2B5EF4-FFF2-40B4-BE49-F238E27FC236}">
                  <a16:creationId xmlns:a16="http://schemas.microsoft.com/office/drawing/2014/main" id="{5FCD5141-9A36-4FC1-987D-F3EE4FD6BF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395" name="Text Box 5">
              <a:extLst>
                <a:ext uri="{FF2B5EF4-FFF2-40B4-BE49-F238E27FC236}">
                  <a16:creationId xmlns:a16="http://schemas.microsoft.com/office/drawing/2014/main" id="{204FB8AD-D3CA-4497-A2A2-994BA69F82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F</a:t>
              </a:r>
              <a:endParaRPr lang="cs-CZ" altLang="cs-CZ"/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948F1C3D-754B-4F97-893F-ED6712A3DB09}"/>
              </a:ext>
            </a:extLst>
          </p:cNvPr>
          <p:cNvGrpSpPr>
            <a:grpSpLocks/>
          </p:cNvGrpSpPr>
          <p:nvPr/>
        </p:nvGrpSpPr>
        <p:grpSpPr bwMode="auto">
          <a:xfrm>
            <a:off x="5668531" y="2947843"/>
            <a:ext cx="1871663" cy="1295400"/>
            <a:chOff x="1701" y="2523"/>
            <a:chExt cx="1179" cy="816"/>
          </a:xfrm>
        </p:grpSpPr>
        <p:sp>
          <p:nvSpPr>
            <p:cNvPr id="15392" name="Oval 7">
              <a:extLst>
                <a:ext uri="{FF2B5EF4-FFF2-40B4-BE49-F238E27FC236}">
                  <a16:creationId xmlns:a16="http://schemas.microsoft.com/office/drawing/2014/main" id="{DE5E6E19-202A-4A8F-8B06-B642A03CA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393" name="Text Box 8">
              <a:extLst>
                <a:ext uri="{FF2B5EF4-FFF2-40B4-BE49-F238E27FC236}">
                  <a16:creationId xmlns:a16="http://schemas.microsoft.com/office/drawing/2014/main" id="{7191B56D-43B6-4A64-9648-F277C555B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4" name="Group 9">
            <a:extLst>
              <a:ext uri="{FF2B5EF4-FFF2-40B4-BE49-F238E27FC236}">
                <a16:creationId xmlns:a16="http://schemas.microsoft.com/office/drawing/2014/main" id="{11DBC317-D3AE-43B7-80FF-5D321F443FCD}"/>
              </a:ext>
            </a:extLst>
          </p:cNvPr>
          <p:cNvGrpSpPr>
            <a:grpSpLocks/>
          </p:cNvGrpSpPr>
          <p:nvPr/>
        </p:nvGrpSpPr>
        <p:grpSpPr bwMode="auto">
          <a:xfrm>
            <a:off x="5236730" y="3595543"/>
            <a:ext cx="1798638" cy="1447800"/>
            <a:chOff x="1429" y="2931"/>
            <a:chExt cx="1133" cy="912"/>
          </a:xfrm>
        </p:grpSpPr>
        <p:sp>
          <p:nvSpPr>
            <p:cNvPr id="15390" name="Oval 10">
              <a:extLst>
                <a:ext uri="{FF2B5EF4-FFF2-40B4-BE49-F238E27FC236}">
                  <a16:creationId xmlns:a16="http://schemas.microsoft.com/office/drawing/2014/main" id="{F5CABE83-5E3D-41C5-8DA7-4918A43E8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5391" name="Text Box 11">
              <a:extLst>
                <a:ext uri="{FF2B5EF4-FFF2-40B4-BE49-F238E27FC236}">
                  <a16:creationId xmlns:a16="http://schemas.microsoft.com/office/drawing/2014/main" id="{D729B340-BE5E-4FC5-BD3A-BE4576DBA7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5" name="Group 12">
            <a:extLst>
              <a:ext uri="{FF2B5EF4-FFF2-40B4-BE49-F238E27FC236}">
                <a16:creationId xmlns:a16="http://schemas.microsoft.com/office/drawing/2014/main" id="{BC1D3C55-7823-4118-A7A3-355DC860234B}"/>
              </a:ext>
            </a:extLst>
          </p:cNvPr>
          <p:cNvGrpSpPr>
            <a:grpSpLocks/>
          </p:cNvGrpSpPr>
          <p:nvPr/>
        </p:nvGrpSpPr>
        <p:grpSpPr bwMode="auto">
          <a:xfrm>
            <a:off x="4730318" y="3092306"/>
            <a:ext cx="1085850" cy="1077912"/>
            <a:chOff x="2018" y="2750"/>
            <a:chExt cx="681" cy="680"/>
          </a:xfrm>
        </p:grpSpPr>
        <p:sp>
          <p:nvSpPr>
            <p:cNvPr id="15377" name="Line 13">
              <a:extLst>
                <a:ext uri="{FF2B5EF4-FFF2-40B4-BE49-F238E27FC236}">
                  <a16:creationId xmlns:a16="http://schemas.microsoft.com/office/drawing/2014/main" id="{3A8CDB5D-AB6A-4E12-A898-C374207A0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8" name="Line 14">
              <a:extLst>
                <a:ext uri="{FF2B5EF4-FFF2-40B4-BE49-F238E27FC236}">
                  <a16:creationId xmlns:a16="http://schemas.microsoft.com/office/drawing/2014/main" id="{B7AA628B-D4DB-4147-A237-43CD7F5A87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9" name="Line 15">
              <a:extLst>
                <a:ext uri="{FF2B5EF4-FFF2-40B4-BE49-F238E27FC236}">
                  <a16:creationId xmlns:a16="http://schemas.microsoft.com/office/drawing/2014/main" id="{274047F4-4258-4F96-9DDD-B2841B3C98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0" name="Line 16">
              <a:extLst>
                <a:ext uri="{FF2B5EF4-FFF2-40B4-BE49-F238E27FC236}">
                  <a16:creationId xmlns:a16="http://schemas.microsoft.com/office/drawing/2014/main" id="{6BB0F5FD-4801-4A20-B339-AE2483527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1" name="Line 17">
              <a:extLst>
                <a:ext uri="{FF2B5EF4-FFF2-40B4-BE49-F238E27FC236}">
                  <a16:creationId xmlns:a16="http://schemas.microsoft.com/office/drawing/2014/main" id="{21EAB5A9-EDA2-44F7-B8D8-279494D2CE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2" name="Line 18">
              <a:extLst>
                <a:ext uri="{FF2B5EF4-FFF2-40B4-BE49-F238E27FC236}">
                  <a16:creationId xmlns:a16="http://schemas.microsoft.com/office/drawing/2014/main" id="{35D50A4D-AEA4-4A75-849D-0399AC0957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3" name="Line 19">
              <a:extLst>
                <a:ext uri="{FF2B5EF4-FFF2-40B4-BE49-F238E27FC236}">
                  <a16:creationId xmlns:a16="http://schemas.microsoft.com/office/drawing/2014/main" id="{46AA9489-3D04-4991-B302-D8379C7183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4" name="Line 20">
              <a:extLst>
                <a:ext uri="{FF2B5EF4-FFF2-40B4-BE49-F238E27FC236}">
                  <a16:creationId xmlns:a16="http://schemas.microsoft.com/office/drawing/2014/main" id="{184677A1-3375-4F25-9521-D65F4305A8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5" name="Line 21">
              <a:extLst>
                <a:ext uri="{FF2B5EF4-FFF2-40B4-BE49-F238E27FC236}">
                  <a16:creationId xmlns:a16="http://schemas.microsoft.com/office/drawing/2014/main" id="{017ED8B5-B95A-47C1-8E37-DBDB1968A1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6" name="Line 22">
              <a:extLst>
                <a:ext uri="{FF2B5EF4-FFF2-40B4-BE49-F238E27FC236}">
                  <a16:creationId xmlns:a16="http://schemas.microsoft.com/office/drawing/2014/main" id="{E9D66CF3-246A-4CF9-B5DD-D5B14898F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7" name="Line 23">
              <a:extLst>
                <a:ext uri="{FF2B5EF4-FFF2-40B4-BE49-F238E27FC236}">
                  <a16:creationId xmlns:a16="http://schemas.microsoft.com/office/drawing/2014/main" id="{A8670724-F06A-4DFA-8BE4-1BDBAAFD2D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8" name="Line 24">
              <a:extLst>
                <a:ext uri="{FF2B5EF4-FFF2-40B4-BE49-F238E27FC236}">
                  <a16:creationId xmlns:a16="http://schemas.microsoft.com/office/drawing/2014/main" id="{45346483-6D43-4F62-84D1-67898FBE08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89" name="Line 25">
              <a:extLst>
                <a:ext uri="{FF2B5EF4-FFF2-40B4-BE49-F238E27FC236}">
                  <a16:creationId xmlns:a16="http://schemas.microsoft.com/office/drawing/2014/main" id="{660997F7-82CC-4E96-ABA9-980F6F8EE3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" name="Group 116">
            <a:extLst>
              <a:ext uri="{FF2B5EF4-FFF2-40B4-BE49-F238E27FC236}">
                <a16:creationId xmlns:a16="http://schemas.microsoft.com/office/drawing/2014/main" id="{FF1E2670-40B7-4022-B5C2-550546D0704A}"/>
              </a:ext>
            </a:extLst>
          </p:cNvPr>
          <p:cNvGrpSpPr>
            <a:grpSpLocks/>
          </p:cNvGrpSpPr>
          <p:nvPr/>
        </p:nvGrpSpPr>
        <p:grpSpPr bwMode="auto">
          <a:xfrm>
            <a:off x="5811406" y="3716194"/>
            <a:ext cx="142875" cy="144463"/>
            <a:chOff x="2699" y="3158"/>
            <a:chExt cx="90" cy="91"/>
          </a:xfrm>
        </p:grpSpPr>
        <p:sp>
          <p:nvSpPr>
            <p:cNvPr id="15375" name="Line 117">
              <a:extLst>
                <a:ext uri="{FF2B5EF4-FFF2-40B4-BE49-F238E27FC236}">
                  <a16:creationId xmlns:a16="http://schemas.microsoft.com/office/drawing/2014/main" id="{30B0555D-D902-4A75-8145-AE3EA5B210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5376" name="Line 118">
              <a:extLst>
                <a:ext uri="{FF2B5EF4-FFF2-40B4-BE49-F238E27FC236}">
                  <a16:creationId xmlns:a16="http://schemas.microsoft.com/office/drawing/2014/main" id="{FF22319B-E6EC-47BB-AAC2-B3DE8F363A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5370" name="Text Box 119">
            <a:extLst>
              <a:ext uri="{FF2B5EF4-FFF2-40B4-BE49-F238E27FC236}">
                <a16:creationId xmlns:a16="http://schemas.microsoft.com/office/drawing/2014/main" id="{73E96F86-28A9-4AB2-BBA7-A88D190EC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3768" y="4098781"/>
            <a:ext cx="2735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19576" name="Text Box 120">
            <a:extLst>
              <a:ext uri="{FF2B5EF4-FFF2-40B4-BE49-F238E27FC236}">
                <a16:creationId xmlns:a16="http://schemas.microsoft.com/office/drawing/2014/main" id="{98B53B0D-6FEE-4CF3-96D7-F0C6B12B9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080" y="3738419"/>
            <a:ext cx="2774950" cy="650875"/>
          </a:xfrm>
          <a:prstGeom prst="rect">
            <a:avLst/>
          </a:prstGeom>
          <a:solidFill>
            <a:srgbClr val="00FF00">
              <a:alpha val="25098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1</a:t>
            </a:r>
            <a:r>
              <a:rPr lang="en-US" altLang="cs-CZ" baseline="30000"/>
              <a:t>st</a:t>
            </a:r>
            <a:r>
              <a:rPr lang="en-US" altLang="cs-CZ"/>
              <a:t> </a:t>
            </a:r>
            <a:r>
              <a:rPr lang="cs-CZ" altLang="cs-CZ"/>
              <a:t>premis</a:t>
            </a:r>
            <a:r>
              <a:rPr lang="en-US" altLang="cs-CZ"/>
              <a:t>e:</a:t>
            </a:r>
            <a:r>
              <a:rPr lang="cs-CZ" altLang="cs-CZ"/>
              <a:t> </a:t>
            </a:r>
            <a:r>
              <a:rPr lang="en-US" altLang="cs-CZ"/>
              <a:t>F</a:t>
            </a:r>
            <a:r>
              <a:rPr lang="cs-CZ" altLang="cs-CZ"/>
              <a:t> / </a:t>
            </a:r>
            <a:r>
              <a:rPr lang="en-US" altLang="cs-CZ"/>
              <a:t>P is empty</a:t>
            </a:r>
            <a:endParaRPr lang="cs-CZ" altLang="cs-CZ"/>
          </a:p>
        </p:txBody>
      </p:sp>
      <p:sp>
        <p:nvSpPr>
          <p:cNvPr id="19579" name="Text Box 123">
            <a:extLst>
              <a:ext uri="{FF2B5EF4-FFF2-40B4-BE49-F238E27FC236}">
                <a16:creationId xmlns:a16="http://schemas.microsoft.com/office/drawing/2014/main" id="{73DDA88C-2022-433C-BE87-2BFC4E349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218" y="3811444"/>
            <a:ext cx="2232025" cy="1190625"/>
          </a:xfrm>
          <a:prstGeom prst="rect">
            <a:avLst/>
          </a:prstGeom>
          <a:solidFill>
            <a:srgbClr val="00FF00">
              <a:alpha val="4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2</a:t>
            </a:r>
            <a:r>
              <a:rPr lang="en-US" altLang="cs-CZ" baseline="30000"/>
              <a:t>nd</a:t>
            </a:r>
            <a:r>
              <a:rPr lang="en-US" altLang="cs-CZ"/>
              <a:t> premise: the intersection of R and F is nonempty </a:t>
            </a:r>
            <a:r>
              <a:rPr lang="en-US" altLang="cs-CZ">
                <a:sym typeface="Wingdings" panose="05000000000000000000" pitchFamily="2" charset="2"/>
              </a:rPr>
              <a:t> </a:t>
            </a:r>
            <a:r>
              <a:rPr lang="en-US" altLang="cs-CZ"/>
              <a:t>put a cross</a:t>
            </a:r>
            <a:endParaRPr lang="cs-CZ" altLang="cs-CZ"/>
          </a:p>
        </p:txBody>
      </p:sp>
      <p:sp>
        <p:nvSpPr>
          <p:cNvPr id="19580" name="Text Box 124">
            <a:extLst>
              <a:ext uri="{FF2B5EF4-FFF2-40B4-BE49-F238E27FC236}">
                <a16:creationId xmlns:a16="http://schemas.microsoft.com/office/drawing/2014/main" id="{C5DBA444-CE48-4423-81BE-BF35038F7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9668" y="5035407"/>
            <a:ext cx="3743325" cy="915987"/>
          </a:xfrm>
          <a:prstGeom prst="rect">
            <a:avLst/>
          </a:prstGeom>
          <a:solidFill>
            <a:srgbClr val="00CC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Important</a:t>
            </a:r>
            <a:r>
              <a:rPr lang="cs-CZ" altLang="cs-CZ"/>
              <a:t>: </a:t>
            </a:r>
            <a:r>
              <a:rPr lang="en-US" altLang="cs-CZ" b="1" i="1"/>
              <a:t>Deal first with universal premises, and only afterwards with existential ones.</a:t>
            </a:r>
            <a:endParaRPr lang="cs-CZ" altLang="cs-CZ" b="1" i="1"/>
          </a:p>
        </p:txBody>
      </p:sp>
      <p:sp>
        <p:nvSpPr>
          <p:cNvPr id="15374" name="Line 125">
            <a:extLst>
              <a:ext uri="{FF2B5EF4-FFF2-40B4-BE49-F238E27FC236}">
                <a16:creationId xmlns:a16="http://schemas.microsoft.com/office/drawing/2014/main" id="{A4F6B8F8-31F7-47FA-9B25-49DE5D0561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3564" y="2095500"/>
            <a:ext cx="7273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AC975C9-C3D3-48B6-AAB8-F1798766B54F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A91A9DA7-FA74-43B1-9F6E-DA07DE61DE89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69996"/>
            <a:ext cx="5335600" cy="9424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latin typeface="Trebuchet MS"/>
              </a:rPr>
              <a:t>Syllogisms and</a:t>
            </a:r>
            <a:r>
              <a:rPr lang="cs-CZ" sz="2800" dirty="0">
                <a:latin typeface="Trebuchet MS"/>
              </a:rPr>
              <a:t> </a:t>
            </a:r>
            <a:r>
              <a:rPr lang="cs-CZ" sz="2800" dirty="0" err="1">
                <a:latin typeface="Trebuchet MS"/>
              </a:rPr>
              <a:t>Venn</a:t>
            </a:r>
            <a:r>
              <a:rPr lang="en-US" sz="2800" dirty="0">
                <a:latin typeface="Trebuchet MS"/>
              </a:rPr>
              <a:t>’s</a:t>
            </a:r>
            <a:r>
              <a:rPr lang="cs-CZ" sz="2800" dirty="0">
                <a:latin typeface="Trebuchet MS"/>
              </a:rPr>
              <a:t> diagram</a:t>
            </a:r>
            <a:r>
              <a:rPr lang="en-US" sz="2800" dirty="0">
                <a:latin typeface="Trebuchet MS"/>
              </a:rPr>
              <a:t>s</a:t>
            </a:r>
          </a:p>
        </p:txBody>
      </p:sp>
      <p:sp>
        <p:nvSpPr>
          <p:cNvPr id="37" name="TextovéPole 1">
            <a:extLst>
              <a:ext uri="{FF2B5EF4-FFF2-40B4-BE49-F238E27FC236}">
                <a16:creationId xmlns:a16="http://schemas.microsoft.com/office/drawing/2014/main" id="{E36FAEB8-901F-4733-A9CB-D27027E43FCF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38" name="TextovéPole 2">
            <a:extLst>
              <a:ext uri="{FF2B5EF4-FFF2-40B4-BE49-F238E27FC236}">
                <a16:creationId xmlns:a16="http://schemas.microsoft.com/office/drawing/2014/main" id="{B9862DA3-C7DB-48F1-AC56-11B99C99432D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0" name="TextovéPole 4">
            <a:extLst>
              <a:ext uri="{FF2B5EF4-FFF2-40B4-BE49-F238E27FC236}">
                <a16:creationId xmlns:a16="http://schemas.microsoft.com/office/drawing/2014/main" id="{E1386F18-1289-466F-B2DE-DD4BCB56C2F5}"/>
              </a:ext>
            </a:extLst>
          </p:cNvPr>
          <p:cNvSpPr txBox="1"/>
          <p:nvPr/>
        </p:nvSpPr>
        <p:spPr>
          <a:xfrm rot="540000">
            <a:off x="277520" y="552816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1" name="TextovéPole 5">
            <a:extLst>
              <a:ext uri="{FF2B5EF4-FFF2-40B4-BE49-F238E27FC236}">
                <a16:creationId xmlns:a16="http://schemas.microsoft.com/office/drawing/2014/main" id="{9126408C-F57D-4CD4-85B4-3AA8D360B27C}"/>
              </a:ext>
            </a:extLst>
          </p:cNvPr>
          <p:cNvSpPr txBox="1"/>
          <p:nvPr/>
        </p:nvSpPr>
        <p:spPr>
          <a:xfrm rot="21240000">
            <a:off x="7050001" y="6313381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F4EBDE-CBE1-4252-98E6-F8B2BA2DE934}"/>
              </a:ext>
            </a:extLst>
          </p:cNvPr>
          <p:cNvSpPr txBox="1"/>
          <p:nvPr/>
        </p:nvSpPr>
        <p:spPr>
          <a:xfrm>
            <a:off x="6904383" y="5401381"/>
            <a:ext cx="3217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err="1"/>
              <a:t>The</a:t>
            </a:r>
            <a:r>
              <a:rPr lang="cs-CZ" sz="2400" i="1" dirty="0"/>
              <a:t> argument </a:t>
            </a:r>
            <a:r>
              <a:rPr lang="cs-CZ" sz="2400" i="1" dirty="0" err="1"/>
              <a:t>is</a:t>
            </a:r>
            <a:r>
              <a:rPr lang="cs-CZ" sz="2400" i="1" dirty="0"/>
              <a:t> </a:t>
            </a:r>
            <a:r>
              <a:rPr lang="cs-CZ" sz="2400" i="1" dirty="0" err="1"/>
              <a:t>valid</a:t>
            </a:r>
            <a:endParaRPr lang="cs-CZ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0" dur="500" autoRev="1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73E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autoRev="1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373E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2" dur="500" autoRev="1" fill="hold"/>
                                        <p:tgtEl>
                                          <p:spTgt spid="19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76" grpId="0" animBg="1"/>
      <p:bldP spid="19579" grpId="0" animBg="1"/>
      <p:bldP spid="19580" grpId="0" animBg="1"/>
      <p:bldP spid="1958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>
            <a:extLst>
              <a:ext uri="{FF2B5EF4-FFF2-40B4-BE49-F238E27FC236}">
                <a16:creationId xmlns:a16="http://schemas.microsoft.com/office/drawing/2014/main" id="{3BF5C920-5CC0-4C40-9873-8EE353B89D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03389" y="1412875"/>
            <a:ext cx="8785225" cy="17287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cs-CZ" sz="2000" dirty="0"/>
              <a:t>All of family houses are privates </a:t>
            </a:r>
            <a:r>
              <a:rPr lang="cs-CZ" altLang="cs-CZ" sz="2000" dirty="0"/>
              <a:t>		</a:t>
            </a:r>
            <a:r>
              <a:rPr lang="cs-CZ" altLang="cs-CZ" sz="2000" b="1" dirty="0">
                <a:sym typeface="Symbol" panose="05050102010706020507" pitchFamily="18" charset="2"/>
              </a:rPr>
              <a:t></a:t>
            </a:r>
            <a:r>
              <a:rPr lang="cs-CZ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cs-CZ" altLang="cs-CZ" sz="2000" b="1" dirty="0">
                <a:sym typeface="Symbol" panose="05050102010706020507" pitchFamily="18" charset="2"/>
              </a:rPr>
              <a:t></a:t>
            </a:r>
            <a:r>
              <a:rPr lang="cs-CZ" altLang="cs-CZ" sz="2000" dirty="0"/>
              <a:t> </a:t>
            </a:r>
            <a:r>
              <a:rPr lang="en-US" altLang="cs-CZ" sz="2000" dirty="0"/>
              <a:t>P(</a:t>
            </a:r>
            <a:r>
              <a:rPr lang="en-US" altLang="cs-CZ" sz="2000" i="1" dirty="0"/>
              <a:t>x</a:t>
            </a:r>
            <a:r>
              <a:rPr lang="en-US" altLang="cs-CZ" sz="2000" dirty="0"/>
              <a:t>)]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000" dirty="0"/>
              <a:t>Some realties are family houses. 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F(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en-US" altLang="cs-CZ" sz="2000" dirty="0"/>
              <a:t>	</a:t>
            </a:r>
            <a:endParaRPr lang="cs-CZ" altLang="cs-CZ" sz="2000" dirty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cs-CZ" sz="2000" dirty="0"/>
              <a:t>Some realties are privates 		</a:t>
            </a:r>
            <a:r>
              <a:rPr lang="en-US" altLang="cs-CZ" sz="2000" b="1" dirty="0">
                <a:sym typeface="Symbol" panose="05050102010706020507" pitchFamily="18" charset="2"/>
              </a:rPr>
              <a:t></a:t>
            </a:r>
            <a:r>
              <a:rPr lang="en-US" altLang="cs-CZ" sz="2000" i="1" dirty="0">
                <a:sym typeface="Symbol" panose="05050102010706020507" pitchFamily="18" charset="2"/>
              </a:rPr>
              <a:t>x </a:t>
            </a:r>
            <a:r>
              <a:rPr lang="en-US" altLang="cs-CZ" sz="2000" dirty="0">
                <a:sym typeface="Symbol" panose="05050102010706020507" pitchFamily="18" charset="2"/>
              </a:rPr>
              <a:t>[R(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 </a:t>
            </a:r>
            <a:r>
              <a:rPr lang="en-US" altLang="cs-CZ" sz="2000" b="1" dirty="0">
                <a:sym typeface="Symbol" panose="05050102010706020507" pitchFamily="18" charset="2"/>
              </a:rPr>
              <a:t></a:t>
            </a:r>
            <a:r>
              <a:rPr lang="en-US" altLang="cs-CZ" sz="2000" dirty="0">
                <a:sym typeface="Symbol" panose="05050102010706020507" pitchFamily="18" charset="2"/>
              </a:rPr>
              <a:t> P(</a:t>
            </a:r>
            <a:r>
              <a:rPr lang="en-US" altLang="cs-CZ" sz="2000" i="1" dirty="0">
                <a:sym typeface="Symbol" panose="05050102010706020507" pitchFamily="18" charset="2"/>
              </a:rPr>
              <a:t>x</a:t>
            </a:r>
            <a:r>
              <a:rPr lang="en-US" altLang="cs-CZ" sz="2000" dirty="0">
                <a:sym typeface="Symbol" panose="05050102010706020507" pitchFamily="18" charset="2"/>
              </a:rPr>
              <a:t>)]</a:t>
            </a:r>
            <a:r>
              <a:rPr lang="cs-CZ" altLang="cs-CZ" sz="2000" dirty="0"/>
              <a:t> </a:t>
            </a:r>
            <a:br>
              <a:rPr lang="cs-CZ" altLang="cs-CZ" sz="2000" dirty="0"/>
            </a:br>
            <a:endParaRPr lang="cs-CZ" altLang="cs-CZ" sz="2000"/>
          </a:p>
        </p:txBody>
      </p:sp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F1E8AC37-2239-4F65-A751-E715FB795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8A7B76-674E-42E8-9072-B7B90365FDF2}" type="slidenum">
              <a:rPr lang="cs-CZ" altLang="cs-CZ">
                <a:latin typeface="Arial Black" panose="020B0A04020102020204" pitchFamily="34" charset="0"/>
              </a:rPr>
              <a:pPr eaLnBrk="1" hangingPunct="1"/>
              <a:t>9</a:t>
            </a:fld>
            <a:endParaRPr lang="cs-CZ" altLang="cs-CZ">
              <a:latin typeface="Arial Black" panose="020B0A04020102020204" pitchFamily="34" charset="0"/>
            </a:endParaRPr>
          </a:p>
        </p:txBody>
      </p:sp>
      <p:grpSp>
        <p:nvGrpSpPr>
          <p:cNvPr id="16389" name="Group 4">
            <a:extLst>
              <a:ext uri="{FF2B5EF4-FFF2-40B4-BE49-F238E27FC236}">
                <a16:creationId xmlns:a16="http://schemas.microsoft.com/office/drawing/2014/main" id="{BBA9421F-EF88-41F0-8E11-29AB93286605}"/>
              </a:ext>
            </a:extLst>
          </p:cNvPr>
          <p:cNvGrpSpPr>
            <a:grpSpLocks/>
          </p:cNvGrpSpPr>
          <p:nvPr/>
        </p:nvGrpSpPr>
        <p:grpSpPr bwMode="auto">
          <a:xfrm>
            <a:off x="4440816" y="3044825"/>
            <a:ext cx="1728787" cy="1296988"/>
            <a:chOff x="884" y="2523"/>
            <a:chExt cx="1089" cy="817"/>
          </a:xfrm>
        </p:grpSpPr>
        <p:sp>
          <p:nvSpPr>
            <p:cNvPr id="16419" name="Oval 5">
              <a:extLst>
                <a:ext uri="{FF2B5EF4-FFF2-40B4-BE49-F238E27FC236}">
                  <a16:creationId xmlns:a16="http://schemas.microsoft.com/office/drawing/2014/main" id="{3C662346-F421-4C70-91C5-EC319345C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569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6420" name="Text Box 6">
              <a:extLst>
                <a:ext uri="{FF2B5EF4-FFF2-40B4-BE49-F238E27FC236}">
                  <a16:creationId xmlns:a16="http://schemas.microsoft.com/office/drawing/2014/main" id="{82D5C3C3-04B6-4701-9ABB-B16FF71433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4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F</a:t>
              </a:r>
              <a:endParaRPr lang="cs-CZ" altLang="cs-CZ"/>
            </a:p>
          </p:txBody>
        </p:sp>
      </p:grpSp>
      <p:grpSp>
        <p:nvGrpSpPr>
          <p:cNvPr id="16390" name="Group 7">
            <a:extLst>
              <a:ext uri="{FF2B5EF4-FFF2-40B4-BE49-F238E27FC236}">
                <a16:creationId xmlns:a16="http://schemas.microsoft.com/office/drawing/2014/main" id="{AA7E5DCF-9CA4-42BE-88CF-3044E15C866D}"/>
              </a:ext>
            </a:extLst>
          </p:cNvPr>
          <p:cNvGrpSpPr>
            <a:grpSpLocks/>
          </p:cNvGrpSpPr>
          <p:nvPr/>
        </p:nvGrpSpPr>
        <p:grpSpPr bwMode="auto">
          <a:xfrm>
            <a:off x="5737803" y="3044825"/>
            <a:ext cx="1871663" cy="1295400"/>
            <a:chOff x="1701" y="2523"/>
            <a:chExt cx="1179" cy="816"/>
          </a:xfrm>
        </p:grpSpPr>
        <p:sp>
          <p:nvSpPr>
            <p:cNvPr id="16417" name="Oval 8">
              <a:extLst>
                <a:ext uri="{FF2B5EF4-FFF2-40B4-BE49-F238E27FC236}">
                  <a16:creationId xmlns:a16="http://schemas.microsoft.com/office/drawing/2014/main" id="{2FBBB3AE-B183-47CF-B051-5E61FDBBF5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" y="2568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6418" name="Text Box 9">
              <a:extLst>
                <a:ext uri="{FF2B5EF4-FFF2-40B4-BE49-F238E27FC236}">
                  <a16:creationId xmlns:a16="http://schemas.microsoft.com/office/drawing/2014/main" id="{5EFCFE6C-9403-4575-BE57-8C347A8AF3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8" y="2523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P</a:t>
              </a:r>
              <a:endParaRPr lang="cs-CZ" altLang="cs-CZ"/>
            </a:p>
          </p:txBody>
        </p:sp>
      </p:grpSp>
      <p:grpSp>
        <p:nvGrpSpPr>
          <p:cNvPr id="16391" name="Group 10">
            <a:extLst>
              <a:ext uri="{FF2B5EF4-FFF2-40B4-BE49-F238E27FC236}">
                <a16:creationId xmlns:a16="http://schemas.microsoft.com/office/drawing/2014/main" id="{523CEAAA-4D0B-497A-AC29-DB79B40F19A8}"/>
              </a:ext>
            </a:extLst>
          </p:cNvPr>
          <p:cNvGrpSpPr>
            <a:grpSpLocks/>
          </p:cNvGrpSpPr>
          <p:nvPr/>
        </p:nvGrpSpPr>
        <p:grpSpPr bwMode="auto">
          <a:xfrm>
            <a:off x="5306002" y="3692525"/>
            <a:ext cx="1798638" cy="1447800"/>
            <a:chOff x="1429" y="2931"/>
            <a:chExt cx="1133" cy="912"/>
          </a:xfrm>
        </p:grpSpPr>
        <p:sp>
          <p:nvSpPr>
            <p:cNvPr id="16415" name="Oval 11">
              <a:extLst>
                <a:ext uri="{FF2B5EF4-FFF2-40B4-BE49-F238E27FC236}">
                  <a16:creationId xmlns:a16="http://schemas.microsoft.com/office/drawing/2014/main" id="{F9A60B13-0E1E-40CC-AB35-977915BD5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931"/>
              <a:ext cx="907" cy="77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cs-CZ"/>
            </a:p>
          </p:txBody>
        </p:sp>
        <p:sp>
          <p:nvSpPr>
            <p:cNvPr id="16416" name="Text Box 12">
              <a:extLst>
                <a:ext uri="{FF2B5EF4-FFF2-40B4-BE49-F238E27FC236}">
                  <a16:creationId xmlns:a16="http://schemas.microsoft.com/office/drawing/2014/main" id="{B2ED40AA-00C2-4E2D-9458-02CE972CDA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0" y="361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cs-CZ"/>
                <a:t>R</a:t>
              </a:r>
              <a:endParaRPr lang="cs-CZ" altLang="cs-CZ"/>
            </a:p>
          </p:txBody>
        </p:sp>
      </p:grpSp>
      <p:grpSp>
        <p:nvGrpSpPr>
          <p:cNvPr id="16392" name="Group 13">
            <a:extLst>
              <a:ext uri="{FF2B5EF4-FFF2-40B4-BE49-F238E27FC236}">
                <a16:creationId xmlns:a16="http://schemas.microsoft.com/office/drawing/2014/main" id="{FB4AEAB9-79CC-4FA6-BA54-A566A1567039}"/>
              </a:ext>
            </a:extLst>
          </p:cNvPr>
          <p:cNvGrpSpPr>
            <a:grpSpLocks/>
          </p:cNvGrpSpPr>
          <p:nvPr/>
        </p:nvGrpSpPr>
        <p:grpSpPr bwMode="auto">
          <a:xfrm>
            <a:off x="4799590" y="3189288"/>
            <a:ext cx="1085850" cy="1077912"/>
            <a:chOff x="2018" y="2750"/>
            <a:chExt cx="681" cy="680"/>
          </a:xfrm>
        </p:grpSpPr>
        <p:sp>
          <p:nvSpPr>
            <p:cNvPr id="16402" name="Line 14">
              <a:extLst>
                <a:ext uri="{FF2B5EF4-FFF2-40B4-BE49-F238E27FC236}">
                  <a16:creationId xmlns:a16="http://schemas.microsoft.com/office/drawing/2014/main" id="{FF2BA9B8-48D2-4582-B461-E54CC7A38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08" y="2750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3" name="Line 15">
              <a:extLst>
                <a:ext uri="{FF2B5EF4-FFF2-40B4-BE49-F238E27FC236}">
                  <a16:creationId xmlns:a16="http://schemas.microsoft.com/office/drawing/2014/main" id="{D2F8315E-2405-43A6-ADED-1C935D12BC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2750"/>
              <a:ext cx="137" cy="13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4" name="Line 16">
              <a:extLst>
                <a:ext uri="{FF2B5EF4-FFF2-40B4-BE49-F238E27FC236}">
                  <a16:creationId xmlns:a16="http://schemas.microsoft.com/office/drawing/2014/main" id="{22A73257-D2A3-490E-A3F6-73DF3D3A6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26" y="2750"/>
              <a:ext cx="182" cy="18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5" name="Line 17">
              <a:extLst>
                <a:ext uri="{FF2B5EF4-FFF2-40B4-BE49-F238E27FC236}">
                  <a16:creationId xmlns:a16="http://schemas.microsoft.com/office/drawing/2014/main" id="{66E3D76F-67EE-4C24-A022-C7A482A8B5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36" y="2750"/>
              <a:ext cx="226" cy="2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6" name="Line 18">
              <a:extLst>
                <a:ext uri="{FF2B5EF4-FFF2-40B4-BE49-F238E27FC236}">
                  <a16:creationId xmlns:a16="http://schemas.microsoft.com/office/drawing/2014/main" id="{CC2127AB-5BEF-4EB6-9F6D-EE6E2A5ECA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45" y="2750"/>
              <a:ext cx="317" cy="31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7" name="Line 19">
              <a:extLst>
                <a:ext uri="{FF2B5EF4-FFF2-40B4-BE49-F238E27FC236}">
                  <a16:creationId xmlns:a16="http://schemas.microsoft.com/office/drawing/2014/main" id="{23B842FE-A1EF-4DD6-9620-A716997B9E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2795"/>
              <a:ext cx="408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8" name="Line 20">
              <a:extLst>
                <a:ext uri="{FF2B5EF4-FFF2-40B4-BE49-F238E27FC236}">
                  <a16:creationId xmlns:a16="http://schemas.microsoft.com/office/drawing/2014/main" id="{605807A0-C285-4A88-8220-BCBB745449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2840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9" name="Line 21">
              <a:extLst>
                <a:ext uri="{FF2B5EF4-FFF2-40B4-BE49-F238E27FC236}">
                  <a16:creationId xmlns:a16="http://schemas.microsoft.com/office/drawing/2014/main" id="{822F1BDB-9C85-44B8-B3CB-0AB6A8F8DF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9" y="2886"/>
              <a:ext cx="499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0" name="Line 22">
              <a:extLst>
                <a:ext uri="{FF2B5EF4-FFF2-40B4-BE49-F238E27FC236}">
                  <a16:creationId xmlns:a16="http://schemas.microsoft.com/office/drawing/2014/main" id="{28DF295C-2ACE-4866-B188-7C31A9AB88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2931"/>
              <a:ext cx="498" cy="49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1" name="Line 23">
              <a:extLst>
                <a:ext uri="{FF2B5EF4-FFF2-40B4-BE49-F238E27FC236}">
                  <a16:creationId xmlns:a16="http://schemas.microsoft.com/office/drawing/2014/main" id="{51EB0DAE-BC8A-47D3-8E21-F547E01AD2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067"/>
              <a:ext cx="363" cy="3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2" name="Line 24">
              <a:extLst>
                <a:ext uri="{FF2B5EF4-FFF2-40B4-BE49-F238E27FC236}">
                  <a16:creationId xmlns:a16="http://schemas.microsoft.com/office/drawing/2014/main" id="{BD0C6087-2C80-4DFB-96B0-B9BF2ED172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2976"/>
              <a:ext cx="454" cy="45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3" name="Line 25">
              <a:extLst>
                <a:ext uri="{FF2B5EF4-FFF2-40B4-BE49-F238E27FC236}">
                  <a16:creationId xmlns:a16="http://schemas.microsoft.com/office/drawing/2014/main" id="{80E08E03-C5A2-42C4-9543-89CEBF0654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3158"/>
              <a:ext cx="272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14" name="Line 26">
              <a:extLst>
                <a:ext uri="{FF2B5EF4-FFF2-40B4-BE49-F238E27FC236}">
                  <a16:creationId xmlns:a16="http://schemas.microsoft.com/office/drawing/2014/main" id="{6836C7A6-AA52-47F4-BC20-623957A57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294"/>
              <a:ext cx="90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6393" name="Group 27">
            <a:extLst>
              <a:ext uri="{FF2B5EF4-FFF2-40B4-BE49-F238E27FC236}">
                <a16:creationId xmlns:a16="http://schemas.microsoft.com/office/drawing/2014/main" id="{B606841F-5476-482C-92E4-4585C848E418}"/>
              </a:ext>
            </a:extLst>
          </p:cNvPr>
          <p:cNvGrpSpPr>
            <a:grpSpLocks/>
          </p:cNvGrpSpPr>
          <p:nvPr/>
        </p:nvGrpSpPr>
        <p:grpSpPr bwMode="auto">
          <a:xfrm>
            <a:off x="5880678" y="3813176"/>
            <a:ext cx="142875" cy="144463"/>
            <a:chOff x="2699" y="3158"/>
            <a:chExt cx="90" cy="91"/>
          </a:xfrm>
        </p:grpSpPr>
        <p:sp>
          <p:nvSpPr>
            <p:cNvPr id="16400" name="Line 28">
              <a:extLst>
                <a:ext uri="{FF2B5EF4-FFF2-40B4-BE49-F238E27FC236}">
                  <a16:creationId xmlns:a16="http://schemas.microsoft.com/office/drawing/2014/main" id="{E59D9A1B-3FA6-4851-8783-455F89352F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99" y="3158"/>
              <a:ext cx="90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401" name="Line 29">
              <a:extLst>
                <a:ext uri="{FF2B5EF4-FFF2-40B4-BE49-F238E27FC236}">
                  <a16:creationId xmlns:a16="http://schemas.microsoft.com/office/drawing/2014/main" id="{D226E394-7585-4A88-8AAE-B7C78FC8D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99" y="3158"/>
              <a:ext cx="90" cy="9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6394" name="Text Box 30">
            <a:extLst>
              <a:ext uri="{FF2B5EF4-FFF2-40B4-BE49-F238E27FC236}">
                <a16:creationId xmlns:a16="http://schemas.microsoft.com/office/drawing/2014/main" id="{D15240A4-156D-4D18-85D8-BAFC72558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3040" y="4195763"/>
            <a:ext cx="2735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cs-CZ"/>
          </a:p>
        </p:txBody>
      </p:sp>
      <p:sp>
        <p:nvSpPr>
          <p:cNvPr id="16395" name="Text Box 31">
            <a:extLst>
              <a:ext uri="{FF2B5EF4-FFF2-40B4-BE49-F238E27FC236}">
                <a16:creationId xmlns:a16="http://schemas.microsoft.com/office/drawing/2014/main" id="{2AADD736-8721-4C02-ABD4-E0AAE7E98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3352" y="3835401"/>
            <a:ext cx="2774950" cy="650875"/>
          </a:xfrm>
          <a:prstGeom prst="rect">
            <a:avLst/>
          </a:prstGeom>
          <a:solidFill>
            <a:srgbClr val="00FF00">
              <a:alpha val="25098"/>
            </a:srgb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1</a:t>
            </a:r>
            <a:r>
              <a:rPr lang="en-US" altLang="cs-CZ" baseline="30000"/>
              <a:t>st</a:t>
            </a:r>
            <a:r>
              <a:rPr lang="en-US" altLang="cs-CZ"/>
              <a:t> </a:t>
            </a:r>
            <a:r>
              <a:rPr lang="cs-CZ" altLang="cs-CZ"/>
              <a:t>premis</a:t>
            </a:r>
            <a:r>
              <a:rPr lang="en-US" altLang="cs-CZ"/>
              <a:t>e:</a:t>
            </a:r>
            <a:r>
              <a:rPr lang="cs-CZ" altLang="cs-CZ"/>
              <a:t> </a:t>
            </a:r>
            <a:r>
              <a:rPr lang="en-US" altLang="cs-CZ"/>
              <a:t>F</a:t>
            </a:r>
            <a:r>
              <a:rPr lang="cs-CZ" altLang="cs-CZ"/>
              <a:t> / </a:t>
            </a:r>
            <a:r>
              <a:rPr lang="en-US" altLang="cs-CZ"/>
              <a:t>P is empty</a:t>
            </a:r>
            <a:endParaRPr lang="cs-CZ" altLang="cs-CZ"/>
          </a:p>
        </p:txBody>
      </p:sp>
      <p:sp>
        <p:nvSpPr>
          <p:cNvPr id="16396" name="Text Box 32">
            <a:extLst>
              <a:ext uri="{FF2B5EF4-FFF2-40B4-BE49-F238E27FC236}">
                <a16:creationId xmlns:a16="http://schemas.microsoft.com/office/drawing/2014/main" id="{6412CBEF-EBC8-4A5F-A1E8-EAD54C3F7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2491" y="3908426"/>
            <a:ext cx="2232025" cy="1190625"/>
          </a:xfrm>
          <a:prstGeom prst="rect">
            <a:avLst/>
          </a:prstGeom>
          <a:solidFill>
            <a:srgbClr val="00FF00">
              <a:alpha val="4196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/>
              <a:t>The 2</a:t>
            </a:r>
            <a:r>
              <a:rPr lang="en-US" altLang="cs-CZ" baseline="30000"/>
              <a:t>nd</a:t>
            </a:r>
            <a:r>
              <a:rPr lang="en-US" altLang="cs-CZ"/>
              <a:t> premise: the intersection of R and F is nonempty </a:t>
            </a:r>
            <a:r>
              <a:rPr lang="en-US" altLang="cs-CZ">
                <a:sym typeface="Wingdings" panose="05000000000000000000" pitchFamily="2" charset="2"/>
              </a:rPr>
              <a:t></a:t>
            </a:r>
            <a:r>
              <a:rPr lang="en-US" altLang="cs-CZ"/>
              <a:t> a cross</a:t>
            </a:r>
            <a:endParaRPr lang="cs-CZ" altLang="cs-CZ"/>
          </a:p>
        </p:txBody>
      </p:sp>
      <p:sp>
        <p:nvSpPr>
          <p:cNvPr id="23585" name="Text Box 33">
            <a:extLst>
              <a:ext uri="{FF2B5EF4-FFF2-40B4-BE49-F238E27FC236}">
                <a16:creationId xmlns:a16="http://schemas.microsoft.com/office/drawing/2014/main" id="{657C5935-1735-483E-B582-80C3100DA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8941" y="5132389"/>
            <a:ext cx="3743325" cy="1200329"/>
          </a:xfrm>
          <a:prstGeom prst="rect">
            <a:avLst/>
          </a:prstGeom>
          <a:solidFill>
            <a:srgbClr val="00CC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dirty="0"/>
              <a:t>Check whether the conclusion is entailed by the premises</a:t>
            </a:r>
            <a:r>
              <a:rPr lang="cs-CZ" altLang="cs-CZ" dirty="0"/>
              <a:t>: </a:t>
            </a:r>
            <a:r>
              <a:rPr lang="en-US" altLang="cs-CZ" dirty="0"/>
              <a:t>the intersection of R</a:t>
            </a:r>
            <a:r>
              <a:rPr lang="cs-CZ" altLang="cs-CZ" dirty="0"/>
              <a:t> </a:t>
            </a:r>
            <a:r>
              <a:rPr lang="en-US" altLang="cs-CZ" dirty="0"/>
              <a:t>and</a:t>
            </a:r>
            <a:r>
              <a:rPr lang="cs-CZ" altLang="cs-CZ" dirty="0"/>
              <a:t> </a:t>
            </a:r>
            <a:r>
              <a:rPr lang="en-US" altLang="cs-CZ" dirty="0"/>
              <a:t>P</a:t>
            </a:r>
            <a:r>
              <a:rPr lang="cs-CZ" altLang="cs-CZ" dirty="0"/>
              <a:t> </a:t>
            </a:r>
            <a:r>
              <a:rPr lang="en-US" altLang="cs-CZ" dirty="0"/>
              <a:t>is nonempty; the </a:t>
            </a:r>
            <a:r>
              <a:rPr lang="en-US" altLang="cs-CZ" b="1" dirty="0"/>
              <a:t>argument is valid</a:t>
            </a:r>
            <a:endParaRPr lang="cs-CZ" altLang="cs-CZ" b="1" dirty="0"/>
          </a:p>
        </p:txBody>
      </p:sp>
      <p:sp>
        <p:nvSpPr>
          <p:cNvPr id="16399" name="Line 35">
            <a:extLst>
              <a:ext uri="{FF2B5EF4-FFF2-40B4-BE49-F238E27FC236}">
                <a16:creationId xmlns:a16="http://schemas.microsoft.com/office/drawing/2014/main" id="{0C7BAC96-C4E0-48A3-937E-39CF00594D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3263" y="2182813"/>
            <a:ext cx="698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C03CEAE2-3C16-4FD4-9120-DAAF09BEC011}"/>
              </a:ext>
            </a:extLst>
          </p:cNvPr>
          <p:cNvSpPr/>
          <p:nvPr/>
        </p:nvSpPr>
        <p:spPr>
          <a:xfrm>
            <a:off x="842367" y="784007"/>
            <a:ext cx="10509214" cy="5605069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355A8A7-A67E-4749-B620-DFF3AFA5103A}"/>
              </a:ext>
            </a:extLst>
          </p:cNvPr>
          <p:cNvSpPr>
            <a:spLocks noGrp="1" noChangeArrowheads="1"/>
          </p:cNvSpPr>
          <p:nvPr/>
        </p:nvSpPr>
        <p:spPr>
          <a:xfrm>
            <a:off x="1376255" y="369996"/>
            <a:ext cx="5335600" cy="94249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>
                <a:latin typeface="Trebuchet MS"/>
              </a:rPr>
              <a:t>Syllogisms and</a:t>
            </a:r>
            <a:r>
              <a:rPr lang="cs-CZ" sz="2800">
                <a:latin typeface="Trebuchet MS"/>
              </a:rPr>
              <a:t> Venn</a:t>
            </a:r>
            <a:r>
              <a:rPr lang="en-US" sz="2800">
                <a:latin typeface="Trebuchet MS"/>
              </a:rPr>
              <a:t>’s</a:t>
            </a:r>
            <a:r>
              <a:rPr lang="cs-CZ" sz="2800">
                <a:latin typeface="Trebuchet MS"/>
              </a:rPr>
              <a:t> diagram</a:t>
            </a:r>
            <a:r>
              <a:rPr lang="en-US" sz="2800">
                <a:latin typeface="Trebuchet MS"/>
              </a:rPr>
              <a:t>s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F31E2BB-AACA-4E1B-A94F-EB1A7C17B940}"/>
              </a:ext>
            </a:extLst>
          </p:cNvPr>
          <p:cNvSpPr txBox="1"/>
          <p:nvPr/>
        </p:nvSpPr>
        <p:spPr>
          <a:xfrm rot="1200000">
            <a:off x="8289010" y="-54247"/>
            <a:ext cx="54760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∀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4" name="TextovéPole 2">
            <a:extLst>
              <a:ext uri="{FF2B5EF4-FFF2-40B4-BE49-F238E27FC236}">
                <a16:creationId xmlns:a16="http://schemas.microsoft.com/office/drawing/2014/main" id="{213B7F08-69DC-453D-97A6-3EDC04E64182}"/>
              </a:ext>
            </a:extLst>
          </p:cNvPr>
          <p:cNvSpPr txBox="1"/>
          <p:nvPr/>
        </p:nvSpPr>
        <p:spPr>
          <a:xfrm rot="660000">
            <a:off x="230700" y="1354324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∃</a:t>
            </a:r>
            <a:endParaRPr lang="cs-CZ" sz="320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5" name="TextovéPole 3">
            <a:extLst>
              <a:ext uri="{FF2B5EF4-FFF2-40B4-BE49-F238E27FC236}">
                <a16:creationId xmlns:a16="http://schemas.microsoft.com/office/drawing/2014/main" id="{8662A88F-597F-493C-BBDC-7714016337F3}"/>
              </a:ext>
            </a:extLst>
          </p:cNvPr>
          <p:cNvSpPr txBox="1"/>
          <p:nvPr/>
        </p:nvSpPr>
        <p:spPr>
          <a:xfrm rot="960000">
            <a:off x="6742326" y="15337"/>
            <a:ext cx="5734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α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7" name="TextovéPole 4">
            <a:extLst>
              <a:ext uri="{FF2B5EF4-FFF2-40B4-BE49-F238E27FC236}">
                <a16:creationId xmlns:a16="http://schemas.microsoft.com/office/drawing/2014/main" id="{97D56F02-433D-43FB-9BF1-1CF64CF7E18F}"/>
              </a:ext>
            </a:extLst>
          </p:cNvPr>
          <p:cNvSpPr txBox="1"/>
          <p:nvPr/>
        </p:nvSpPr>
        <p:spPr>
          <a:xfrm rot="540000">
            <a:off x="335944" y="5191487"/>
            <a:ext cx="534691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β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  <p:sp>
        <p:nvSpPr>
          <p:cNvPr id="8" name="TextovéPole 5">
            <a:extLst>
              <a:ext uri="{FF2B5EF4-FFF2-40B4-BE49-F238E27FC236}">
                <a16:creationId xmlns:a16="http://schemas.microsoft.com/office/drawing/2014/main" id="{CC228820-F096-41E8-936D-2E9D7E5A41B0}"/>
              </a:ext>
            </a:extLst>
          </p:cNvPr>
          <p:cNvSpPr txBox="1"/>
          <p:nvPr/>
        </p:nvSpPr>
        <p:spPr>
          <a:xfrm rot="21240000">
            <a:off x="6917273" y="6366439"/>
            <a:ext cx="741336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3200" dirty="0">
                <a:solidFill>
                  <a:srgbClr val="AEABAB"/>
                </a:solidFill>
                <a:latin typeface="Trebuchet MS"/>
                <a:ea typeface="Arial"/>
                <a:cs typeface="Arial"/>
              </a:rPr>
              <a:t> λ</a:t>
            </a:r>
            <a:endParaRPr lang="cs-CZ" sz="3200" dirty="0">
              <a:solidFill>
                <a:srgbClr val="AEABAB"/>
              </a:solidFill>
              <a:latin typeface="Trebuchet MS"/>
              <a:cs typeface="Calibri"/>
            </a:endParaRPr>
          </a:p>
        </p:txBody>
      </p:sp>
      <p:sp>
        <p:nvSpPr>
          <p:cNvPr id="9" name="TextovéPole 6">
            <a:extLst>
              <a:ext uri="{FF2B5EF4-FFF2-40B4-BE49-F238E27FC236}">
                <a16:creationId xmlns:a16="http://schemas.microsoft.com/office/drawing/2014/main" id="{73AC022E-F6F5-4A77-B59D-7F24A63C36C9}"/>
              </a:ext>
            </a:extLst>
          </p:cNvPr>
          <p:cNvSpPr txBox="1"/>
          <p:nvPr/>
        </p:nvSpPr>
        <p:spPr>
          <a:xfrm rot="20100000">
            <a:off x="11443919" y="5988119"/>
            <a:ext cx="625098" cy="584775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3200" dirty="0">
                <a:solidFill>
                  <a:srgbClr val="AEABAB"/>
                </a:solidFill>
                <a:latin typeface="Trebuchet MS"/>
                <a:cs typeface="arial"/>
              </a:rPr>
              <a:t>|</a:t>
            </a:r>
            <a:r>
              <a:rPr lang="cs-CZ" sz="3200" dirty="0">
                <a:solidFill>
                  <a:srgbClr val="AEABAB"/>
                </a:solidFill>
                <a:latin typeface="Trebuchet MS"/>
                <a:cs typeface="Calibri"/>
              </a:rPr>
              <a:t>-</a:t>
            </a:r>
            <a:endParaRPr lang="cs-CZ" sz="3200" dirty="0">
              <a:solidFill>
                <a:srgbClr val="AEABAB"/>
              </a:solidFill>
              <a:latin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5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4446</Words>
  <Application>Microsoft Office PowerPoint</Application>
  <PresentationFormat>Širokoúhlá obrazovka</PresentationFormat>
  <Paragraphs>479</Paragraphs>
  <Slides>29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8" baseType="lpstr">
      <vt:lpstr>arial</vt:lpstr>
      <vt:lpstr>arial</vt:lpstr>
      <vt:lpstr>Arial Black</vt:lpstr>
      <vt:lpstr>Calibri</vt:lpstr>
      <vt:lpstr>Calibri Light</vt:lpstr>
      <vt:lpstr>Symbol</vt:lpstr>
      <vt:lpstr>Trebuchet MS</vt:lpstr>
      <vt:lpstr>Wingdings</vt:lpstr>
      <vt:lpstr>Motiv Office</vt:lpstr>
      <vt:lpstr>Introduction to Logical Thinking. Lesson 7</vt:lpstr>
      <vt:lpstr>Aristotle (/ærɪˈstɒtəl/;[4] Greek: Ἀριστοτέλης; 384–322 BC) </vt:lpstr>
      <vt:lpstr>Aristotelian logic </vt:lpstr>
      <vt:lpstr>the square of opposition</vt:lpstr>
      <vt:lpstr>Aristotelian syllogisms </vt:lpstr>
      <vt:lpstr>Prezentace aplikace PowerPoint</vt:lpstr>
      <vt:lpstr>Venn’s diagrams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Mensik</dc:creator>
  <cp:lastModifiedBy>Duzi Marie</cp:lastModifiedBy>
  <cp:revision>826</cp:revision>
  <dcterms:created xsi:type="dcterms:W3CDTF">2019-03-25T09:46:57Z</dcterms:created>
  <dcterms:modified xsi:type="dcterms:W3CDTF">2023-02-28T10:10:28Z</dcterms:modified>
</cp:coreProperties>
</file>