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B5B3-DE76-48BC-BAA5-034ED19F04C9}" type="datetimeFigureOut">
              <a:rPr lang="cs-CZ" smtClean="0"/>
              <a:t>05.03.2023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CC6D4-C4B0-46A8-8B3F-1B5A91E724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26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8848-A829-4E62-8C60-DB86D709A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0484E2-20B5-4212-83B3-300058C36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D2D007-64B2-47B0-9492-78266A77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5547-C6A5-428E-88F2-B31AB5E1BBD4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0302CB-0A76-445E-9DB8-FAFFE5CA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194B4D-8A0F-4C2E-B9B3-2D3AD6C0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2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689B3-E88A-48E7-BB79-1CE0AFEE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834F9C-3698-4985-BE2B-7E72146B1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4B2C3-9A20-4C2D-B5B0-3BF15455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432B-754B-4D8B-96FA-EE8B07EC76AD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7397E2-AE62-410C-ACB2-B7669287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0AA2D0-3E56-4CC7-B417-7C92F55C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0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976E47-CE3B-4A15-98E3-4EBE02038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D3A493-7FE0-4FBB-86AE-583CA4EE8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AE8C7F-E93A-4858-88CB-A29DE0E4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8DBA-12B0-4444-B3D6-9BE198C86B13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ACE85E-F48F-41AD-BA17-91F1C10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51A3D5-F0B2-4D92-94BD-CC716ED1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5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464FD-178B-4D00-BDEA-98E491DE5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68A0CF-EF62-40CC-9ED6-434FC5F79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3E5660-08BC-4A9A-8113-E44CEC2C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EB10-D79B-4982-9468-DD9661B048B8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15A17-A553-4321-95F5-C785BC64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3511BD-3184-49A9-9F60-8EA6AFF6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9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7EE0C-7E6B-466B-8DF3-92D93511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B4DF3C-DE65-46D4-89B1-0A6FADDE4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B87821-E6F2-435C-A560-DB5124A1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CDA1-B965-4464-B700-C4ABBA1B293A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110739-D3C9-431F-B92A-0D4F15FF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A12A0-D1C3-4275-ABBA-D310C2AD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6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5FB14-CC81-4532-B72C-9E6A695F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18A9D7-443E-4A2B-9A10-90CAE78B9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1F3682-E3D3-4D6E-BC2D-EF11E5A6C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F2405E-B648-4412-9885-7473542E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B04C-F875-43DD-BBCA-33FF6465F722}" type="datetime1">
              <a:rPr lang="cs-CZ" smtClean="0"/>
              <a:t>05.03.2023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70E16A-9E0C-4FC0-A94F-D999258AF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D61446-20A6-47C0-B22C-A90FAC6B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1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A0488-2D3A-4AED-9E99-D461E7DA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4242B8-9B4A-46C1-AFEB-03C964D0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6B2CA5-A340-4C6F-A47F-3836E8891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5BE5A34-C43C-450E-93A5-AD845A34E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C9557A-8A34-47F3-BEC8-1BF89AE6D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39D0FB-4094-4083-B74C-6E3BD464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01B3-E8F4-4FBF-8D64-561B2EC9326C}" type="datetime1">
              <a:rPr lang="cs-CZ" smtClean="0"/>
              <a:t>05.03.2023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1C0FA1-64B4-4B1F-BAC9-85D975FF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26BCC3-3A5D-4328-A03C-63282CCE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95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6476D-2179-4B27-801D-0B8370F5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639AB9-C637-4F77-ACF2-9F714266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3D0-C6AE-4A6C-93C8-E6468C744963}" type="datetime1">
              <a:rPr lang="cs-CZ" smtClean="0"/>
              <a:t>05.03.2023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E986B0-EDAF-4799-8288-DB8E179E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F6846B-F517-4090-8519-36C0A3F3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0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351C37-BDEF-49E8-8F8D-75E46875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A3D8-DEA9-4B19-9796-89755D76A275}" type="datetime1">
              <a:rPr lang="cs-CZ" smtClean="0"/>
              <a:t>05.03.2023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D4ECF9-3053-4131-BEC9-FB18ECE9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DC0925-6914-41A3-BEDD-FF20AF52C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13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5B7FE-5A08-4FAE-8FE9-46DBB311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06EFA-9AAB-4857-BC29-52F45722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7892A58-9E77-41CD-8611-DC900BEC4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A6579C-0C31-45E6-B192-CA5B7D5F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D2B2-8992-4233-ACB3-822A0964915B}" type="datetime1">
              <a:rPr lang="cs-CZ" smtClean="0"/>
              <a:t>05.03.2023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F691E0-EF6D-4088-AA2C-2BF48BA2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9D3021-2684-46B7-BE8C-CFFD6FBA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67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AF835-CBCB-487C-AC56-9F7D23E3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870EEA-AA1C-470B-AAB6-1EFCCFA97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719FF47-7F24-4E70-BEE8-DF3886E5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B3B3C9-7C66-4FF2-AFE2-1E4FE568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956-4264-4D24-A3D6-387E5999EF3F}" type="datetime1">
              <a:rPr lang="cs-CZ" smtClean="0"/>
              <a:t>05.03.2023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AFE3FC-978D-42DA-A772-42D62F3C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D697DC-1EB4-4F7F-90EC-9AC000046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15BEC5-6623-4382-BE0A-DCA65A0C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49D287-396A-49F9-A841-7229BD4C1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77D320-7314-493D-A002-34718E16F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CB3-D9D2-411D-809B-EC1C007F919C}" type="datetime1">
              <a:rPr lang="cs-CZ" smtClean="0"/>
              <a:t>05.03.2023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C3BF8D-1404-47BF-A0EB-A1BF14BA0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E036A3-E207-405B-8B6A-C3DD6A7E4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5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FFCCE-513B-4B48-98F3-D5B9561DD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2656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6694BD-FBDE-4A1B-AEF7-E7C8C91CE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Logical Thinking, Lesson 5</a:t>
            </a:r>
            <a:endParaRPr lang="cs-CZ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/>
              <a:t>Course Guarantor</a:t>
            </a:r>
            <a:r>
              <a:rPr lang="cs-CZ" sz="3200" dirty="0"/>
              <a:t>: Marek Menšík</a:t>
            </a:r>
          </a:p>
          <a:p>
            <a:r>
              <a:rPr lang="en-US" sz="3200" dirty="0"/>
              <a:t>Author of the slides:</a:t>
            </a:r>
            <a:r>
              <a:rPr lang="cs-CZ" sz="3200" dirty="0"/>
              <a:t> Marie Duží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5F2DF7-2FBA-4031-A582-0E966DBB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3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7" y="1319754"/>
            <a:ext cx="11349872" cy="517312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/>
              <a:t>II) </a:t>
            </a:r>
            <a:r>
              <a:rPr lang="en-US" b="1" i="1" dirty="0"/>
              <a:t>Grammar </a:t>
            </a:r>
            <a:r>
              <a:rPr lang="en-US" dirty="0"/>
              <a:t>that generates 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</a:pPr>
            <a:r>
              <a:rPr lang="en-US" b="1" i="1" dirty="0"/>
              <a:t>terms</a:t>
            </a:r>
            <a:endParaRPr lang="en-US" sz="1800" dirty="0"/>
          </a:p>
          <a:p>
            <a:pPr lvl="2"/>
            <a:r>
              <a:rPr lang="en-US" sz="2400" dirty="0"/>
              <a:t>Each variable symbol is an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 term</a:t>
            </a:r>
            <a:r>
              <a:rPr lang="en-US" sz="2400" i="1" dirty="0"/>
              <a:t> </a:t>
            </a:r>
            <a:endParaRPr lang="en-US" sz="2400" dirty="0"/>
          </a:p>
          <a:p>
            <a:pPr lvl="2"/>
            <a:r>
              <a:rPr lang="en-US" sz="2400" dirty="0"/>
              <a:t>If </a:t>
            </a:r>
            <a:r>
              <a:rPr lang="en-US" sz="2400" i="1" dirty="0"/>
              <a:t>t</a:t>
            </a:r>
            <a:r>
              <a:rPr lang="en-US" sz="2400" i="1" baseline="-25000" dirty="0"/>
              <a:t>1</a:t>
            </a:r>
            <a:r>
              <a:rPr lang="en-US" sz="2400" i="1" dirty="0"/>
              <a:t>, …,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n</a:t>
            </a:r>
            <a:r>
              <a:rPr lang="en-US" sz="2400" i="1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n </a:t>
            </a:r>
            <a:r>
              <a:rPr lang="en-US" sz="2400" dirty="0">
                <a:sym typeface="Symbol" panose="05050102010706020507" pitchFamily="18" charset="2"/>
              </a:rPr>
              <a:t></a:t>
            </a:r>
            <a:r>
              <a:rPr lang="en-US" sz="2400" dirty="0"/>
              <a:t> 0) are terms and </a:t>
            </a:r>
            <a:r>
              <a:rPr lang="en-US" sz="2400" i="1" dirty="0"/>
              <a:t>f</a:t>
            </a:r>
            <a:r>
              <a:rPr lang="en-US" sz="2400" dirty="0"/>
              <a:t> </a:t>
            </a:r>
            <a:r>
              <a:rPr lang="en-US" sz="2400" i="1" dirty="0"/>
              <a:t>is n-</a:t>
            </a:r>
            <a:r>
              <a:rPr lang="en-US" sz="2400" dirty="0" err="1"/>
              <a:t>ary</a:t>
            </a:r>
            <a:r>
              <a:rPr lang="en-US" sz="2400" dirty="0"/>
              <a:t> functional symbol, then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dirty="0"/>
              <a:t> is a term;</a:t>
            </a:r>
            <a:br>
              <a:rPr lang="en-US" sz="2400" dirty="0"/>
            </a:br>
            <a:r>
              <a:rPr lang="en-US" sz="2400" dirty="0"/>
              <a:t>for </a:t>
            </a:r>
            <a:r>
              <a:rPr lang="en-US" sz="2400" i="1" dirty="0"/>
              <a:t>n</a:t>
            </a:r>
            <a:r>
              <a:rPr lang="en-US" sz="2400" dirty="0"/>
              <a:t> = 0 we have a </a:t>
            </a:r>
            <a:r>
              <a:rPr lang="en-US" sz="2400" dirty="0" err="1"/>
              <a:t>ulary</a:t>
            </a:r>
            <a:r>
              <a:rPr lang="en-US" sz="2400" dirty="0"/>
              <a:t> functional symbol, i.e. a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</a:t>
            </a:r>
            <a:r>
              <a:rPr lang="en-US" sz="2400" dirty="0"/>
              <a:t>, denoted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dirty="0"/>
              <a:t>, …; </a:t>
            </a:r>
            <a:br>
              <a:rPr lang="en-US" sz="2400" dirty="0"/>
            </a:br>
            <a:r>
              <a:rPr lang="en-US" sz="2400" dirty="0"/>
              <a:t>for </a:t>
            </a:r>
            <a:r>
              <a:rPr lang="en-US" sz="2400" i="1" dirty="0"/>
              <a:t>n </a:t>
            </a:r>
            <a:r>
              <a:rPr lang="en-US" sz="2400" dirty="0"/>
              <a:t>&gt; 0 we have a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</a:t>
            </a:r>
            <a:r>
              <a:rPr lang="en-US" sz="2400" dirty="0"/>
              <a:t>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US" sz="2400" i="1" dirty="0"/>
              <a:t>.</a:t>
            </a:r>
            <a:endParaRPr lang="en-US" sz="2400" dirty="0"/>
          </a:p>
          <a:p>
            <a:pPr lvl="2"/>
            <a:r>
              <a:rPr lang="en-US" sz="2400" dirty="0"/>
              <a:t>Only expressions due to </a:t>
            </a:r>
            <a:r>
              <a:rPr lang="en-US" sz="2400" dirty="0" err="1"/>
              <a:t>i</a:t>
            </a:r>
            <a:r>
              <a:rPr lang="en-US" sz="2400" dirty="0"/>
              <a:t>) and ii) are terms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i="1" dirty="0"/>
              <a:t>formulas</a:t>
            </a:r>
            <a:endParaRPr lang="en-US" sz="1800" dirty="0"/>
          </a:p>
          <a:p>
            <a:pPr lvl="2"/>
            <a:r>
              <a:rPr lang="en-US" sz="2400" dirty="0"/>
              <a:t>If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i="1" dirty="0"/>
              <a:t>is an n</a:t>
            </a:r>
            <a:r>
              <a:rPr lang="en-US" sz="2400" dirty="0"/>
              <a:t>-</a:t>
            </a:r>
            <a:r>
              <a:rPr lang="en-US" sz="2400" dirty="0" err="1"/>
              <a:t>ary</a:t>
            </a:r>
            <a:r>
              <a:rPr lang="en-US" sz="2400" dirty="0"/>
              <a:t> predicate symbol and </a:t>
            </a:r>
            <a:r>
              <a:rPr lang="en-US" sz="2400" i="1" dirty="0"/>
              <a:t>t</a:t>
            </a:r>
            <a:r>
              <a:rPr lang="en-US" sz="2400" i="1" baseline="-25000" dirty="0"/>
              <a:t>1</a:t>
            </a:r>
            <a:r>
              <a:rPr lang="en-US" sz="2400" i="1" dirty="0"/>
              <a:t>, …,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n</a:t>
            </a:r>
            <a:r>
              <a:rPr lang="en-US" sz="2400" i="1" baseline="-25000" dirty="0"/>
              <a:t> </a:t>
            </a:r>
            <a:r>
              <a:rPr lang="en-US" sz="2400" dirty="0"/>
              <a:t>are terms, then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dirty="0"/>
              <a:t> is an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 formula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2400" dirty="0"/>
              <a:t>If </a:t>
            </a:r>
            <a:r>
              <a:rPr lang="en-US" sz="2400" i="1" dirty="0"/>
              <a:t>A</a:t>
            </a:r>
            <a:r>
              <a:rPr lang="en-US" sz="2400" dirty="0"/>
              <a:t> is a formula, then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/>
              <a:t> is a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2400" dirty="0"/>
              <a:t>If </a:t>
            </a:r>
            <a:r>
              <a:rPr lang="en-US" sz="2400" i="1" dirty="0"/>
              <a:t>A</a:t>
            </a:r>
            <a:r>
              <a:rPr lang="en-US" sz="2400" dirty="0"/>
              <a:t> and </a:t>
            </a:r>
            <a:r>
              <a:rPr lang="en-US" sz="2400" i="1" dirty="0"/>
              <a:t>B</a:t>
            </a:r>
            <a:r>
              <a:rPr lang="en-US" sz="2400" dirty="0"/>
              <a:t> are formulas, then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dirty="0"/>
              <a:t> are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2400" dirty="0"/>
              <a:t>If </a:t>
            </a:r>
            <a:r>
              <a:rPr lang="en-US" sz="2400" i="1" dirty="0"/>
              <a:t>x is a </a:t>
            </a:r>
            <a:r>
              <a:rPr lang="en-US" sz="2400" dirty="0"/>
              <a:t>variable and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a</a:t>
            </a:r>
            <a:r>
              <a:rPr lang="en-US" sz="2400" dirty="0"/>
              <a:t> formula, then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A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A</a:t>
            </a:r>
            <a:r>
              <a:rPr lang="en-US" sz="2400" dirty="0"/>
              <a:t> are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2400" dirty="0"/>
              <a:t>Only expressions due to </a:t>
            </a:r>
            <a:r>
              <a:rPr lang="en-US" sz="2400" dirty="0" err="1"/>
              <a:t>i</a:t>
            </a:r>
            <a:r>
              <a:rPr lang="en-US" sz="2400" dirty="0"/>
              <a:t>) – vi) are </a:t>
            </a:r>
            <a:r>
              <a:rPr lang="en-US" sz="2400" i="1" dirty="0"/>
              <a:t>formulas</a:t>
            </a:r>
            <a:endParaRPr lang="en-US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2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PL1 language; comments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0" y="1319753"/>
            <a:ext cx="10646790" cy="5401721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cs-CZ" dirty="0"/>
              <a:t>In PL</a:t>
            </a:r>
            <a:r>
              <a:rPr lang="en-US" dirty="0"/>
              <a:t>1 language, the only type of variables are </a:t>
            </a:r>
            <a:r>
              <a:rPr lang="cs-CZ" i="1" dirty="0" err="1"/>
              <a:t>individu</a:t>
            </a:r>
            <a:r>
              <a:rPr lang="en-US" i="1" dirty="0"/>
              <a:t>al variables that can be bound by quantifiers.</a:t>
            </a:r>
            <a:r>
              <a:rPr lang="cs-CZ" dirty="0"/>
              <a:t> (</a:t>
            </a:r>
            <a:r>
              <a:rPr lang="en-US" dirty="0"/>
              <a:t>In the language of PL2 there are also predicate variables</a:t>
            </a:r>
            <a:r>
              <a:rPr lang="cs-CZ" dirty="0"/>
              <a:t>.)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i="1" dirty="0"/>
              <a:t>Notational conventions</a:t>
            </a:r>
            <a:r>
              <a:rPr lang="en-US" dirty="0"/>
              <a:t> for omitting parentheses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The outermost parentheses can be omitted</a:t>
            </a:r>
            <a:r>
              <a:rPr lang="cs-CZ" dirty="0"/>
              <a:t>.</a:t>
            </a:r>
          </a:p>
          <a:p>
            <a:pPr lvl="0"/>
            <a:r>
              <a:rPr lang="en-US" dirty="0"/>
              <a:t>Parentheses can be omitted due to the following priority of symbols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dirty="0"/>
              <a:t>),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. </a:t>
            </a:r>
          </a:p>
          <a:p>
            <a:pPr lvl="0"/>
            <a:r>
              <a:rPr lang="en-US" dirty="0"/>
              <a:t>In case the priority does not decide, we evaluate the formula from left to right</a:t>
            </a:r>
            <a:r>
              <a:rPr lang="cs-CZ" dirty="0"/>
              <a:t>. </a:t>
            </a:r>
          </a:p>
          <a:p>
            <a:pPr lvl="0"/>
            <a:r>
              <a:rPr lang="en-US" dirty="0"/>
              <a:t>Since conjunction and disjunction are associative and commutative, parentheses are not necessary here</a:t>
            </a:r>
            <a:r>
              <a:rPr lang="cs-CZ" dirty="0"/>
              <a:t>.</a:t>
            </a:r>
          </a:p>
          <a:p>
            <a:r>
              <a:rPr lang="en-US" dirty="0"/>
              <a:t>Anyway, similarly as in PL, </a:t>
            </a:r>
            <a:r>
              <a:rPr lang="en-US" b="1" i="1" dirty="0"/>
              <a:t>we do not recommend to overuse priority conventions; It is better to insert parentheses whenever the structure of a formula might not be clear. 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47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PL1 language; examples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0" y="1470580"/>
            <a:ext cx="10646790" cy="5022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following sequences of symbols are well-formed formulas:</a:t>
            </a:r>
          </a:p>
          <a:p>
            <a:pPr lvl="0"/>
            <a:r>
              <a:rPr lang="en-US" i="1" dirty="0"/>
              <a:t>P(a)</a:t>
            </a:r>
            <a:r>
              <a:rPr lang="en-US" dirty="0"/>
              <a:t>, </a:t>
            </a:r>
            <a:r>
              <a:rPr lang="en-US" i="1" dirty="0"/>
              <a:t>P(f(x)</a:t>
            </a:r>
            <a:r>
              <a:rPr lang="en-US" dirty="0"/>
              <a:t>,</a:t>
            </a:r>
            <a:r>
              <a:rPr lang="en-US" i="1" dirty="0"/>
              <a:t>y)</a:t>
            </a:r>
            <a:r>
              <a:rPr lang="en-US" dirty="0"/>
              <a:t> atomic formulas</a:t>
            </a:r>
          </a:p>
          <a:p>
            <a:pPr lvl="0"/>
            <a:r>
              <a:rPr lang="en-US" i="1" dirty="0"/>
              <a:t>P(a)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Q(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i="1" dirty="0"/>
              <a:t>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R(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x</a:t>
            </a:r>
            <a:r>
              <a:rPr lang="en-US" i="1" dirty="0"/>
              <a:t>)</a:t>
            </a:r>
            <a:br>
              <a:rPr lang="en-US" dirty="0"/>
            </a:br>
            <a:r>
              <a:rPr lang="en-US" dirty="0"/>
              <a:t>conjunction of atomic formulas, parentheses omitted</a:t>
            </a:r>
          </a:p>
          <a:p>
            <a:pPr lvl="0"/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 err="1"/>
              <a:t>x</a:t>
            </a:r>
            <a:r>
              <a:rPr lang="en-US" dirty="0" err="1">
                <a:sym typeface="Symbol" panose="05050102010706020507" pitchFamily="18" charset="2"/>
              </a:rPr>
              <a:t>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[</a:t>
            </a:r>
            <a:r>
              <a:rPr lang="en-US" i="1" dirty="0"/>
              <a:t>P(a)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Q(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i="1" dirty="0"/>
              <a:t>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R(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x</a:t>
            </a:r>
            <a:r>
              <a:rPr lang="en-US" i="1" dirty="0"/>
              <a:t>)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parentheses here mark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quantifiers</a:t>
            </a:r>
          </a:p>
          <a:p>
            <a:pPr lvl="0"/>
            <a:r>
              <a:rPr lang="en-US" dirty="0"/>
              <a:t>Variable that occurs in the scope of a quantifier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en-US" i="1" dirty="0"/>
              <a:t>. </a:t>
            </a:r>
            <a:r>
              <a:rPr lang="en-US" dirty="0"/>
              <a:t>Bound variables ‘</a:t>
            </a:r>
            <a:r>
              <a:rPr lang="en-US" dirty="0" err="1"/>
              <a:t>behace</a:t>
            </a:r>
            <a:r>
              <a:rPr lang="en-US" dirty="0"/>
              <a:t>’ in another way than free variables. </a:t>
            </a:r>
          </a:p>
          <a:p>
            <a:pPr lvl="0"/>
            <a:r>
              <a:rPr lang="en-US" dirty="0"/>
              <a:t>Hence, we define:</a:t>
            </a:r>
          </a:p>
          <a:p>
            <a:pPr marL="0" lvl="0" indent="0">
              <a:buNone/>
            </a:pPr>
            <a:endParaRPr lang="en-US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4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B2B41-6542-4DB6-BA5B-094C3DA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63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and bound variables; definition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3DB4F0-BEA0-4544-AF2A-A47D32AF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168"/>
            <a:ext cx="10515600" cy="49611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Definice </a:t>
            </a:r>
            <a:r>
              <a:rPr lang="cs-CZ" dirty="0"/>
              <a:t>(</a:t>
            </a:r>
            <a:r>
              <a:rPr lang="en-US" i="1" dirty="0"/>
              <a:t>free and bound variables</a:t>
            </a:r>
            <a:r>
              <a:rPr lang="cs-CZ" dirty="0"/>
              <a:t>)</a:t>
            </a:r>
          </a:p>
          <a:p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occurrence</a:t>
            </a:r>
            <a:r>
              <a:rPr lang="en-US" dirty="0"/>
              <a:t> of a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cs-CZ" dirty="0"/>
              <a:t>, </a:t>
            </a:r>
            <a:r>
              <a:rPr lang="en-US" dirty="0"/>
              <a:t>if it occurs in a sub-formula of </a:t>
            </a:r>
            <a:r>
              <a:rPr lang="en-US" i="1" dirty="0"/>
              <a:t>A </a:t>
            </a:r>
            <a:r>
              <a:rPr lang="en-US" dirty="0"/>
              <a:t>that is of the form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i="1" dirty="0" err="1"/>
              <a:t>B</a:t>
            </a:r>
            <a:r>
              <a:rPr lang="cs-CZ" dirty="0" err="1">
                <a:sym typeface="Symbol" panose="05050102010706020507" pitchFamily="18" charset="2"/>
              </a:rPr>
              <a:t></a:t>
            </a:r>
            <a:r>
              <a:rPr lang="cs-CZ" i="1" dirty="0" err="1"/>
              <a:t>x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i="1" dirty="0" err="1"/>
              <a:t>B</a:t>
            </a:r>
            <a:r>
              <a:rPr lang="cs-CZ" dirty="0" err="1">
                <a:sym typeface="Symbol" panose="05050102010706020507" pitchFamily="18" charset="2"/>
              </a:rPr>
              <a:t></a:t>
            </a:r>
            <a:r>
              <a:rPr lang="cs-CZ" i="1" dirty="0" err="1"/>
              <a:t>x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. </a:t>
            </a:r>
          </a:p>
          <a:p>
            <a:r>
              <a:rPr lang="en-US" dirty="0"/>
              <a:t>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cs-CZ" i="1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i="1" dirty="0"/>
              <a:t>x </a:t>
            </a:r>
            <a:r>
              <a:rPr lang="en-US" dirty="0"/>
              <a:t>has 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a bound occurrence</a:t>
            </a:r>
            <a:r>
              <a:rPr lang="cs-CZ" dirty="0"/>
              <a:t>. </a:t>
            </a:r>
          </a:p>
          <a:p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occurrence</a:t>
            </a:r>
            <a:r>
              <a:rPr lang="en-US" dirty="0"/>
              <a:t> of a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that is not bound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i="1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i="1" dirty="0"/>
              <a:t>x </a:t>
            </a:r>
            <a:r>
              <a:rPr lang="en-US" dirty="0"/>
              <a:t>has 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a free occurrence</a:t>
            </a:r>
            <a:r>
              <a:rPr lang="cs-CZ" dirty="0"/>
              <a:t>.</a:t>
            </a:r>
          </a:p>
          <a:p>
            <a:r>
              <a:rPr lang="en-US" dirty="0"/>
              <a:t>A formula is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</a:t>
            </a:r>
            <a:r>
              <a:rPr lang="cs-CZ" dirty="0"/>
              <a:t>, </a:t>
            </a:r>
            <a:r>
              <a:rPr lang="en-US" dirty="0"/>
              <a:t>if it does not contain any free variable</a:t>
            </a:r>
            <a:r>
              <a:rPr lang="cs-CZ" dirty="0"/>
              <a:t>. </a:t>
            </a:r>
            <a:endParaRPr lang="en-US" dirty="0"/>
          </a:p>
          <a:p>
            <a:r>
              <a:rPr lang="en-US" dirty="0"/>
              <a:t>A formula that does contain at least one free variable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  <a:r>
              <a:rPr lang="cs-CZ" dirty="0"/>
              <a:t>.</a:t>
            </a:r>
            <a:endParaRPr lang="en-US" i="1" dirty="0"/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Note</a:t>
            </a:r>
            <a:r>
              <a:rPr lang="en-US" dirty="0"/>
              <a:t>. Variable </a:t>
            </a:r>
            <a:r>
              <a:rPr lang="en-US" i="1" dirty="0"/>
              <a:t>x</a:t>
            </a:r>
            <a:r>
              <a:rPr lang="en-US" dirty="0"/>
              <a:t> can have both free and bound occurrences in a formula </a:t>
            </a:r>
            <a:r>
              <a:rPr lang="en-US" i="1" dirty="0"/>
              <a:t>A. Anyway, we prefer to work with formulas 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variables. </a:t>
            </a:r>
            <a:r>
              <a:rPr lang="en-US" dirty="0"/>
              <a:t>They are the formulas in which all the occurrences of one and the same variable are either free or bound.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DCB75F-FF55-40F0-B63C-D5B757F0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85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B2B41-6542-4DB6-BA5B-094C3DA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9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and bound variables; examples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3DB4F0-BEA0-4544-AF2A-A47D32AF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022"/>
            <a:ext cx="10515600" cy="476294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fr-FR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 in this formula, whereas the variable </a:t>
            </a:r>
            <a:r>
              <a:rPr lang="en-US" i="1" dirty="0"/>
              <a:t>y </a:t>
            </a:r>
            <a:r>
              <a:rPr lang="en-US" dirty="0"/>
              <a:t>is free. 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ormul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open</a:t>
            </a:r>
            <a:r>
              <a:rPr lang="cs-CZ" dirty="0"/>
              <a:t>.</a:t>
            </a:r>
          </a:p>
          <a:p>
            <a:pPr lvl="0">
              <a:spcBef>
                <a:spcPts val="1800"/>
              </a:spcBef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a,x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first occurrence of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</a:t>
            </a:r>
            <a:r>
              <a:rPr lang="cs-CZ" dirty="0"/>
              <a:t>, </a:t>
            </a:r>
            <a:r>
              <a:rPr lang="en-US" dirty="0"/>
              <a:t>the second is free</a:t>
            </a:r>
            <a:r>
              <a:rPr lang="cs-CZ" dirty="0"/>
              <a:t>. </a:t>
            </a: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is open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it is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a formula with clear variables</a:t>
            </a:r>
            <a:r>
              <a:rPr lang="cs-CZ" dirty="0"/>
              <a:t>. </a:t>
            </a:r>
            <a:br>
              <a:rPr lang="en-US" dirty="0"/>
            </a:br>
            <a:r>
              <a:rPr lang="en-US" dirty="0"/>
              <a:t>The second occurrence of </a:t>
            </a:r>
            <a:r>
              <a:rPr lang="cs-CZ" i="1" dirty="0"/>
              <a:t>x </a:t>
            </a:r>
            <a:r>
              <a:rPr lang="en-US" dirty="0"/>
              <a:t>is actually another variable. Thus it would be more plausible to write this formula in a clear way, for instance as</a:t>
            </a:r>
            <a:br>
              <a:rPr lang="en-US" dirty="0"/>
            </a:b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i="1" dirty="0"/>
              <a:t>P(x)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Q(</a:t>
            </a:r>
            <a:r>
              <a:rPr lang="cs-CZ" i="1" dirty="0" err="1"/>
              <a:t>a,</a:t>
            </a:r>
            <a:r>
              <a:rPr lang="cs-CZ" b="1" i="1" dirty="0" err="1"/>
              <a:t>y</a:t>
            </a:r>
            <a:r>
              <a:rPr lang="cs-CZ" i="1" dirty="0"/>
              <a:t>)</a:t>
            </a:r>
            <a:r>
              <a:rPr lang="cs-CZ" dirty="0"/>
              <a:t> </a:t>
            </a:r>
          </a:p>
          <a:p>
            <a:pPr lvl="0">
              <a:spcBef>
                <a:spcPts val="1800"/>
              </a:spcBef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 by general quantifier</a:t>
            </a:r>
            <a:r>
              <a:rPr lang="cs-CZ" dirty="0"/>
              <a:t>, </a:t>
            </a: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y </a:t>
            </a:r>
            <a:r>
              <a:rPr lang="en-US" dirty="0"/>
              <a:t>is bound by existential quantifier</a:t>
            </a:r>
            <a:r>
              <a:rPr lang="cs-CZ" dirty="0"/>
              <a:t>. </a:t>
            </a: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is closed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it is the formula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clear variables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DCB75F-FF55-40F0-B63C-D5B757F0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A057-3656-4641-8BBC-3467A7D8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CBFD5-067B-4FCA-B79E-0A06A88E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4" y="1338606"/>
            <a:ext cx="10599656" cy="4838357"/>
          </a:xfrm>
        </p:spPr>
        <p:txBody>
          <a:bodyPr>
            <a:normAutofit/>
          </a:bodyPr>
          <a:lstStyle/>
          <a:p>
            <a:r>
              <a:rPr lang="en-US" dirty="0"/>
              <a:t>We know that free variables denote </a:t>
            </a:r>
            <a:r>
              <a:rPr lang="en-US" i="1" dirty="0"/>
              <a:t>any </a:t>
            </a:r>
            <a:r>
              <a:rPr lang="en-US" dirty="0"/>
              <a:t>element of the universe, while terms without free variables a certain definite element of the universe. Hence, we can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dirty="0"/>
              <a:t> </a:t>
            </a:r>
            <a:r>
              <a:rPr lang="en-US" dirty="0"/>
              <a:t>only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free variables</a:t>
            </a:r>
            <a:r>
              <a:rPr lang="cs-CZ" dirty="0"/>
              <a:t>. </a:t>
            </a:r>
          </a:p>
          <a:p>
            <a:r>
              <a:rPr lang="en-US" dirty="0"/>
              <a:t>Since free variables differ from bound ones, the substitution must not turn any variable occurring in the term as free to a bound one. Hence, we must protect substitution from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 of variables</a:t>
            </a:r>
            <a:r>
              <a:rPr lang="cs-CZ" dirty="0"/>
              <a:t>. </a:t>
            </a:r>
          </a:p>
          <a:p>
            <a:r>
              <a:rPr lang="en-US" dirty="0"/>
              <a:t>Let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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</a:t>
            </a:r>
            <a:r>
              <a:rPr lang="cs-CZ" dirty="0"/>
              <a:t> </a:t>
            </a:r>
            <a:r>
              <a:rPr lang="en-US" dirty="0"/>
              <a:t>be formula that is obtained from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by the </a:t>
            </a:r>
            <a:r>
              <a:rPr lang="en-US" i="1" dirty="0"/>
              <a:t>substitution of term t</a:t>
            </a:r>
            <a:r>
              <a:rPr lang="en-US" dirty="0"/>
              <a:t> </a:t>
            </a:r>
            <a:r>
              <a:rPr lang="en-US" i="1" dirty="0"/>
              <a:t>for the variable </a:t>
            </a:r>
            <a:r>
              <a:rPr lang="en-US" dirty="0"/>
              <a:t>x</a:t>
            </a:r>
            <a:r>
              <a:rPr lang="cs-CZ" dirty="0"/>
              <a:t>. </a:t>
            </a:r>
            <a:r>
              <a:rPr lang="en-US" dirty="0"/>
              <a:t>In order the substitution be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the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for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variable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formula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dirty="0"/>
              <a:t>. </a:t>
            </a:r>
            <a:endParaRPr lang="en-US" i="1" dirty="0"/>
          </a:p>
          <a:p>
            <a:r>
              <a:rPr lang="en-US" i="1" dirty="0"/>
              <a:t>There are two rules for a correct substitution.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BB36DA-5A04-41BE-935D-787C0539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790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A057-3656-4641-8BBC-3467A7D8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substitution;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rules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CBFD5-067B-4FCA-B79E-0A06A88E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4" y="1442301"/>
            <a:ext cx="10599656" cy="4734662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Term </a:t>
            </a:r>
            <a:r>
              <a:rPr lang="cs-CZ" i="1" dirty="0"/>
              <a:t>t </a:t>
            </a:r>
            <a:r>
              <a:rPr lang="en-US" dirty="0"/>
              <a:t>can be substituted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for all the free occurrences</a:t>
            </a:r>
            <a:r>
              <a:rPr lang="cs-CZ" dirty="0"/>
              <a:t> </a:t>
            </a:r>
            <a:r>
              <a:rPr lang="en-US" dirty="0"/>
              <a:t>of the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en-US" i="1" dirty="0"/>
              <a:t>;</a:t>
            </a:r>
            <a:r>
              <a:rPr lang="cs-CZ" dirty="0"/>
              <a:t> </a:t>
            </a:r>
            <a:r>
              <a:rPr lang="en-US" dirty="0"/>
              <a:t>hence, we replace </a:t>
            </a:r>
            <a:r>
              <a:rPr lang="en-US" i="1" dirty="0"/>
              <a:t>all the free occurrences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by the term </a:t>
            </a:r>
            <a:r>
              <a:rPr lang="en-US" i="1" dirty="0"/>
              <a:t>t </a:t>
            </a:r>
            <a:r>
              <a:rPr lang="en-US" dirty="0"/>
              <a:t>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dirty="0"/>
              <a:t> </a:t>
            </a:r>
            <a:r>
              <a:rPr lang="en-US" dirty="0"/>
              <a:t>variable occurring in the term </a:t>
            </a:r>
            <a:r>
              <a:rPr lang="cs-CZ" i="1" dirty="0"/>
              <a:t>t</a:t>
            </a:r>
            <a:r>
              <a:rPr lang="cs-CZ" dirty="0"/>
              <a:t> </a:t>
            </a:r>
            <a:r>
              <a:rPr lang="en-US" dirty="0"/>
              <a:t>can become bound by the substitution</a:t>
            </a:r>
            <a:r>
              <a:rPr lang="cs-CZ" dirty="0"/>
              <a:t> </a:t>
            </a:r>
            <a:r>
              <a:rPr lang="en-US" i="1" dirty="0"/>
              <a:t>t</a:t>
            </a:r>
            <a:r>
              <a:rPr lang="cs-CZ" dirty="0"/>
              <a:t>/</a:t>
            </a:r>
            <a:r>
              <a:rPr lang="en-US" i="1" dirty="0"/>
              <a:t>x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en-US" b="1" i="1" dirty="0"/>
              <a:t>Example</a:t>
            </a:r>
            <a:r>
              <a:rPr lang="en-US" b="1" dirty="0"/>
              <a:t>.</a:t>
            </a:r>
            <a:r>
              <a:rPr lang="cs-CZ" b="1" dirty="0"/>
              <a:t> </a:t>
            </a:r>
            <a:r>
              <a:rPr lang="en-US" dirty="0"/>
              <a:t>Let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 </a:t>
            </a:r>
            <a:r>
              <a:rPr lang="en-US" dirty="0"/>
              <a:t>be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 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en-US" dirty="0"/>
              <a:t>let </a:t>
            </a:r>
            <a:r>
              <a:rPr lang="cs-CZ" dirty="0"/>
              <a:t>term </a:t>
            </a:r>
            <a:r>
              <a:rPr lang="cs-CZ" i="1" dirty="0"/>
              <a:t>t</a:t>
            </a:r>
            <a:r>
              <a:rPr lang="cs-CZ" dirty="0"/>
              <a:t> </a:t>
            </a:r>
            <a:r>
              <a:rPr lang="en-US" dirty="0"/>
              <a:t>be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substitution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)/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yields the formula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i="1" dirty="0"/>
              <a:t>, y</a:t>
            </a:r>
            <a:r>
              <a:rPr lang="cs-CZ" dirty="0"/>
              <a:t>). </a:t>
            </a:r>
          </a:p>
          <a:p>
            <a:pPr marL="0" indent="0">
              <a:buNone/>
            </a:pPr>
            <a:r>
              <a:rPr lang="en-US" dirty="0"/>
              <a:t>We can see that the second occurrence of the variable </a:t>
            </a:r>
            <a:r>
              <a:rPr lang="cs-CZ" i="1" dirty="0"/>
              <a:t>y</a:t>
            </a:r>
            <a:r>
              <a:rPr lang="cs-CZ" dirty="0"/>
              <a:t> </a:t>
            </a:r>
            <a:r>
              <a:rPr lang="en-US" dirty="0"/>
              <a:t>is </a:t>
            </a:r>
            <a:r>
              <a:rPr lang="en-US" dirty="0" err="1"/>
              <a:t>bound.Such</a:t>
            </a:r>
            <a:r>
              <a:rPr lang="en-US" dirty="0"/>
              <a:t> a substitution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incorrect</a:t>
            </a:r>
            <a:r>
              <a:rPr lang="en-US" dirty="0"/>
              <a:t>. Hence, the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substitutable for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formula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BB36DA-5A04-41BE-935D-787C0539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481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96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5" y="1527142"/>
            <a:ext cx="10284643" cy="46498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Expressions of a natural language that denote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of  individuals 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/>
              <a:t> between them are replaced by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symbols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/>
              <a:t>, etc. </a:t>
            </a:r>
          </a:p>
          <a:p>
            <a:r>
              <a:rPr lang="en-US" dirty="0"/>
              <a:t>Expressions that denote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mappings</a:t>
            </a:r>
            <a:r>
              <a:rPr lang="en-US" dirty="0"/>
              <a:t> are replaced by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symbols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/>
              <a:t>, etc. </a:t>
            </a:r>
          </a:p>
          <a:p>
            <a:r>
              <a:rPr lang="en-US" dirty="0"/>
              <a:t>Expressions like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everybody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nobody’</a:t>
            </a:r>
            <a:r>
              <a:rPr lang="en-US" dirty="0"/>
              <a:t>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none</a:t>
            </a:r>
            <a:r>
              <a:rPr lang="en-US" dirty="0"/>
              <a:t>’ are translated by the </a:t>
            </a:r>
            <a:r>
              <a:rPr lang="en-US" dirty="0" err="1"/>
              <a:t>qeneral</a:t>
            </a:r>
            <a:r>
              <a:rPr lang="en-US" dirty="0"/>
              <a:t> quantifier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dirty="0"/>
              <a:t> </a:t>
            </a:r>
          </a:p>
          <a:p>
            <a:r>
              <a:rPr lang="en-US" dirty="0"/>
              <a:t>Expressions like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somebody’</a:t>
            </a:r>
            <a:r>
              <a:rPr lang="en-US" dirty="0"/>
              <a:t>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something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</a:t>
            </a:r>
            <a:r>
              <a:rPr lang="en-US" dirty="0"/>
              <a:t>’, ‘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exists</a:t>
            </a:r>
            <a:r>
              <a:rPr lang="en-US" dirty="0"/>
              <a:t>’ are translated by the existential quantifier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dirty="0"/>
              <a:t>. 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The other rules that we stated for the formalization in propositional logic are valid as well, as the PL1 language is an extension of the PL language.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5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7" y="1376314"/>
            <a:ext cx="11151909" cy="49800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natural language sentence that we want to formalize in PL1 should often be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reformulated in an equivalent way</a:t>
            </a:r>
            <a:r>
              <a:rPr lang="cs-CZ" dirty="0"/>
              <a:t>, </a:t>
            </a:r>
            <a:r>
              <a:rPr lang="en-US" dirty="0"/>
              <a:t>i.e., in such a way that the truth conditions of sentences remain the same</a:t>
            </a:r>
            <a:r>
              <a:rPr lang="cs-CZ" dirty="0"/>
              <a:t>. </a:t>
            </a:r>
          </a:p>
          <a:p>
            <a:r>
              <a:rPr lang="en-US" dirty="0"/>
              <a:t>It is also useful to find more such equivalent formulations, and then check that the resulting formulas are, indeed, equivalent (have the same models). Now we will make it only intuitively</a:t>
            </a:r>
            <a:r>
              <a:rPr lang="cs-CZ" dirty="0"/>
              <a:t>. </a:t>
            </a:r>
            <a:r>
              <a:rPr lang="en-US" dirty="0"/>
              <a:t>Later we will also learn some useful equivalent transformations of formulas.</a:t>
            </a:r>
            <a:endParaRPr lang="cs-CZ" dirty="0"/>
          </a:p>
          <a:p>
            <a:r>
              <a:rPr lang="en-US" i="1" dirty="0"/>
              <a:t>Example.	</a:t>
            </a:r>
            <a:r>
              <a:rPr lang="cs-CZ" dirty="0"/>
              <a:t>„</a:t>
            </a:r>
            <a:r>
              <a:rPr lang="en-US" dirty="0"/>
              <a:t>Only employees use the lift</a:t>
            </a:r>
            <a:r>
              <a:rPr lang="cs-CZ" dirty="0"/>
              <a:t>“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en-US" dirty="0">
                <a:sym typeface="Symbol" panose="05050102010706020507" pitchFamily="18" charset="2"/>
              </a:rPr>
              <a:t> (is equivalent)</a:t>
            </a:r>
            <a:endParaRPr lang="cs-CZ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i="1" dirty="0">
                <a:sym typeface="Symbol" panose="05050102010706020507" pitchFamily="18" charset="2"/>
              </a:rPr>
              <a:t>	      </a:t>
            </a:r>
            <a:r>
              <a:rPr lang="en-US" i="1" dirty="0">
                <a:sym typeface="Symbol" panose="05050102010706020507" pitchFamily="18" charset="2"/>
              </a:rPr>
              <a:t>	</a:t>
            </a:r>
            <a:r>
              <a:rPr lang="cs-CZ" i="1" dirty="0">
                <a:sym typeface="Symbol" panose="05050102010706020507" pitchFamily="18" charset="2"/>
              </a:rPr>
              <a:t>„</a:t>
            </a:r>
            <a:r>
              <a:rPr lang="en-US" dirty="0">
                <a:sym typeface="Symbol" panose="05050102010706020507" pitchFamily="18" charset="2"/>
              </a:rPr>
              <a:t>If somebody is not an employee, then they do not use the lift</a:t>
            </a:r>
            <a:r>
              <a:rPr lang="cs-CZ" dirty="0">
                <a:sym typeface="Symbol" panose="05050102010706020507" pitchFamily="18" charset="2"/>
              </a:rPr>
              <a:t>“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cs-CZ" dirty="0">
                <a:sym typeface="Symbol" panose="05050102010706020507" pitchFamily="18" charset="2"/>
              </a:rPr>
              <a:t>      </a:t>
            </a: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cs-CZ" dirty="0">
                <a:sym typeface="Symbol" panose="05050102010706020507" pitchFamily="18" charset="2"/>
              </a:rPr>
              <a:t>„</a:t>
            </a:r>
            <a:r>
              <a:rPr lang="en-US" dirty="0">
                <a:sym typeface="Symbol" panose="05050102010706020507" pitchFamily="18" charset="2"/>
              </a:rPr>
              <a:t>There is nobody who would use the lift and were not an employee</a:t>
            </a:r>
            <a:r>
              <a:rPr lang="cs-CZ" dirty="0">
                <a:sym typeface="Symbol" panose="05050102010706020507" pitchFamily="18" charset="2"/>
              </a:rPr>
              <a:t>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 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The first equivalence is due to transposition of implication; </a:t>
            </a:r>
            <a:br>
              <a:rPr lang="en-US" dirty="0"/>
            </a:br>
            <a:r>
              <a:rPr lang="en-US" dirty="0"/>
              <a:t>the second is application of de Morgan law.</a:t>
            </a:r>
            <a:endParaRPr 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33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376314"/>
            <a:ext cx="11067068" cy="4800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dirty="0"/>
              <a:t>.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dirty="0"/>
              <a:t>“</a:t>
            </a:r>
            <a:r>
              <a:rPr lang="en-US" dirty="0"/>
              <a:t>Some prime numbers are even</a:t>
            </a:r>
            <a:r>
              <a:rPr lang="cs-CZ" dirty="0"/>
              <a:t>“ </a:t>
            </a:r>
            <a:r>
              <a:rPr lang="cs-CZ" dirty="0">
                <a:sym typeface="Symbol" panose="05050102010706020507" pitchFamily="18" charset="2"/>
              </a:rPr>
              <a:t>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en-US" dirty="0"/>
              <a:t>There is an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such that </a:t>
            </a:r>
            <a:r>
              <a:rPr lang="cs-CZ" i="1" dirty="0"/>
              <a:t>P</a:t>
            </a:r>
            <a:r>
              <a:rPr lang="en-US" i="1" dirty="0"/>
              <a:t>rime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en-US" i="1" dirty="0"/>
              <a:t>Even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</a:t>
            </a:r>
          </a:p>
          <a:p>
            <a:r>
              <a:rPr lang="en-US" dirty="0"/>
              <a:t>Another equivalent formulation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en-US" dirty="0"/>
              <a:t>It is not true that no prime is even</a:t>
            </a:r>
            <a:r>
              <a:rPr lang="cs-CZ" dirty="0"/>
              <a:t>“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pl-PL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en-US" dirty="0"/>
              <a:t>checking</a:t>
            </a:r>
            <a:r>
              <a:rPr lang="cs-CZ" dirty="0"/>
              <a:t>)</a:t>
            </a:r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[</a:t>
            </a:r>
            <a:r>
              <a:rPr lang="pl-PL" i="1" dirty="0"/>
              <a:t>P(x)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pl-PL" i="1" dirty="0"/>
              <a:t>S(x)</a:t>
            </a:r>
            <a:r>
              <a:rPr lang="pl-PL" dirty="0"/>
              <a:t>] </a:t>
            </a:r>
            <a:r>
              <a:rPr lang="cs-CZ" dirty="0">
                <a:sym typeface="Symbol" panose="05050102010706020507" pitchFamily="18" charset="2"/>
              </a:rPr>
              <a:t> 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[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pl-PL" i="1" dirty="0"/>
              <a:t>P(x)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pl-PL" i="1" dirty="0"/>
              <a:t>S(x)</a:t>
            </a:r>
            <a:r>
              <a:rPr lang="pl-PL" dirty="0"/>
              <a:t>]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800"/>
              </a:spcBef>
            </a:pPr>
            <a:r>
              <a:rPr lang="en-US" dirty="0"/>
              <a:t>We can see that our formalization is correct, as all the formulas we obtained are equivalent; In the last line we again applied de Morgan law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33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498862"/>
            <a:ext cx="10609082" cy="4678101"/>
          </a:xfrm>
        </p:spPr>
        <p:txBody>
          <a:bodyPr>
            <a:normAutofit fontScale="92500"/>
          </a:bodyPr>
          <a:lstStyle/>
          <a:p>
            <a:r>
              <a:rPr lang="en-US" dirty="0"/>
              <a:t>We have seen that the language of propositional logic (PL) has a lot of shortcomings; which is not to say that PL is not valuable. Just opposite, it is the basic logical system contained in other more expressive systems.</a:t>
            </a:r>
          </a:p>
          <a:p>
            <a:r>
              <a:rPr lang="en-US" dirty="0"/>
              <a:t>Yet, the language of PL logic is rather poor in its expressive power. It makes it possible to compose propositions into molecular ones,</a:t>
            </a:r>
            <a:r>
              <a:rPr lang="cs-CZ" dirty="0"/>
              <a:t> </a:t>
            </a:r>
            <a:r>
              <a:rPr lang="en-US" dirty="0"/>
              <a:t>but we cannot </a:t>
            </a:r>
            <a:r>
              <a:rPr lang="en-US" dirty="0" err="1"/>
              <a:t>analyse</a:t>
            </a:r>
            <a:r>
              <a:rPr lang="en-US" dirty="0"/>
              <a:t> the </a:t>
            </a:r>
            <a:r>
              <a:rPr lang="en-US" i="1" dirty="0"/>
              <a:t>structure</a:t>
            </a:r>
            <a:r>
              <a:rPr lang="en-US" dirty="0"/>
              <a:t> of atomic propositions.</a:t>
            </a:r>
            <a:endParaRPr lang="cs-CZ" dirty="0"/>
          </a:p>
          <a:p>
            <a:r>
              <a:rPr lang="en-US" dirty="0"/>
              <a:t>When evaluating or proving logical validity of an argument or a proposition, atomic propositions contribute only by its truth value.</a:t>
            </a:r>
            <a:endParaRPr lang="cs-CZ" dirty="0"/>
          </a:p>
          <a:p>
            <a:r>
              <a:rPr lang="en-US" dirty="0"/>
              <a:t>Hence, in PL we can prove only those arguments the validity of which does not depend on the structure of atomic propositions</a:t>
            </a:r>
            <a:r>
              <a:rPr lang="cs-CZ" dirty="0"/>
              <a:t>. 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algebra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truth values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C50B4F-1C73-405C-8C50-7F1AABB4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99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 fontScale="90000"/>
          </a:bodyPr>
          <a:lstStyle/>
          <a:p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cs-CZ" i="1" dirty="0"/>
              <a:t> (</a:t>
            </a:r>
            <a:r>
              <a:rPr lang="en-US" i="1" dirty="0"/>
              <a:t>for negating quantified formulas</a:t>
            </a:r>
            <a:r>
              <a:rPr lang="cs-CZ" i="1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451728"/>
            <a:ext cx="11067068" cy="4725235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/>
              <a:t>If it is not true that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cs-CZ" i="1" dirty="0"/>
              <a:t>x </a:t>
            </a:r>
            <a:r>
              <a:rPr lang="en-US" dirty="0"/>
              <a:t>satisfy the condition specified by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i.e. </a:t>
            </a:r>
            <a:r>
              <a:rPr lang="cs-CZ" dirty="0">
                <a:sym typeface="Symbol" panose="05050102010706020507" pitchFamily="18" charset="2"/>
              </a:rPr>
              <a:t></a:t>
            </a:r>
            <a:r>
              <a:rPr lang="cs-CZ" i="1" dirty="0"/>
              <a:t>x 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then some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do not satisfy this condition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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dirty="0"/>
              <a:t>If it is not true that </a:t>
            </a:r>
            <a:r>
              <a:rPr lang="en-US" i="1" dirty="0"/>
              <a:t>some</a:t>
            </a:r>
            <a:r>
              <a:rPr lang="en-US" dirty="0"/>
              <a:t> </a:t>
            </a:r>
            <a:r>
              <a:rPr lang="cs-CZ" i="1" dirty="0"/>
              <a:t>x </a:t>
            </a:r>
            <a:r>
              <a:rPr lang="en-US" dirty="0"/>
              <a:t>satisfy the condition specified by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i.e. </a:t>
            </a:r>
            <a:r>
              <a:rPr lang="cs-CZ" dirty="0">
                <a:sym typeface="Symbol" panose="05050102010706020507" pitchFamily="18" charset="2"/>
              </a:rPr>
              <a:t></a:t>
            </a:r>
            <a:r>
              <a:rPr lang="cs-CZ" i="1" dirty="0"/>
              <a:t>x 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then no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satisfies this condition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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1800"/>
              </a:spcBef>
            </a:pPr>
            <a:r>
              <a:rPr lang="en-US" dirty="0">
                <a:solidFill>
                  <a:srgbClr val="0070C0"/>
                </a:solidFill>
              </a:rPr>
              <a:t>Mind</a:t>
            </a:r>
            <a:r>
              <a:rPr lang="cs-CZ" dirty="0">
                <a:solidFill>
                  <a:srgbClr val="0070C0"/>
                </a:solidFill>
              </a:rPr>
              <a:t>! </a:t>
            </a:r>
            <a:r>
              <a:rPr lang="en-US" dirty="0"/>
              <a:t>The last formula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</a:t>
            </a:r>
            <a:r>
              <a:rPr lang="en-US" dirty="0"/>
              <a:t> is read as “</a:t>
            </a:r>
            <a:r>
              <a:rPr lang="en-US" b="1" dirty="0"/>
              <a:t>No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/>
              <a:t>is </a:t>
            </a:r>
            <a:r>
              <a:rPr lang="en-US" i="1" dirty="0"/>
              <a:t>A</a:t>
            </a:r>
            <a:r>
              <a:rPr lang="en-US" dirty="0"/>
              <a:t>”. If we read it as “All </a:t>
            </a:r>
            <a:r>
              <a:rPr lang="en-US" i="1" dirty="0"/>
              <a:t>x </a:t>
            </a:r>
            <a:r>
              <a:rPr lang="en-US" dirty="0"/>
              <a:t>are not </a:t>
            </a:r>
            <a:r>
              <a:rPr lang="en-US" i="1" dirty="0"/>
              <a:t>A</a:t>
            </a:r>
            <a:r>
              <a:rPr lang="en-US" dirty="0"/>
              <a:t>”, it would have different meaning. It would mean “Not all </a:t>
            </a:r>
            <a:r>
              <a:rPr lang="en-US" i="1" dirty="0"/>
              <a:t>x </a:t>
            </a:r>
            <a:r>
              <a:rPr lang="en-US" dirty="0"/>
              <a:t>are </a:t>
            </a:r>
            <a:r>
              <a:rPr lang="en-US" i="1" dirty="0"/>
              <a:t>A</a:t>
            </a:r>
            <a:r>
              <a:rPr lang="en-US" dirty="0"/>
              <a:t>”, hence “Some </a:t>
            </a:r>
            <a:r>
              <a:rPr lang="en-US" i="1" dirty="0"/>
              <a:t>x </a:t>
            </a:r>
            <a:r>
              <a:rPr lang="en-US" dirty="0"/>
              <a:t>are not </a:t>
            </a:r>
            <a:r>
              <a:rPr lang="en-US" i="1" dirty="0"/>
              <a:t>A</a:t>
            </a:r>
            <a:r>
              <a:rPr lang="en-US" dirty="0"/>
              <a:t>”.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513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691"/>
            <a:ext cx="10323136" cy="4527272"/>
          </a:xfrm>
        </p:spPr>
        <p:txBody>
          <a:bodyPr>
            <a:normAutofit/>
          </a:bodyPr>
          <a:lstStyle/>
          <a:p>
            <a:r>
              <a:rPr lang="en-US" dirty="0"/>
              <a:t>Recall de Morgan laws in propositional logic for negation of conjunction and disjunction.</a:t>
            </a:r>
            <a:endParaRPr lang="cs-CZ" dirty="0"/>
          </a:p>
          <a:p>
            <a:pPr>
              <a:spcBef>
                <a:spcPts val="2400"/>
              </a:spcBef>
            </a:pPr>
            <a:r>
              <a:rPr lang="en-US" dirty="0"/>
              <a:t>If it is not true that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then</a:t>
            </a:r>
            <a:r>
              <a:rPr lang="cs-CZ" dirty="0"/>
              <a:t> </a:t>
            </a:r>
            <a:r>
              <a:rPr lang="cs-CZ" i="1" dirty="0"/>
              <a:t>non</a:t>
            </a:r>
            <a:r>
              <a:rPr lang="cs-CZ" dirty="0"/>
              <a:t>-</a:t>
            </a:r>
            <a:r>
              <a:rPr lang="cs-CZ" i="1" dirty="0"/>
              <a:t>A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cs-CZ" i="1" dirty="0"/>
              <a:t>non</a:t>
            </a:r>
            <a:r>
              <a:rPr lang="cs-CZ" dirty="0"/>
              <a:t>-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 </a:t>
            </a:r>
          </a:p>
          <a:p>
            <a:pPr>
              <a:spcBef>
                <a:spcPts val="2400"/>
              </a:spcBef>
            </a:pPr>
            <a:r>
              <a:rPr lang="en-US" dirty="0"/>
              <a:t>If it is not true that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then</a:t>
            </a:r>
            <a:r>
              <a:rPr lang="cs-CZ" dirty="0"/>
              <a:t> </a:t>
            </a:r>
            <a:r>
              <a:rPr lang="en-US" i="1" dirty="0"/>
              <a:t>neither</a:t>
            </a:r>
            <a:r>
              <a:rPr lang="cs-CZ" dirty="0"/>
              <a:t>-</a:t>
            </a:r>
            <a:r>
              <a:rPr lang="cs-CZ" i="1" dirty="0"/>
              <a:t>A, </a:t>
            </a:r>
            <a:r>
              <a:rPr lang="en-US" i="1" dirty="0"/>
              <a:t>nor</a:t>
            </a:r>
            <a:r>
              <a:rPr lang="cs-CZ" dirty="0"/>
              <a:t>-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972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7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5" y="1253765"/>
            <a:ext cx="11104774" cy="52296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dirty="0"/>
              <a:t>. 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prime number greater than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holds that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</a:t>
            </a:r>
          </a:p>
          <a:p>
            <a:pPr marL="0" indent="0">
              <a:buNone/>
            </a:pPr>
            <a:r>
              <a:rPr lang="en-US" dirty="0"/>
              <a:t>Equivalently</a:t>
            </a:r>
            <a:r>
              <a:rPr lang="cs-CZ" dirty="0"/>
              <a:t>:</a:t>
            </a:r>
          </a:p>
          <a:p>
            <a:r>
              <a:rPr lang="cs-CZ" dirty="0"/>
              <a:t>„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not true that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prime numbers greater than 2 are 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pl-PL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en-US" dirty="0"/>
              <a:t>check</a:t>
            </a:r>
            <a:r>
              <a:rPr lang="cs-CZ" dirty="0"/>
              <a:t>)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  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In the last line, we have applied an important law of propositional logic that </a:t>
            </a:r>
            <a:r>
              <a:rPr lang="en-US" b="1" i="1" dirty="0"/>
              <a:t>should be remembered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dirty="0"/>
              <a:t>Check this law by a truth table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95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1AF8E-E375-4098-807B-34AB75D5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082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sense of quantifiers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173DDB-4E79-4E9A-9D76-BBD61B4E3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404594"/>
            <a:ext cx="10665643" cy="508828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Imagine that we work with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finite</a:t>
            </a:r>
            <a:r>
              <a:rPr lang="cs-CZ" dirty="0"/>
              <a:t> </a:t>
            </a:r>
            <a:r>
              <a:rPr lang="en-US" dirty="0"/>
              <a:t>universe of discourse, i.e. the set {</a:t>
            </a:r>
            <a:r>
              <a:rPr lang="cs-CZ" i="1" dirty="0"/>
              <a:t>a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a</a:t>
            </a:r>
            <a:r>
              <a:rPr lang="cs-CZ" baseline="-25000" dirty="0"/>
              <a:t>2</a:t>
            </a:r>
            <a:r>
              <a:rPr lang="cs-CZ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}.</a:t>
            </a:r>
            <a:r>
              <a:rPr lang="cs-CZ" dirty="0"/>
              <a:t> </a:t>
            </a:r>
          </a:p>
          <a:p>
            <a:r>
              <a:rPr lang="en-US" dirty="0"/>
              <a:t>Then the statement that the condition </a:t>
            </a:r>
            <a:r>
              <a:rPr lang="cs-CZ" i="1" dirty="0"/>
              <a:t>F</a:t>
            </a:r>
            <a:r>
              <a:rPr lang="cs-CZ" dirty="0"/>
              <a:t> </a:t>
            </a:r>
            <a:r>
              <a:rPr lang="en-US" dirty="0"/>
              <a:t>is valid for </a:t>
            </a:r>
            <a:r>
              <a:rPr lang="en-US" b="1" i="1" dirty="0"/>
              <a:t>all</a:t>
            </a:r>
            <a:r>
              <a:rPr lang="en-US" dirty="0"/>
              <a:t> the elements of discourse, i.e.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cs-CZ" dirty="0"/>
              <a:t>, </a:t>
            </a:r>
            <a:r>
              <a:rPr lang="en-US" dirty="0"/>
              <a:t>is equivalent to the statement that the condition is valid for </a:t>
            </a:r>
            <a:r>
              <a:rPr lang="cs-CZ" i="1" dirty="0"/>
              <a:t>a</a:t>
            </a:r>
            <a:r>
              <a:rPr lang="cs-CZ" baseline="-25000" dirty="0"/>
              <a:t>1 </a:t>
            </a:r>
            <a:r>
              <a:rPr lang="en-US" b="1" i="1" dirty="0"/>
              <a:t>and</a:t>
            </a:r>
            <a:r>
              <a:rPr lang="cs-CZ" i="1" dirty="0"/>
              <a:t> a</a:t>
            </a:r>
            <a:r>
              <a:rPr lang="cs-CZ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and</a:t>
            </a:r>
            <a:r>
              <a:rPr lang="en-US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. Hence, that the formula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is true.</a:t>
            </a:r>
            <a:endParaRPr lang="cs-CZ" dirty="0"/>
          </a:p>
          <a:p>
            <a:r>
              <a:rPr lang="en-US" dirty="0"/>
              <a:t>Similarly, the statement that the condition </a:t>
            </a:r>
            <a:r>
              <a:rPr lang="cs-CZ" i="1" dirty="0"/>
              <a:t>F</a:t>
            </a:r>
            <a:r>
              <a:rPr lang="cs-CZ" dirty="0"/>
              <a:t> </a:t>
            </a:r>
            <a:r>
              <a:rPr lang="en-US" dirty="0"/>
              <a:t>is valid for </a:t>
            </a:r>
            <a:r>
              <a:rPr lang="en-US" b="1" i="1" dirty="0"/>
              <a:t>some</a:t>
            </a:r>
            <a:r>
              <a:rPr lang="en-US" dirty="0"/>
              <a:t> elements of discourse, i.e.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cs-CZ" dirty="0"/>
              <a:t>, </a:t>
            </a:r>
            <a:r>
              <a:rPr lang="en-US" dirty="0"/>
              <a:t>is equivalent to the statement that this condition is valid for </a:t>
            </a:r>
            <a:r>
              <a:rPr lang="cs-CZ" i="1" dirty="0"/>
              <a:t>a</a:t>
            </a:r>
            <a:r>
              <a:rPr lang="cs-CZ" baseline="-25000" dirty="0"/>
              <a:t>1 </a:t>
            </a:r>
            <a:r>
              <a:rPr lang="en-US" b="1" i="1" dirty="0"/>
              <a:t>or</a:t>
            </a:r>
            <a:r>
              <a:rPr lang="cs-CZ" i="1" dirty="0"/>
              <a:t> a</a:t>
            </a:r>
            <a:r>
              <a:rPr lang="cs-CZ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or</a:t>
            </a:r>
            <a:r>
              <a:rPr lang="en-US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, i.e. that the formula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is true.</a:t>
            </a:r>
            <a:endParaRPr lang="cs-CZ" dirty="0"/>
          </a:p>
          <a:p>
            <a:r>
              <a:rPr lang="en-US" dirty="0"/>
              <a:t>But if the universe is </a:t>
            </a:r>
            <a:r>
              <a:rPr lang="en-US" b="1" i="1" dirty="0"/>
              <a:t>infinite</a:t>
            </a:r>
            <a:r>
              <a:rPr lang="cs-CZ" dirty="0"/>
              <a:t> (</a:t>
            </a:r>
            <a:r>
              <a:rPr lang="en-US" dirty="0"/>
              <a:t>for instance the set of natural numbers</a:t>
            </a:r>
            <a:r>
              <a:rPr lang="cs-CZ" dirty="0"/>
              <a:t> {0,1,2, …, }), </a:t>
            </a:r>
            <a:r>
              <a:rPr lang="en-US" dirty="0"/>
              <a:t>then it is impossible to write an infinite conjunction or disjunction. Hence, to this end we use quantifiers. </a:t>
            </a:r>
            <a:r>
              <a:rPr lang="cs-CZ" dirty="0"/>
              <a:t> </a:t>
            </a:r>
          </a:p>
          <a:p>
            <a:r>
              <a:rPr lang="en-US" dirty="0"/>
              <a:t>General quantifier can be viewed as the generalization of conjunction and existential quantifier as a generalization of disjunction for an infinite number of elements. Schematically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9C0708-19B7-4E2A-9FF4-EBAC5BFC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35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1AF8E-E375-4098-807B-34AB75D5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07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sense of quantifiers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173DDB-4E79-4E9A-9D76-BBD61B4E3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706252"/>
            <a:ext cx="10665643" cy="4470711"/>
          </a:xfrm>
        </p:spPr>
        <p:txBody>
          <a:bodyPr>
            <a:normAutofit/>
          </a:bodyPr>
          <a:lstStyle/>
          <a:p>
            <a:r>
              <a:rPr lang="en-US" dirty="0"/>
              <a:t>Now the sense of de Morgan laws should also be clear. Again </a:t>
            </a:r>
            <a:r>
              <a:rPr lang="en-US" i="1" dirty="0"/>
              <a:t>schematically</a:t>
            </a:r>
            <a:r>
              <a:rPr lang="en-US" dirty="0"/>
              <a:t>, as an infinite conjunction or disjunction are not well-formed formulas: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9C0708-19B7-4E2A-9FF4-EBAC5BFC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907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B89EB-53A7-4C9E-9C70-88712401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tenets of formalization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E2749B-3C46-4318-BDDD-623F6960B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068"/>
            <a:ext cx="10515600" cy="4253894"/>
          </a:xfrm>
        </p:spPr>
        <p:txBody>
          <a:bodyPr/>
          <a:lstStyle/>
          <a:p>
            <a:r>
              <a:rPr lang="en-US" dirty="0"/>
              <a:t>Sentences of the type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/>
              <a:t>“ </a:t>
            </a:r>
            <a:r>
              <a:rPr lang="en-US" dirty="0" err="1"/>
              <a:t>analyse</a:t>
            </a:r>
            <a:r>
              <a:rPr lang="en-US" dirty="0"/>
              <a:t> as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>
              <a:spcBef>
                <a:spcPts val="1800"/>
              </a:spcBef>
            </a:pPr>
            <a:r>
              <a:rPr lang="en-US" dirty="0"/>
              <a:t>Sentences of the type</a:t>
            </a:r>
            <a:r>
              <a:rPr lang="cs-CZ" dirty="0"/>
              <a:t> “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</a:t>
            </a:r>
            <a:r>
              <a:rPr lang="cs-CZ" dirty="0"/>
              <a:t>“ </a:t>
            </a:r>
            <a:r>
              <a:rPr lang="en-US" dirty="0" err="1"/>
              <a:t>analyse</a:t>
            </a:r>
            <a:r>
              <a:rPr lang="en-US" dirty="0"/>
              <a:t> as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.</a:t>
            </a:r>
          </a:p>
          <a:p>
            <a:pPr>
              <a:spcBef>
                <a:spcPts val="3000"/>
              </a:spcBef>
            </a:pPr>
            <a:r>
              <a:rPr lang="en-US" dirty="0"/>
              <a:t>S</a:t>
            </a:r>
            <a:r>
              <a:rPr lang="cs-CZ" dirty="0" err="1"/>
              <a:t>chema</a:t>
            </a:r>
            <a:r>
              <a:rPr lang="cs-CZ" dirty="0"/>
              <a:t>: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, 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71E303-1ED9-40D3-B03A-470C9BF6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549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C6C84-6247-4826-B8D6-3D537C7B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238"/>
          </a:xfrm>
        </p:spPr>
        <p:txBody>
          <a:bodyPr>
            <a:normAutofit/>
          </a:bodyPr>
          <a:lstStyle/>
          <a:p>
            <a:r>
              <a:rPr lang="en-US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Checking the correctness of analysis; negation</a:t>
            </a:r>
            <a:endParaRPr lang="cs-CZ" sz="32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B9F249-9305-4F2E-8A62-A1052DECA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244338"/>
            <a:ext cx="10750485" cy="5248535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(</a:t>
            </a:r>
            <a:r>
              <a:rPr lang="cs-CZ" i="1" dirty="0"/>
              <a:t>S</a:t>
            </a:r>
            <a:r>
              <a:rPr lang="cs-CZ" dirty="0"/>
              <a:t>) </a:t>
            </a:r>
            <a:r>
              <a:rPr lang="en-US" dirty="0"/>
              <a:t>have a job</a:t>
            </a:r>
            <a:r>
              <a:rPr lang="cs-CZ" dirty="0"/>
              <a:t> (</a:t>
            </a:r>
            <a:r>
              <a:rPr lang="en-US" i="1" dirty="0"/>
              <a:t>H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There is an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such that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a</a:t>
            </a:r>
            <a:r>
              <a:rPr lang="cs-CZ" dirty="0"/>
              <a:t> student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has a job</a:t>
            </a:r>
            <a:endParaRPr lang="cs-CZ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pl-PL" dirty="0"/>
              <a:t>[</a:t>
            </a:r>
            <a:r>
              <a:rPr lang="pl-P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pl-PL" i="1" dirty="0"/>
              <a:t>(x)</a:t>
            </a:r>
            <a:r>
              <a:rPr lang="pl-PL" dirty="0"/>
              <a:t>] 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en-US" dirty="0"/>
              <a:t>It is not true that</a:t>
            </a:r>
            <a:r>
              <a:rPr lang="cs-CZ" dirty="0"/>
              <a:t> </a:t>
            </a:r>
            <a:r>
              <a:rPr lang="en-US" dirty="0"/>
              <a:t>some students have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No</a:t>
            </a:r>
            <a:r>
              <a:rPr lang="cs-CZ" dirty="0"/>
              <a:t> student </a:t>
            </a:r>
            <a:r>
              <a:rPr lang="en-US" dirty="0"/>
              <a:t>has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br>
              <a:rPr lang="cs-CZ" dirty="0">
                <a:sym typeface="Symbol" panose="05050102010706020507" pitchFamily="18" charset="2"/>
              </a:rPr>
            </a:br>
            <a:r>
              <a:rPr lang="en-US" dirty="0"/>
              <a:t>It holds for all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that if</a:t>
            </a:r>
            <a:r>
              <a:rPr lang="cs-CZ" dirty="0"/>
              <a:t> x </a:t>
            </a:r>
            <a:r>
              <a:rPr lang="en-US" dirty="0"/>
              <a:t>is a </a:t>
            </a:r>
            <a:r>
              <a:rPr lang="cs-CZ" dirty="0"/>
              <a:t>student</a:t>
            </a:r>
            <a:r>
              <a:rPr lang="en-US" dirty="0"/>
              <a:t> then </a:t>
            </a:r>
            <a:r>
              <a:rPr lang="en-US" i="1" dirty="0"/>
              <a:t>x </a:t>
            </a:r>
            <a:r>
              <a:rPr lang="en-US" dirty="0"/>
              <a:t>doesn’t have a job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</a:t>
            </a:r>
            <a:r>
              <a:rPr lang="cs-CZ" i="1" dirty="0"/>
              <a:t>x 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</a:p>
          <a:p>
            <a:pPr marL="0" indent="0" algn="ctr">
              <a:buNone/>
            </a:pP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/>
              <a:t>[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H(x)</a:t>
            </a:r>
            <a:r>
              <a:rPr lang="nl-NL" dirty="0"/>
              <a:t>]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All students</a:t>
            </a:r>
            <a:r>
              <a:rPr lang="cs-CZ" dirty="0"/>
              <a:t> (</a:t>
            </a:r>
            <a:r>
              <a:rPr lang="cs-CZ" i="1" dirty="0"/>
              <a:t>S</a:t>
            </a:r>
            <a:r>
              <a:rPr lang="cs-CZ" dirty="0"/>
              <a:t>) </a:t>
            </a:r>
            <a:r>
              <a:rPr lang="en-US" dirty="0"/>
              <a:t>have a job</a:t>
            </a:r>
            <a:r>
              <a:rPr lang="cs-CZ" dirty="0"/>
              <a:t> (</a:t>
            </a:r>
            <a:r>
              <a:rPr lang="en-US" i="1" dirty="0"/>
              <a:t>H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It holds for all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that if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a </a:t>
            </a:r>
            <a:r>
              <a:rPr lang="cs-CZ" dirty="0"/>
              <a:t>student</a:t>
            </a:r>
            <a:r>
              <a:rPr lang="en-US"/>
              <a:t> then </a:t>
            </a:r>
            <a:r>
              <a:rPr lang="en-US" i="1" dirty="0"/>
              <a:t>x </a:t>
            </a:r>
            <a:r>
              <a:rPr lang="en-US" dirty="0"/>
              <a:t>has a job</a:t>
            </a:r>
            <a:endParaRPr lang="cs-CZ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en-US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H(x)</a:t>
            </a:r>
            <a:r>
              <a:rPr lang="en-US" dirty="0"/>
              <a:t>]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en-US" dirty="0"/>
              <a:t>It is not true that all students have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Some students don’t have a job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</a:t>
            </a:r>
            <a:r>
              <a:rPr lang="cs-CZ" i="1" dirty="0"/>
              <a:t>x</a:t>
            </a:r>
            <a:r>
              <a:rPr lang="cs-CZ" dirty="0"/>
              <a:t> [</a:t>
            </a:r>
            <a:r>
              <a:rPr lang="cs-CZ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cs-CZ" i="1" dirty="0"/>
              <a:t>(x)</a:t>
            </a:r>
            <a:r>
              <a:rPr lang="cs-CZ" dirty="0"/>
              <a:t>]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cs-CZ" dirty="0"/>
              <a:t>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[</a:t>
            </a:r>
            <a:r>
              <a:rPr lang="en-US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H(x)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</a:p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[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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dirty="0"/>
              <a:t>[</a:t>
            </a:r>
            <a:r>
              <a:rPr lang="cs-CZ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en-US" i="1" dirty="0"/>
              <a:t>H</a:t>
            </a:r>
            <a:r>
              <a:rPr lang="cs-CZ" i="1" dirty="0"/>
              <a:t>(x)</a:t>
            </a:r>
            <a:r>
              <a:rPr lang="cs-CZ" dirty="0"/>
              <a:t>]</a:t>
            </a:r>
          </a:p>
          <a:p>
            <a:pPr>
              <a:spcBef>
                <a:spcPts val="1800"/>
              </a:spcBef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908169-693F-4576-B15C-8F04DCA9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9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48033"/>
            <a:ext cx="10609082" cy="48289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cs-CZ" dirty="0"/>
              <a:t> </a:t>
            </a:r>
            <a:r>
              <a:rPr lang="en-US" dirty="0"/>
              <a:t>of an obviously valid argument that cannot be proved in PL</a:t>
            </a:r>
            <a:r>
              <a:rPr lang="cs-CZ" dirty="0"/>
              <a:t>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monkeys like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monkey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likes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dirty="0"/>
              <a:t>From the point of view of PL, premises and conclusion are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propositions</a:t>
            </a:r>
            <a:r>
              <a:rPr lang="cs-CZ" dirty="0"/>
              <a:t>,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. </a:t>
            </a:r>
            <a:r>
              <a:rPr lang="en-US" dirty="0"/>
              <a:t>But the PL argument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valid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at the valuation</a:t>
            </a:r>
            <a:r>
              <a:rPr lang="cs-CZ" dirty="0"/>
              <a:t> </a:t>
            </a:r>
            <a:r>
              <a:rPr lang="cs-CZ" i="1" dirty="0"/>
              <a:t>p=</a:t>
            </a:r>
            <a:r>
              <a:rPr lang="cs-CZ" dirty="0"/>
              <a:t>1, </a:t>
            </a:r>
            <a:r>
              <a:rPr lang="cs-CZ" i="1" dirty="0"/>
              <a:t>q=</a:t>
            </a:r>
            <a:r>
              <a:rPr lang="cs-CZ" dirty="0"/>
              <a:t>1 a </a:t>
            </a:r>
            <a:r>
              <a:rPr lang="cs-CZ" i="1" dirty="0"/>
              <a:t>r=</a:t>
            </a:r>
            <a:r>
              <a:rPr lang="cs-CZ" dirty="0"/>
              <a:t>0 </a:t>
            </a:r>
            <a:r>
              <a:rPr lang="en-US" dirty="0"/>
              <a:t>the premises are true and conclusion false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Yet the argument is valid  because assuming that Judy does not like bananas contradicts the premises</a:t>
            </a:r>
            <a:r>
              <a:rPr lang="cs-CZ" dirty="0"/>
              <a:t>. </a:t>
            </a:r>
            <a:r>
              <a:rPr lang="en-US" dirty="0"/>
              <a:t>If</a:t>
            </a:r>
            <a:r>
              <a:rPr lang="cs-CZ" dirty="0"/>
              <a:t> Judy </a:t>
            </a:r>
            <a:r>
              <a:rPr lang="en-US" dirty="0"/>
              <a:t>is a monkey and doesn’t like bananas</a:t>
            </a:r>
            <a:r>
              <a:rPr lang="cs-CZ" dirty="0"/>
              <a:t>, </a:t>
            </a:r>
            <a:r>
              <a:rPr lang="en-US" dirty="0"/>
              <a:t>then the first premise that all the monkeys like bananas cannot be true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86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48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282046"/>
            <a:ext cx="10684497" cy="52790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argument has a valid schema:</a:t>
            </a:r>
          </a:p>
          <a:p>
            <a:pPr marL="0" indent="0" algn="ctr" fontAlgn="t">
              <a:buNone/>
            </a:pPr>
            <a:r>
              <a:rPr lang="en-US" dirty="0">
                <a:solidFill>
                  <a:srgbClr val="0070C0"/>
                </a:solidFill>
              </a:rPr>
              <a:t>All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 are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i="1" u="sng" dirty="0">
                <a:solidFill>
                  <a:srgbClr val="0070C0"/>
                </a:solidFill>
              </a:rPr>
              <a:t>a</a:t>
            </a:r>
            <a:r>
              <a:rPr lang="en-US" u="sng" dirty="0">
                <a:solidFill>
                  <a:srgbClr val="0070C0"/>
                </a:solidFill>
              </a:rPr>
              <a:t> is a </a:t>
            </a:r>
            <a:r>
              <a:rPr lang="en-US" i="1" u="sng" dirty="0">
                <a:solidFill>
                  <a:srgbClr val="0070C0"/>
                </a:solidFill>
              </a:rPr>
              <a:t>P</a:t>
            </a:r>
            <a:r>
              <a:rPr lang="en-US" u="sng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 is a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If we substitute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dirty="0"/>
              <a:t> </a:t>
            </a:r>
            <a:r>
              <a:rPr lang="en-US" dirty="0"/>
              <a:t>the property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a monkey</a:t>
            </a:r>
            <a:r>
              <a:rPr lang="en-US" dirty="0"/>
              <a:t>,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i="1" dirty="0"/>
              <a:t> </a:t>
            </a:r>
            <a:r>
              <a:rPr lang="en-US" dirty="0"/>
              <a:t>the property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liking bananas</a:t>
            </a:r>
            <a:r>
              <a:rPr lang="en-US" dirty="0"/>
              <a:t>, and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i="1" dirty="0"/>
              <a:t> </a:t>
            </a:r>
            <a:r>
              <a:rPr lang="en-US" dirty="0"/>
              <a:t>the individual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</a:t>
            </a:r>
            <a:r>
              <a:rPr lang="en-US" dirty="0"/>
              <a:t>, we obtain the above valid argument. </a:t>
            </a:r>
          </a:p>
          <a:p>
            <a:r>
              <a:rPr lang="en-US" dirty="0"/>
              <a:t>Similarly we can apply another valid schema:</a:t>
            </a:r>
          </a:p>
          <a:p>
            <a:pPr marL="0" indent="0" algn="ctr" fontAlgn="t">
              <a:buNone/>
            </a:pPr>
            <a:r>
              <a:rPr lang="en-US" dirty="0">
                <a:solidFill>
                  <a:srgbClr val="0070C0"/>
                </a:solidFill>
              </a:rPr>
              <a:t>All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 are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i="1" u="sng" dirty="0">
                <a:solidFill>
                  <a:srgbClr val="0070C0"/>
                </a:solidFill>
              </a:rPr>
              <a:t>b</a:t>
            </a:r>
            <a:r>
              <a:rPr lang="en-US" u="sng" dirty="0">
                <a:solidFill>
                  <a:srgbClr val="0070C0"/>
                </a:solidFill>
              </a:rPr>
              <a:t> is not a </a:t>
            </a:r>
            <a:r>
              <a:rPr lang="en-US" i="1" u="sng" dirty="0">
                <a:solidFill>
                  <a:srgbClr val="0070C0"/>
                </a:solidFill>
              </a:rPr>
              <a:t>Q</a:t>
            </a:r>
            <a:r>
              <a:rPr lang="en-US" u="sng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>
                <a:solidFill>
                  <a:srgbClr val="0070C0"/>
                </a:solidFill>
              </a:rPr>
              <a:t> is not a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/>
              <a:t>Leaving interpretation of the symbols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Q</a:t>
            </a:r>
            <a:r>
              <a:rPr lang="en-US" dirty="0"/>
              <a:t> as above, and substituting for </a:t>
            </a:r>
            <a:r>
              <a:rPr lang="en-US" i="1" dirty="0"/>
              <a:t>b </a:t>
            </a:r>
            <a:r>
              <a:rPr lang="en-US" dirty="0"/>
              <a:t>individual </a:t>
            </a:r>
            <a:r>
              <a:rPr lang="en-US" dirty="0" err="1"/>
              <a:t>Barty</a:t>
            </a:r>
            <a:r>
              <a:rPr lang="en-US" dirty="0"/>
              <a:t>, we obtain another valid argument that is not provable in PL: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monkeys like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Barty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does not like bananas.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Barty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a monkey.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48032"/>
            <a:ext cx="10609082" cy="514484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structure of propositions can be more complex. Not only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can be ascribed to individuals, but also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cs-CZ" dirty="0"/>
              <a:t> </a:t>
            </a:r>
            <a:r>
              <a:rPr lang="en-US" dirty="0"/>
              <a:t>between them</a:t>
            </a:r>
            <a:r>
              <a:rPr lang="cs-CZ" dirty="0"/>
              <a:t>. </a:t>
            </a:r>
            <a:r>
              <a:rPr lang="en-US" dirty="0"/>
              <a:t>Consider, for instance, these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:</a:t>
            </a:r>
          </a:p>
          <a:p>
            <a:pPr marL="0" lv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Everybody who likes George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cooperates with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Milan.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Milan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in good friends with anybody who is a friend of Luke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cooperates only with the friends of Charles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cs-CZ" dirty="0"/>
          </a:p>
          <a:p>
            <a:r>
              <a:rPr lang="en-US" i="1" dirty="0"/>
              <a:t>What follows from these assumption</a:t>
            </a:r>
            <a:r>
              <a:rPr lang="cs-CZ" dirty="0"/>
              <a:t>?</a:t>
            </a:r>
          </a:p>
          <a:p>
            <a:r>
              <a:rPr lang="en-US" dirty="0"/>
              <a:t>For instance</a:t>
            </a:r>
            <a:r>
              <a:rPr lang="cs-CZ" dirty="0"/>
              <a:t>, </a:t>
            </a:r>
            <a:r>
              <a:rPr lang="en-US" dirty="0"/>
              <a:t>that</a:t>
            </a:r>
            <a:r>
              <a:rPr lang="cs-CZ" dirty="0"/>
              <a:t> </a:t>
            </a:r>
            <a:r>
              <a:rPr lang="en-US" dirty="0"/>
              <a:t>if</a:t>
            </a:r>
            <a:r>
              <a:rPr lang="cs-CZ" dirty="0"/>
              <a:t> Petr </a:t>
            </a:r>
            <a:r>
              <a:rPr lang="en-US" dirty="0"/>
              <a:t>likes</a:t>
            </a:r>
            <a:r>
              <a:rPr lang="cs-CZ" dirty="0"/>
              <a:t> </a:t>
            </a:r>
            <a:r>
              <a:rPr lang="en-US" dirty="0"/>
              <a:t>George</a:t>
            </a:r>
            <a:r>
              <a:rPr lang="cs-CZ" dirty="0"/>
              <a:t>, </a:t>
            </a:r>
            <a:r>
              <a:rPr lang="en-US" dirty="0"/>
              <a:t>then</a:t>
            </a:r>
            <a:r>
              <a:rPr lang="cs-CZ" dirty="0"/>
              <a:t> Milan </a:t>
            </a:r>
            <a:r>
              <a:rPr lang="en-US" dirty="0"/>
              <a:t>is a friend of</a:t>
            </a:r>
            <a:r>
              <a:rPr lang="cs-CZ" dirty="0"/>
              <a:t> </a:t>
            </a:r>
            <a:r>
              <a:rPr lang="en-US" dirty="0"/>
              <a:t>Charles</a:t>
            </a:r>
            <a:r>
              <a:rPr lang="cs-CZ" dirty="0"/>
              <a:t>,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en-US" dirty="0"/>
              <a:t>if</a:t>
            </a:r>
            <a:r>
              <a:rPr lang="cs-CZ" dirty="0"/>
              <a:t> </a:t>
            </a:r>
            <a:r>
              <a:rPr lang="en-US" dirty="0"/>
              <a:t>Charles is a friend of Luke</a:t>
            </a:r>
            <a:r>
              <a:rPr lang="cs-CZ" dirty="0"/>
              <a:t>, </a:t>
            </a:r>
            <a:r>
              <a:rPr lang="en-US" dirty="0"/>
              <a:t>then</a:t>
            </a:r>
            <a:r>
              <a:rPr lang="cs-CZ" dirty="0"/>
              <a:t> Petr </a:t>
            </a:r>
            <a:r>
              <a:rPr lang="en-US" dirty="0"/>
              <a:t>does not like George</a:t>
            </a:r>
            <a:r>
              <a:rPr lang="cs-CZ" dirty="0"/>
              <a:t>.</a:t>
            </a:r>
          </a:p>
          <a:p>
            <a:r>
              <a:rPr lang="en-US" dirty="0"/>
              <a:t>Yet, inferring these conclusions from our premises is not so trivial as above</a:t>
            </a:r>
            <a:r>
              <a:rPr lang="cs-CZ" dirty="0"/>
              <a:t>. </a:t>
            </a:r>
            <a:r>
              <a:rPr lang="en-US" dirty="0"/>
              <a:t>Hence, we need to introduce a formal language, prove valid argument schemata and learn some more sophisticated methods of inferring consequences and proving the validity</a:t>
            </a:r>
            <a:r>
              <a:rPr lang="cs-CZ" dirty="0"/>
              <a:t>.</a:t>
            </a:r>
            <a:r>
              <a:rPr lang="en-US" dirty="0"/>
              <a:t> This we are going to do in the rest of this course.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69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7" y="1348032"/>
            <a:ext cx="10831397" cy="51448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need to talk about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of the objects of interest (individuals) and about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between them. To this end,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symbols</a:t>
            </a:r>
            <a:r>
              <a:rPr lang="en-US" i="1" dirty="0"/>
              <a:t>. </a:t>
            </a:r>
          </a:p>
          <a:p>
            <a:r>
              <a:rPr lang="en-US" dirty="0"/>
              <a:t>In addition, we need to refer to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</a:t>
            </a:r>
            <a:r>
              <a:rPr lang="en-US" dirty="0"/>
              <a:t> about whom we want to talk and assign them properties or relations. To this end,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terms</a:t>
            </a:r>
            <a:r>
              <a:rPr lang="en-US" i="1" dirty="0"/>
              <a:t>.</a:t>
            </a:r>
          </a:p>
          <a:p>
            <a:r>
              <a:rPr lang="en-US" dirty="0"/>
              <a:t>Some claims are true for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only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 individuals. To this end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quantifiers</a:t>
            </a:r>
            <a:r>
              <a:rPr lang="en-US" i="1" dirty="0"/>
              <a:t>, </a:t>
            </a:r>
            <a:r>
              <a:rPr lang="en-US" dirty="0"/>
              <a:t>namely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</a:t>
            </a:r>
            <a:r>
              <a:rPr lang="en-US" dirty="0">
                <a:sym typeface="Symbol" panose="05050102010706020507" pitchFamily="18" charset="2"/>
              </a:rPr>
              <a:t> (general) and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</a:t>
            </a:r>
            <a:r>
              <a:rPr lang="en-US" dirty="0">
                <a:sym typeface="Symbol" panose="05050102010706020507" pitchFamily="18" charset="2"/>
              </a:rPr>
              <a:t> (existential).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Example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 [</a:t>
            </a:r>
            <a:r>
              <a:rPr lang="en-US" i="1" dirty="0">
                <a:solidFill>
                  <a:srgbClr val="0070C0"/>
                </a:solidFill>
              </a:rPr>
              <a:t>M(x)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B(x)</a:t>
            </a:r>
            <a:r>
              <a:rPr lang="en-US" dirty="0">
                <a:solidFill>
                  <a:srgbClr val="0070C0"/>
                </a:solidFill>
              </a:rPr>
              <a:t>]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M(j)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B(j)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Gloss</a:t>
            </a:r>
            <a:r>
              <a:rPr lang="en-US" dirty="0"/>
              <a:t>. The formula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x</a:t>
            </a:r>
            <a:r>
              <a:rPr lang="en-US" dirty="0"/>
              <a:t> [</a:t>
            </a:r>
            <a:r>
              <a:rPr lang="en-US" i="1" dirty="0"/>
              <a:t>M(x)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B(x)</a:t>
            </a:r>
            <a:r>
              <a:rPr lang="en-US" dirty="0"/>
              <a:t>] is read like this: for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i="1" dirty="0"/>
              <a:t> </a:t>
            </a:r>
            <a:r>
              <a:rPr lang="en-US" dirty="0"/>
              <a:t>it holds that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the 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i="1" dirty="0"/>
              <a:t> </a:t>
            </a:r>
            <a:r>
              <a:rPr lang="en-US" dirty="0"/>
              <a:t>(i.e. </a:t>
            </a:r>
            <a:r>
              <a:rPr lang="en-US" i="1" dirty="0"/>
              <a:t>M(x)</a:t>
            </a:r>
            <a:r>
              <a:rPr lang="en-US" dirty="0"/>
              <a:t>), then it has also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i="1" dirty="0"/>
              <a:t> </a:t>
            </a:r>
            <a:r>
              <a:rPr lang="en-US" dirty="0"/>
              <a:t>(i.e. </a:t>
            </a:r>
            <a:r>
              <a:rPr lang="en-US" i="1" dirty="0"/>
              <a:t>B(x)</a:t>
            </a:r>
            <a:r>
              <a:rPr lang="en-US" dirty="0"/>
              <a:t>). The formulas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M(j)</a:t>
            </a:r>
            <a:r>
              <a:rPr lang="en-US" dirty="0"/>
              <a:t> and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B(j)</a:t>
            </a:r>
            <a:r>
              <a:rPr lang="en-US" i="1" dirty="0"/>
              <a:t> </a:t>
            </a:r>
            <a:r>
              <a:rPr lang="en-US" dirty="0"/>
              <a:t>mean that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the 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and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 </a:t>
            </a:r>
            <a:r>
              <a:rPr lang="en-US" dirty="0"/>
              <a:t>re</a:t>
            </a:r>
            <a:r>
              <a:rPr lang="cs-CZ" dirty="0"/>
              <a:t>s</a:t>
            </a:r>
            <a:r>
              <a:rPr lang="en-US" dirty="0" err="1"/>
              <a:t>pectively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91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19754"/>
            <a:ext cx="10627936" cy="517312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Some monkeys like bananas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r>
              <a:rPr lang="en-US" dirty="0"/>
              <a:t>The symbol </a:t>
            </a:r>
            <a:r>
              <a:rPr lang="en-US" i="1" dirty="0"/>
              <a:t>x </a:t>
            </a:r>
            <a:r>
              <a:rPr lang="en-US" dirty="0"/>
              <a:t>an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</a:t>
            </a:r>
            <a:r>
              <a:rPr lang="en-US" i="1" dirty="0"/>
              <a:t> variable</a:t>
            </a:r>
            <a:r>
              <a:rPr lang="en-US" dirty="0"/>
              <a:t>. It refers to </a:t>
            </a:r>
            <a:r>
              <a:rPr lang="en-US" i="1" dirty="0"/>
              <a:t>any </a:t>
            </a:r>
            <a:r>
              <a:rPr lang="en-US" dirty="0"/>
              <a:t>element (individual) of the domain of interest (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universe of discourse</a:t>
            </a:r>
            <a:r>
              <a:rPr lang="en-US" dirty="0"/>
              <a:t>), namely depending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valuation v</a:t>
            </a:r>
            <a:r>
              <a:rPr lang="en-US" dirty="0"/>
              <a:t>. In one valuation it can refer to the individual Judy and in another to </a:t>
            </a:r>
            <a:r>
              <a:rPr lang="en-US" dirty="0" err="1"/>
              <a:t>Barty</a:t>
            </a:r>
            <a:r>
              <a:rPr lang="en-US" dirty="0"/>
              <a:t>. Variables are atomic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terms</a:t>
            </a:r>
            <a:r>
              <a:rPr lang="en-US" dirty="0"/>
              <a:t> that refer to individuals.</a:t>
            </a:r>
          </a:p>
          <a:p>
            <a:r>
              <a:rPr lang="en-US" i="1" dirty="0"/>
              <a:t>Mind</a:t>
            </a:r>
            <a:r>
              <a:rPr lang="en-US" dirty="0"/>
              <a:t>! In </a:t>
            </a:r>
            <a:r>
              <a:rPr lang="en-US" i="1" dirty="0"/>
              <a:t>propositional logic </a:t>
            </a:r>
            <a:r>
              <a:rPr lang="en-US" dirty="0"/>
              <a:t>we deal with </a:t>
            </a:r>
            <a:r>
              <a:rPr lang="en-US" i="1" dirty="0"/>
              <a:t>truth-value variables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, … that stand for </a:t>
            </a:r>
            <a:r>
              <a:rPr lang="en-US" i="1" dirty="0"/>
              <a:t>propositions</a:t>
            </a:r>
            <a:r>
              <a:rPr lang="en-US" dirty="0"/>
              <a:t>, and refer to their truth values. However, in the 1</a:t>
            </a:r>
            <a:r>
              <a:rPr lang="en-US" baseline="30000" dirty="0"/>
              <a:t>st</a:t>
            </a:r>
            <a:r>
              <a:rPr lang="en-US" dirty="0"/>
              <a:t> –</a:t>
            </a:r>
            <a:r>
              <a:rPr lang="en-US" i="1" dirty="0"/>
              <a:t>order</a:t>
            </a:r>
            <a:r>
              <a:rPr lang="en-US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logic</a:t>
            </a:r>
            <a:r>
              <a:rPr lang="en-US" dirty="0"/>
              <a:t>, we deal with 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variables</a:t>
            </a:r>
            <a:r>
              <a:rPr lang="en-US" dirty="0"/>
              <a:t> that refer to the elements of the domain of interest; hence by their evaluation we obtain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</a:t>
            </a:r>
            <a:r>
              <a:rPr lang="en-US" dirty="0"/>
              <a:t>.</a:t>
            </a:r>
          </a:p>
          <a:p>
            <a:r>
              <a:rPr lang="en-US" dirty="0"/>
              <a:t>The symbols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quantifiers</a:t>
            </a:r>
            <a:r>
              <a:rPr lang="en-US" dirty="0"/>
              <a:t>, namely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) and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existential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). Roughly, their meaning is this. In order a formula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</a:t>
            </a:r>
            <a:r>
              <a:rPr lang="en-US" dirty="0"/>
              <a:t> (</a:t>
            </a:r>
            <a:r>
              <a:rPr lang="en-US" i="1" dirty="0"/>
              <a:t>F</a:t>
            </a:r>
            <a:r>
              <a:rPr lang="en-US" dirty="0"/>
              <a:t>) or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x</a:t>
            </a:r>
            <a:r>
              <a:rPr lang="en-US" dirty="0"/>
              <a:t> (</a:t>
            </a:r>
            <a:r>
              <a:rPr lang="en-US" i="1" dirty="0"/>
              <a:t>F</a:t>
            </a:r>
            <a:r>
              <a:rPr lang="en-US" dirty="0"/>
              <a:t>) be true, the formula </a:t>
            </a:r>
            <a:r>
              <a:rPr lang="en-US" i="1" dirty="0"/>
              <a:t>F</a:t>
            </a:r>
            <a:r>
              <a:rPr lang="en-US" dirty="0"/>
              <a:t> must be true for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 (respectively) individuals referred to by the variable </a:t>
            </a:r>
            <a:r>
              <a:rPr lang="en-US" i="1" dirty="0"/>
              <a:t>x.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97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3" y="1319754"/>
            <a:ext cx="10916238" cy="517312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symbols </a:t>
            </a:r>
            <a:r>
              <a:rPr lang="en-US" i="1" dirty="0"/>
              <a:t>O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predicates</a:t>
            </a:r>
            <a:r>
              <a:rPr lang="en-US" dirty="0"/>
              <a:t>. In these formulas they represent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i="1" dirty="0"/>
              <a:t> of individuals.</a:t>
            </a:r>
            <a:r>
              <a:rPr lang="en-US" dirty="0"/>
              <a:t> Predicate symbols can also represent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/>
              <a:t> between individuals. </a:t>
            </a:r>
          </a:p>
          <a:p>
            <a:r>
              <a:rPr lang="en-US" i="1" dirty="0"/>
              <a:t>Example.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x,g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x,m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y,l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m,y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p,z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z,c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r>
              <a:rPr lang="en-US" dirty="0"/>
              <a:t>The symbols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 </a:t>
            </a:r>
            <a:r>
              <a:rPr lang="en-US" dirty="0"/>
              <a:t>are variables, the symbols </a:t>
            </a:r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 are predicate symbols. In the intended interpretation of the above example, the represent the relations </a:t>
            </a:r>
            <a:r>
              <a:rPr lang="en-US" i="1" dirty="0"/>
              <a:t>Like</a:t>
            </a:r>
            <a:r>
              <a:rPr lang="en-US" dirty="0"/>
              <a:t>, </a:t>
            </a:r>
            <a:r>
              <a:rPr lang="en-US" i="1" dirty="0"/>
              <a:t>Cooperate</a:t>
            </a:r>
            <a:r>
              <a:rPr lang="en-US" dirty="0"/>
              <a:t>, </a:t>
            </a:r>
            <a:r>
              <a:rPr lang="en-US" i="1" dirty="0"/>
              <a:t>Friend</a:t>
            </a:r>
            <a:r>
              <a:rPr lang="en-US" dirty="0"/>
              <a:t>, respectively.</a:t>
            </a:r>
          </a:p>
          <a:p>
            <a:r>
              <a:rPr lang="en-US" dirty="0"/>
              <a:t>In addition, we have got here another kind of terms referring to individuals, namely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constants</a:t>
            </a:r>
            <a:r>
              <a:rPr lang="en-US" dirty="0"/>
              <a:t>: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/>
              <a:t>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/>
              <a:t>. </a:t>
            </a:r>
            <a:r>
              <a:rPr lang="en-US" dirty="0"/>
              <a:t>Constants rigorously refer to just one individual, independently of a valuation.  In our intended interpretation, they refer to </a:t>
            </a:r>
            <a:r>
              <a:rPr lang="en-US" dirty="0">
                <a:effectLst/>
              </a:rPr>
              <a:t>George</a:t>
            </a:r>
            <a:r>
              <a:rPr lang="en-US" dirty="0"/>
              <a:t>, Milan, Luke, Petr and Charles.</a:t>
            </a:r>
          </a:p>
          <a:p>
            <a:r>
              <a:rPr lang="en-US" dirty="0"/>
              <a:t>However, in another interpretation they can refer, e.g., to the numbers 1, 2, 3, 4, 5.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19753"/>
            <a:ext cx="10627936" cy="540172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I)</a:t>
            </a:r>
            <a:r>
              <a:rPr lang="en-US" b="1" i="1" dirty="0"/>
              <a:t> Alphabet</a:t>
            </a:r>
            <a:r>
              <a:rPr lang="en-US" dirty="0"/>
              <a:t> consists of these symbols: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Logical symbols</a:t>
            </a:r>
          </a:p>
          <a:p>
            <a:pPr lvl="2"/>
            <a:r>
              <a:rPr lang="en-US" sz="2400" dirty="0"/>
              <a:t>Individual variables </a:t>
            </a:r>
            <a:r>
              <a:rPr lang="en-US" sz="2400" i="1" dirty="0"/>
              <a:t>x, y, z</a:t>
            </a:r>
            <a:r>
              <a:rPr lang="en-US" sz="2400" dirty="0"/>
              <a:t>,... (can be with subscripts)</a:t>
            </a:r>
          </a:p>
          <a:p>
            <a:pPr lvl="2"/>
            <a:r>
              <a:rPr lang="en-US" sz="2400" dirty="0"/>
              <a:t>Symbols for connectives: </a:t>
            </a:r>
            <a:r>
              <a:rPr lang="en-US" sz="2400" dirty="0">
                <a:sym typeface="Symbol" panose="05050102010706020507" pitchFamily="18" charset="2"/>
              </a:rPr>
              <a:t>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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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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endParaRPr lang="en-US" sz="2400" dirty="0"/>
          </a:p>
          <a:p>
            <a:pPr lvl="2"/>
            <a:r>
              <a:rPr lang="en-US" sz="2400" dirty="0"/>
              <a:t>Quantifiers </a:t>
            </a:r>
            <a:r>
              <a:rPr lang="en-US" sz="2400" dirty="0">
                <a:sym typeface="Symbol" panose="05050102010706020507" pitchFamily="18" charset="2"/>
              </a:rPr>
              <a:t>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</a:t>
            </a:r>
            <a:endParaRPr lang="en-US" sz="24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Special symbols </a:t>
            </a:r>
          </a:p>
          <a:p>
            <a:pPr lvl="2"/>
            <a:r>
              <a:rPr lang="en-US" sz="2400" dirty="0"/>
              <a:t>Predicate symbols: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dirty="0"/>
              <a:t>, ... (can be with superscripts denoting </a:t>
            </a:r>
            <a:r>
              <a:rPr lang="en-US" sz="2400" i="1" dirty="0"/>
              <a:t>arity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Functional symbols: </a:t>
            </a:r>
            <a:r>
              <a:rPr lang="en-US" sz="2400" i="1" dirty="0"/>
              <a:t>f</a:t>
            </a:r>
            <a:r>
              <a:rPr lang="en-US" sz="2400" dirty="0"/>
              <a:t>, </a:t>
            </a:r>
            <a:r>
              <a:rPr lang="en-US" sz="2400" i="1" dirty="0"/>
              <a:t>g</a:t>
            </a:r>
            <a:r>
              <a:rPr lang="en-US" sz="2400" dirty="0"/>
              <a:t>, </a:t>
            </a:r>
            <a:r>
              <a:rPr lang="en-US" sz="2400" i="1" dirty="0"/>
              <a:t>h</a:t>
            </a:r>
            <a:r>
              <a:rPr lang="en-US" sz="2400" dirty="0"/>
              <a:t>, ... (can be with superscripts denoting </a:t>
            </a:r>
            <a:r>
              <a:rPr lang="en-US" sz="2400" i="1" dirty="0"/>
              <a:t>arity</a:t>
            </a:r>
            <a:r>
              <a:rPr lang="en-US" sz="2400" dirty="0"/>
              <a:t>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Auxiliary symbols:  (,), [,],{,}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sz="2000" dirty="0"/>
              <a:t>Arity is the number of arguments; By applying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symbols</a:t>
            </a:r>
            <a:r>
              <a:rPr lang="en-US" sz="2000" dirty="0"/>
              <a:t> to arguments, i.e. terms, we create molecular terms, e.g. </a:t>
            </a:r>
            <a:r>
              <a:rPr lang="en-US" sz="2000" i="1" dirty="0"/>
              <a:t>f(</a:t>
            </a:r>
            <a:r>
              <a:rPr lang="en-US" sz="2000" i="1" dirty="0" err="1"/>
              <a:t>a,b</a:t>
            </a:r>
            <a:r>
              <a:rPr lang="en-US" sz="2000" i="1" dirty="0"/>
              <a:t>).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/>
              <a:t>For instance, if we interpret </a:t>
            </a:r>
            <a:r>
              <a:rPr lang="en-US" sz="2000" i="1" dirty="0"/>
              <a:t>f </a:t>
            </a:r>
            <a:r>
              <a:rPr lang="en-US" sz="2000" dirty="0"/>
              <a:t>as the adding function and constants </a:t>
            </a:r>
            <a:r>
              <a:rPr lang="en-US" sz="2000" i="1" dirty="0"/>
              <a:t>a, b </a:t>
            </a:r>
            <a:r>
              <a:rPr lang="en-US" sz="2000" dirty="0"/>
              <a:t>as the numbers 2, 3, we obtain application of the function + to the numbers 2, 3, i.e., +(2,3), or 2+3 in the infix mathematical notation. Then the term denotes the number 5. 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07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4327</Words>
  <Application>Microsoft Office PowerPoint</Application>
  <PresentationFormat>Širokoúhlá obrazovka</PresentationFormat>
  <Paragraphs>230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Motiv Office</vt:lpstr>
      <vt:lpstr>1st order predicate logic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</vt:lpstr>
      <vt:lpstr>Definition of the PL1 language</vt:lpstr>
      <vt:lpstr>Definition of the PL1 language</vt:lpstr>
      <vt:lpstr>PL1 language; comments</vt:lpstr>
      <vt:lpstr>PL1 language; examples</vt:lpstr>
      <vt:lpstr>Free and bound variables; definition</vt:lpstr>
      <vt:lpstr>Free and bound variables; examples</vt:lpstr>
      <vt:lpstr>Substitution </vt:lpstr>
      <vt:lpstr>Correct substitution; two rules </vt:lpstr>
      <vt:lpstr>Formalization in the PL1 language</vt:lpstr>
      <vt:lpstr>Formalization in the PL1 language</vt:lpstr>
      <vt:lpstr>Formalization in the PL1 language</vt:lpstr>
      <vt:lpstr>De Morgan laws (for negating quantified formulas)</vt:lpstr>
      <vt:lpstr>De Morgan laws</vt:lpstr>
      <vt:lpstr>Formalization in the PL1 language</vt:lpstr>
      <vt:lpstr>The sense of quantifiers</vt:lpstr>
      <vt:lpstr>The sense of quantifiers</vt:lpstr>
      <vt:lpstr>Important tenets of formalization</vt:lpstr>
      <vt:lpstr>Checking the correctness of analysis; negation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Predikátová logika 1. řádu</dc:title>
  <dc:creator>Duzi Marie</dc:creator>
  <cp:lastModifiedBy>Duzi Marie</cp:lastModifiedBy>
  <cp:revision>60</cp:revision>
  <dcterms:created xsi:type="dcterms:W3CDTF">2023-02-24T19:34:03Z</dcterms:created>
  <dcterms:modified xsi:type="dcterms:W3CDTF">2023-03-05T20:27:52Z</dcterms:modified>
</cp:coreProperties>
</file>