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305" r:id="rId3"/>
    <p:sldId id="309" r:id="rId4"/>
    <p:sldId id="316" r:id="rId5"/>
    <p:sldId id="317" r:id="rId6"/>
    <p:sldId id="306" r:id="rId7"/>
    <p:sldId id="307" r:id="rId8"/>
    <p:sldId id="323" r:id="rId9"/>
    <p:sldId id="308" r:id="rId10"/>
    <p:sldId id="311" r:id="rId11"/>
    <p:sldId id="313" r:id="rId12"/>
    <p:sldId id="320" r:id="rId13"/>
    <p:sldId id="312" r:id="rId14"/>
    <p:sldId id="318" r:id="rId15"/>
    <p:sldId id="285" r:id="rId16"/>
    <p:sldId id="257" r:id="rId17"/>
    <p:sldId id="258" r:id="rId18"/>
    <p:sldId id="259" r:id="rId19"/>
    <p:sldId id="260" r:id="rId20"/>
    <p:sldId id="321" r:id="rId21"/>
    <p:sldId id="284" r:id="rId22"/>
    <p:sldId id="261" r:id="rId23"/>
    <p:sldId id="262" r:id="rId24"/>
    <p:sldId id="263" r:id="rId25"/>
    <p:sldId id="264" r:id="rId26"/>
    <p:sldId id="286" r:id="rId27"/>
    <p:sldId id="265" r:id="rId28"/>
    <p:sldId id="266" r:id="rId29"/>
    <p:sldId id="267" r:id="rId30"/>
    <p:sldId id="268" r:id="rId31"/>
    <p:sldId id="322"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8" d="100"/>
          <a:sy n="68" d="100"/>
        </p:scale>
        <p:origin x="61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BD6AB8-AD61-4B54-86BE-7201445A975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FA6221C-09A0-4185-B82E-86A4B424D6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159C5AD-188B-4A50-9C1D-71E653A724E6}"/>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5" name="Zástupný symbol pro zápatí 4">
            <a:extLst>
              <a:ext uri="{FF2B5EF4-FFF2-40B4-BE49-F238E27FC236}">
                <a16:creationId xmlns:a16="http://schemas.microsoft.com/office/drawing/2014/main" id="{18901C19-DFC0-4F6B-A37C-805BB216A2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6BF8778-42E2-4525-A72D-A6FF68E6114C}"/>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73852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91468-22E9-4E4F-A261-42F3B699037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26B40DC-B1EB-4364-925B-73424D26535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D028FB3-230B-4166-B3FE-716D53ADAB08}"/>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5" name="Zástupný symbol pro zápatí 4">
            <a:extLst>
              <a:ext uri="{FF2B5EF4-FFF2-40B4-BE49-F238E27FC236}">
                <a16:creationId xmlns:a16="http://schemas.microsoft.com/office/drawing/2014/main" id="{D7FA4435-06A0-4644-A0D0-5644F942F29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481FB5C-824B-479A-B21C-AEF5B44744FE}"/>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527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04D4EA0-8FE5-4C48-90C5-DC08C8DA1DB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2FDE59C-9E17-4842-AE07-DCFEEDD94F1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5265D67-7CE5-4172-B7FC-B983CC94A6AA}"/>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5" name="Zástupný symbol pro zápatí 4">
            <a:extLst>
              <a:ext uri="{FF2B5EF4-FFF2-40B4-BE49-F238E27FC236}">
                <a16:creationId xmlns:a16="http://schemas.microsoft.com/office/drawing/2014/main" id="{2E24996D-CD93-4A77-935B-BE8136F792A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DA0F2F-18E1-4479-96C7-9F1ABF2A1793}"/>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2752006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70D8E-DE1E-4A69-95C0-342ED93D4C0E}"/>
              </a:ext>
            </a:extLst>
          </p:cNvPr>
          <p:cNvSpPr>
            <a:spLocks noGrp="1"/>
          </p:cNvSpPr>
          <p:nvPr>
            <p:ph type="title"/>
          </p:nvPr>
        </p:nvSpPr>
        <p:spPr>
          <a:xfrm>
            <a:off x="609600" y="457200"/>
            <a:ext cx="10972800" cy="1371600"/>
          </a:xfrm>
        </p:spPr>
        <p:txBody>
          <a:bodyPr/>
          <a:lstStyle/>
          <a:p>
            <a:r>
              <a:rPr lang="cs-CZ"/>
              <a:t>Kliknutím lze upravit styl.</a:t>
            </a:r>
          </a:p>
        </p:txBody>
      </p:sp>
      <p:sp>
        <p:nvSpPr>
          <p:cNvPr id="3" name="Zástupný text 2">
            <a:extLst>
              <a:ext uri="{FF2B5EF4-FFF2-40B4-BE49-F238E27FC236}">
                <a16:creationId xmlns:a16="http://schemas.microsoft.com/office/drawing/2014/main" id="{5F8AA1B4-20CE-44B3-A6FB-E893BA4C990E}"/>
              </a:ext>
            </a:extLst>
          </p:cNvPr>
          <p:cNvSpPr>
            <a:spLocks noGrp="1"/>
          </p:cNvSpPr>
          <p:nvPr>
            <p:ph type="body" sz="half" idx="1"/>
          </p:nvPr>
        </p:nvSpPr>
        <p:spPr>
          <a:xfrm>
            <a:off x="609600" y="1981200"/>
            <a:ext cx="5384800" cy="3886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ECFE543-3B86-471E-BBE7-D601EC9C2644}"/>
              </a:ext>
            </a:extLst>
          </p:cNvPr>
          <p:cNvSpPr>
            <a:spLocks noGrp="1"/>
          </p:cNvSpPr>
          <p:nvPr>
            <p:ph sz="quarter" idx="2"/>
          </p:nvPr>
        </p:nvSpPr>
        <p:spPr>
          <a:xfrm>
            <a:off x="6197600" y="1981200"/>
            <a:ext cx="5384800" cy="18669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obsah 4">
            <a:extLst>
              <a:ext uri="{FF2B5EF4-FFF2-40B4-BE49-F238E27FC236}">
                <a16:creationId xmlns:a16="http://schemas.microsoft.com/office/drawing/2014/main" id="{CDFF61DB-855F-49C0-8033-03A2278B19A9}"/>
              </a:ext>
            </a:extLst>
          </p:cNvPr>
          <p:cNvSpPr>
            <a:spLocks noGrp="1"/>
          </p:cNvSpPr>
          <p:nvPr>
            <p:ph sz="quarter" idx="3"/>
          </p:nvPr>
        </p:nvSpPr>
        <p:spPr>
          <a:xfrm>
            <a:off x="6197600" y="4000500"/>
            <a:ext cx="5384800" cy="18669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E4B1D4B1-4510-4F8F-AA80-D60DBBC18CDB}"/>
              </a:ext>
            </a:extLst>
          </p:cNvPr>
          <p:cNvSpPr>
            <a:spLocks noGrp="1"/>
          </p:cNvSpPr>
          <p:nvPr>
            <p:ph type="ftr" sz="quarter" idx="10"/>
          </p:nvPr>
        </p:nvSpPr>
        <p:spPr>
          <a:xfrm>
            <a:off x="4165600" y="6248400"/>
            <a:ext cx="3860800" cy="457200"/>
          </a:xfrm>
        </p:spPr>
        <p:txBody>
          <a:bodyPr/>
          <a:lstStyle>
            <a:lvl1pPr>
              <a:defRPr/>
            </a:lvl1pPr>
          </a:lstStyle>
          <a:p>
            <a:r>
              <a:rPr lang="cs-CZ" altLang="cs-CZ"/>
              <a:t>Relation, function</a:t>
            </a:r>
          </a:p>
        </p:txBody>
      </p:sp>
      <p:sp>
        <p:nvSpPr>
          <p:cNvPr id="7" name="Zástupný symbol pro číslo snímku 6">
            <a:extLst>
              <a:ext uri="{FF2B5EF4-FFF2-40B4-BE49-F238E27FC236}">
                <a16:creationId xmlns:a16="http://schemas.microsoft.com/office/drawing/2014/main" id="{048A242E-78C9-4704-A64B-E9C3FA8917E7}"/>
              </a:ext>
            </a:extLst>
          </p:cNvPr>
          <p:cNvSpPr>
            <a:spLocks noGrp="1"/>
          </p:cNvSpPr>
          <p:nvPr>
            <p:ph type="sldNum" sz="quarter" idx="11"/>
          </p:nvPr>
        </p:nvSpPr>
        <p:spPr>
          <a:xfrm>
            <a:off x="8737600" y="6248400"/>
            <a:ext cx="2844800" cy="457200"/>
          </a:xfrm>
        </p:spPr>
        <p:txBody>
          <a:bodyPr/>
          <a:lstStyle>
            <a:lvl1pPr>
              <a:defRPr/>
            </a:lvl1pPr>
          </a:lstStyle>
          <a:p>
            <a:fld id="{5ED049BA-793F-4D6B-8C17-9FE932CBC411}" type="slidenum">
              <a:rPr lang="cs-CZ" altLang="cs-CZ"/>
              <a:pPr/>
              <a:t>‹#›</a:t>
            </a:fld>
            <a:endParaRPr lang="cs-CZ" altLang="cs-CZ"/>
          </a:p>
        </p:txBody>
      </p:sp>
      <p:sp>
        <p:nvSpPr>
          <p:cNvPr id="8" name="Zástupný symbol pro datum 7">
            <a:extLst>
              <a:ext uri="{FF2B5EF4-FFF2-40B4-BE49-F238E27FC236}">
                <a16:creationId xmlns:a16="http://schemas.microsoft.com/office/drawing/2014/main" id="{D97FF662-6796-42F5-956C-87318B063E8F}"/>
              </a:ext>
            </a:extLst>
          </p:cNvPr>
          <p:cNvSpPr>
            <a:spLocks noGrp="1"/>
          </p:cNvSpPr>
          <p:nvPr>
            <p:ph type="dt" sz="half" idx="12"/>
          </p:nvPr>
        </p:nvSpPr>
        <p:spPr>
          <a:xfrm>
            <a:off x="609600" y="6245225"/>
            <a:ext cx="2844800" cy="476250"/>
          </a:xfrm>
        </p:spPr>
        <p:txBody>
          <a:bodyPr/>
          <a:lstStyle>
            <a:lvl1pPr>
              <a:defRPr/>
            </a:lvl1pPr>
          </a:lstStyle>
          <a:p>
            <a:fld id="{F30FAF7C-6770-476B-8D7B-ED437FFF13F3}" type="datetime1">
              <a:rPr lang="cs-CZ" altLang="cs-CZ"/>
              <a:pPr/>
              <a:t>12.10.2021</a:t>
            </a:fld>
            <a:endParaRPr lang="cs-CZ" altLang="cs-CZ"/>
          </a:p>
        </p:txBody>
      </p:sp>
    </p:spTree>
    <p:extLst>
      <p:ext uri="{BB962C8B-B14F-4D97-AF65-F5344CB8AC3E}">
        <p14:creationId xmlns:p14="http://schemas.microsoft.com/office/powerpoint/2010/main" val="27227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07D95B-3A07-4CD0-ABA4-6350CC9CEBC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23104A3-2B52-4981-9508-E2AD2D822E8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732FAB4-A59C-4D98-A9F6-D66FDB5FEC88}"/>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5" name="Zástupný symbol pro zápatí 4">
            <a:extLst>
              <a:ext uri="{FF2B5EF4-FFF2-40B4-BE49-F238E27FC236}">
                <a16:creationId xmlns:a16="http://schemas.microsoft.com/office/drawing/2014/main" id="{796FC75F-1134-43E6-B565-DD11F7D190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1D28AAE-9DE6-4E0D-8841-52E179346642}"/>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581992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44B322-9D1B-4293-95FB-8CA8852B2C1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6940C5C-54EB-4430-833C-9C959CC18C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4A124F7-4A31-43AB-8D9E-AFF58C658CCD}"/>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5" name="Zástupný symbol pro zápatí 4">
            <a:extLst>
              <a:ext uri="{FF2B5EF4-FFF2-40B4-BE49-F238E27FC236}">
                <a16:creationId xmlns:a16="http://schemas.microsoft.com/office/drawing/2014/main" id="{63AB8F55-F36C-4DBA-8FD4-052063E7B91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DD00557-9587-444D-ABF4-3D0ECF47C872}"/>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302758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3BA335-49E2-4392-84BC-8B64BBD1337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E94CB29-839C-47C9-B79F-744F06B2AC1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B10BC7-723A-4239-A1B8-3AAA0E6981E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D87F465-595C-4355-95BC-821B5953987A}"/>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6" name="Zástupný symbol pro zápatí 5">
            <a:extLst>
              <a:ext uri="{FF2B5EF4-FFF2-40B4-BE49-F238E27FC236}">
                <a16:creationId xmlns:a16="http://schemas.microsoft.com/office/drawing/2014/main" id="{DA9A3AD4-A46F-42C2-B3EF-2A2B272C182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7C9A3EE-8331-49BF-B339-F2A337D4C349}"/>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337357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1D5382-261E-48F0-88C1-DB3820CDB99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3084232-4BC8-4926-BDD0-FB779F7DF6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D305656-EEF1-4256-AE50-054DAA1A74E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AC2240A-367F-4C67-94AB-BAD02B4792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E973759-97F5-4F75-8D1E-232FC207808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43E3A77-71B3-47AB-BD66-3D0FCA1BEF9F}"/>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8" name="Zástupný symbol pro zápatí 7">
            <a:extLst>
              <a:ext uri="{FF2B5EF4-FFF2-40B4-BE49-F238E27FC236}">
                <a16:creationId xmlns:a16="http://schemas.microsoft.com/office/drawing/2014/main" id="{8116A114-9301-480B-B4A4-8D296CCFDAD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178B2AB-85EA-4784-A286-7E3782F77111}"/>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1259605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FBE3DC-93D7-4DA2-A504-F36CAA71F4B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17EE947-1F04-496F-B0F9-327A2D6C3781}"/>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4" name="Zástupný symbol pro zápatí 3">
            <a:extLst>
              <a:ext uri="{FF2B5EF4-FFF2-40B4-BE49-F238E27FC236}">
                <a16:creationId xmlns:a16="http://schemas.microsoft.com/office/drawing/2014/main" id="{78114A91-4B7B-4161-9F6F-FBF49E15FCC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B56D7E0-DF42-4A01-924E-005DADC71FE4}"/>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1171405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9E244E5-E120-40CE-B893-09EA68B81EAD}"/>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3" name="Zástupný symbol pro zápatí 2">
            <a:extLst>
              <a:ext uri="{FF2B5EF4-FFF2-40B4-BE49-F238E27FC236}">
                <a16:creationId xmlns:a16="http://schemas.microsoft.com/office/drawing/2014/main" id="{D056706E-66EA-4760-BCEC-5D50D526EA1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1C861C6-3AA5-44FB-9D78-0634E2226A54}"/>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1104458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0B56D7-CDD3-4C4A-8E60-C27CAE70060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C33EAE3-024D-4BAB-89FF-B084B39D56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7107360-6C05-489D-8EF1-1F48EEF1A7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9A97008-C693-4C21-9002-2B4E9E516D3A}"/>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6" name="Zástupný symbol pro zápatí 5">
            <a:extLst>
              <a:ext uri="{FF2B5EF4-FFF2-40B4-BE49-F238E27FC236}">
                <a16:creationId xmlns:a16="http://schemas.microsoft.com/office/drawing/2014/main" id="{E1F10778-6407-4CBC-9A1F-35FD6378741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F7A9671-FE4F-459D-84F5-009D43A8CCF9}"/>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402687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08195B-4625-4A88-BF44-E203BA7594B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992BE3F-9997-45F9-961E-846E943686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AAF8E46-D4E3-4477-892B-4DCD4826BD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DB31B75-F7C6-4420-9B6A-97E56B244B81}"/>
              </a:ext>
            </a:extLst>
          </p:cNvPr>
          <p:cNvSpPr>
            <a:spLocks noGrp="1"/>
          </p:cNvSpPr>
          <p:nvPr>
            <p:ph type="dt" sz="half" idx="10"/>
          </p:nvPr>
        </p:nvSpPr>
        <p:spPr/>
        <p:txBody>
          <a:bodyPr/>
          <a:lstStyle/>
          <a:p>
            <a:fld id="{839550C0-EA66-42B8-93CF-08293AC1BE47}" type="datetimeFigureOut">
              <a:rPr lang="cs-CZ" smtClean="0"/>
              <a:t>12.10.2021</a:t>
            </a:fld>
            <a:endParaRPr lang="cs-CZ"/>
          </a:p>
        </p:txBody>
      </p:sp>
      <p:sp>
        <p:nvSpPr>
          <p:cNvPr id="6" name="Zástupný symbol pro zápatí 5">
            <a:extLst>
              <a:ext uri="{FF2B5EF4-FFF2-40B4-BE49-F238E27FC236}">
                <a16:creationId xmlns:a16="http://schemas.microsoft.com/office/drawing/2014/main" id="{D4C51098-C348-43A1-A1AC-8254BB257D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1612AF8-BA01-404D-9AFE-96DA46666A98}"/>
              </a:ext>
            </a:extLst>
          </p:cNvPr>
          <p:cNvSpPr>
            <a:spLocks noGrp="1"/>
          </p:cNvSpPr>
          <p:nvPr>
            <p:ph type="sldNum" sz="quarter" idx="12"/>
          </p:nvPr>
        </p:nvSpPr>
        <p:spPr/>
        <p:txBody>
          <a:bodyPr/>
          <a:lstStyle/>
          <a:p>
            <a:fld id="{52C0ADFC-C55E-4F9F-AF4A-0434874E5E34}" type="slidenum">
              <a:rPr lang="cs-CZ" smtClean="0"/>
              <a:t>‹#›</a:t>
            </a:fld>
            <a:endParaRPr lang="cs-CZ"/>
          </a:p>
        </p:txBody>
      </p:sp>
    </p:spTree>
    <p:extLst>
      <p:ext uri="{BB962C8B-B14F-4D97-AF65-F5344CB8AC3E}">
        <p14:creationId xmlns:p14="http://schemas.microsoft.com/office/powerpoint/2010/main" val="384413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AFF28C4-752D-439D-814C-35C7B7EF59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AB6CE78-0599-4FB6-BE6C-3771FB254C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5911B11-3332-43C4-9603-36B98E8327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550C0-EA66-42B8-93CF-08293AC1BE47}" type="datetimeFigureOut">
              <a:rPr lang="cs-CZ" smtClean="0"/>
              <a:t>12.10.2021</a:t>
            </a:fld>
            <a:endParaRPr lang="cs-CZ"/>
          </a:p>
        </p:txBody>
      </p:sp>
      <p:sp>
        <p:nvSpPr>
          <p:cNvPr id="5" name="Zástupný symbol pro zápatí 4">
            <a:extLst>
              <a:ext uri="{FF2B5EF4-FFF2-40B4-BE49-F238E27FC236}">
                <a16:creationId xmlns:a16="http://schemas.microsoft.com/office/drawing/2014/main" id="{7D7BA0A0-63B5-4BAC-950B-8A61AAF878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7E928E74-3569-46DD-B43D-3EDC10DF60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0ADFC-C55E-4F9F-AF4A-0434874E5E34}" type="slidenum">
              <a:rPr lang="cs-CZ" smtClean="0"/>
              <a:t>‹#›</a:t>
            </a:fld>
            <a:endParaRPr lang="cs-CZ"/>
          </a:p>
        </p:txBody>
      </p:sp>
    </p:spTree>
    <p:extLst>
      <p:ext uri="{BB962C8B-B14F-4D97-AF65-F5344CB8AC3E}">
        <p14:creationId xmlns:p14="http://schemas.microsoft.com/office/powerpoint/2010/main" val="3447459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youtube.com/watch?v=YIZd23zGV3M" TargetMode="External"/><Relationship Id="rId2" Type="http://schemas.openxmlformats.org/officeDocument/2006/relationships/hyperlink" Target="https://en.wikipedia.org/wiki/Cantor%27s_diagonal_argu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Obrázek 3">
            <a:extLst>
              <a:ext uri="{FF2B5EF4-FFF2-40B4-BE49-F238E27FC236}">
                <a16:creationId xmlns:a16="http://schemas.microsoft.com/office/drawing/2014/main" id="{52C20B2F-4871-43F2-BF16-E45B383F9BAE}"/>
              </a:ext>
            </a:extLst>
          </p:cNvPr>
          <p:cNvPicPr>
            <a:picLocks noChangeAspect="1"/>
          </p:cNvPicPr>
          <p:nvPr/>
        </p:nvPicPr>
        <p:blipFill>
          <a:blip r:embed="rId2"/>
          <a:stretch>
            <a:fillRect/>
          </a:stretch>
        </p:blipFill>
        <p:spPr>
          <a:xfrm>
            <a:off x="5948120" y="5398469"/>
            <a:ext cx="5853910" cy="1297326"/>
          </a:xfrm>
          <a:prstGeom prst="rect">
            <a:avLst/>
          </a:prstGeom>
        </p:spPr>
      </p:pic>
      <p:pic>
        <p:nvPicPr>
          <p:cNvPr id="7" name="Obrázek 7">
            <a:extLst>
              <a:ext uri="{FF2B5EF4-FFF2-40B4-BE49-F238E27FC236}">
                <a16:creationId xmlns:a16="http://schemas.microsoft.com/office/drawing/2014/main" id="{F5EC43DD-31F3-49F8-9FBB-C73561B5AD4C}"/>
              </a:ext>
            </a:extLst>
          </p:cNvPr>
          <p:cNvPicPr>
            <a:picLocks noChangeAspect="1"/>
          </p:cNvPicPr>
          <p:nvPr/>
        </p:nvPicPr>
        <p:blipFill>
          <a:blip r:embed="rId3"/>
          <a:stretch>
            <a:fillRect/>
          </a:stretch>
        </p:blipFill>
        <p:spPr>
          <a:xfrm>
            <a:off x="-483030" y="679225"/>
            <a:ext cx="6014516" cy="6014516"/>
          </a:xfrm>
          <a:prstGeom prst="rect">
            <a:avLst/>
          </a:prstGeom>
        </p:spPr>
      </p:pic>
      <p:sp>
        <p:nvSpPr>
          <p:cNvPr id="9218" name="Rectangle 10">
            <a:extLst>
              <a:ext uri="{FF2B5EF4-FFF2-40B4-BE49-F238E27FC236}">
                <a16:creationId xmlns:a16="http://schemas.microsoft.com/office/drawing/2014/main" id="{168F9C83-CE0C-45BE-A83A-0B9C3DDCA5CE}"/>
              </a:ext>
            </a:extLst>
          </p:cNvPr>
          <p:cNvSpPr>
            <a:spLocks noGrp="1" noChangeArrowheads="1"/>
          </p:cNvSpPr>
          <p:nvPr>
            <p:ph type="ftr" sz="quarter" idx="11"/>
          </p:nvPr>
        </p:nvSpPr>
        <p:spPr>
          <a:xfrm>
            <a:off x="6036235" y="6223702"/>
            <a:ext cx="4789693" cy="314067"/>
          </a:xfrm>
        </p:spPr>
        <p:txBody>
          <a:bodyPr>
            <a:norm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spcBef>
                <a:spcPct val="0"/>
              </a:spcBef>
              <a:buClrTx/>
              <a:buSzTx/>
              <a:buFontTx/>
              <a:buNone/>
            </a:pPr>
            <a:endParaRPr lang="en-US" altLang="cs-CZ" sz="1100">
              <a:solidFill>
                <a:srgbClr val="898989"/>
              </a:solidFill>
            </a:endParaRPr>
          </a:p>
        </p:txBody>
      </p:sp>
      <p:sp>
        <p:nvSpPr>
          <p:cNvPr id="9219" name="Rectangle 11">
            <a:extLst>
              <a:ext uri="{FF2B5EF4-FFF2-40B4-BE49-F238E27FC236}">
                <a16:creationId xmlns:a16="http://schemas.microsoft.com/office/drawing/2014/main" id="{EFF01431-DD4F-48F0-B2A4-F44B6C8C7F00}"/>
              </a:ext>
            </a:extLst>
          </p:cNvPr>
          <p:cNvSpPr>
            <a:spLocks noGrp="1" noChangeArrowheads="1"/>
          </p:cNvSpPr>
          <p:nvPr>
            <p:ph type="sldNum" sz="quarter" idx="12"/>
          </p:nvPr>
        </p:nvSpPr>
        <p:spPr>
          <a:xfrm>
            <a:off x="10825930" y="6223702"/>
            <a:ext cx="570728" cy="314067"/>
          </a:xfrm>
        </p:spPr>
        <p:txBody>
          <a:bodyPr>
            <a:norm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spcAft>
                <a:spcPts val="600"/>
              </a:spcAft>
              <a:buClrTx/>
              <a:buSzTx/>
              <a:buFontTx/>
              <a:buNone/>
            </a:pPr>
            <a:fld id="{5021EC23-7FC6-4509-9034-82840489E431}" type="slidenum">
              <a:rPr lang="en-US" altLang="cs-CZ" sz="1100">
                <a:solidFill>
                  <a:srgbClr val="898989"/>
                </a:solidFill>
              </a:rPr>
              <a:pPr>
                <a:spcBef>
                  <a:spcPct val="0"/>
                </a:spcBef>
                <a:spcAft>
                  <a:spcPts val="600"/>
                </a:spcAft>
                <a:buClrTx/>
                <a:buSzTx/>
                <a:buFontTx/>
                <a:buNone/>
              </a:pPr>
              <a:t>1</a:t>
            </a:fld>
            <a:endParaRPr lang="en-US" altLang="cs-CZ" sz="1100">
              <a:solidFill>
                <a:srgbClr val="898989"/>
              </a:solidFill>
            </a:endParaRPr>
          </a:p>
        </p:txBody>
      </p:sp>
      <p:sp>
        <p:nvSpPr>
          <p:cNvPr id="2" name="TextovéPole 1">
            <a:extLst>
              <a:ext uri="{FF2B5EF4-FFF2-40B4-BE49-F238E27FC236}">
                <a16:creationId xmlns:a16="http://schemas.microsoft.com/office/drawing/2014/main" id="{2E76701C-DA91-486A-B55B-5868E7575BC0}"/>
              </a:ext>
            </a:extLst>
          </p:cNvPr>
          <p:cNvSpPr txBox="1"/>
          <p:nvPr/>
        </p:nvSpPr>
        <p:spPr>
          <a:xfrm>
            <a:off x="6040582" y="290945"/>
            <a:ext cx="5943600" cy="110799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sz="1600"/>
              <a:t>Department of Computer Science,</a:t>
            </a:r>
            <a:br>
              <a:rPr lang="cs-CZ" sz="1600" dirty="0"/>
            </a:br>
            <a:r>
              <a:rPr lang="cs-CZ" sz="1600"/>
              <a:t>Faculty of Electrical Engineering and Computer Science,</a:t>
            </a:r>
            <a:br>
              <a:rPr lang="cs-CZ" sz="1600" dirty="0"/>
            </a:br>
            <a:r>
              <a:rPr lang="cs-CZ" sz="1600"/>
              <a:t>VSB - Technical University of Ostrava</a:t>
            </a:r>
            <a:endParaRPr lang="cs-CZ" sz="1600">
              <a:cs typeface="Calibri"/>
            </a:endParaRPr>
          </a:p>
          <a:p>
            <a:pPr algn="l"/>
            <a:endParaRPr lang="cs-CZ"/>
          </a:p>
        </p:txBody>
      </p:sp>
      <p:sp>
        <p:nvSpPr>
          <p:cNvPr id="4" name="AutoShape 2">
            <a:extLst>
              <a:ext uri="{FF2B5EF4-FFF2-40B4-BE49-F238E27FC236}">
                <a16:creationId xmlns:a16="http://schemas.microsoft.com/office/drawing/2014/main" id="{3715A880-1770-4571-BFAF-E63DAEE508CA}"/>
              </a:ext>
            </a:extLst>
          </p:cNvPr>
          <p:cNvSpPr>
            <a:spLocks noGrp="1" noChangeArrowheads="1"/>
          </p:cNvSpPr>
          <p:nvPr>
            <p:ph type="ctrTitle"/>
          </p:nvPr>
        </p:nvSpPr>
        <p:spPr>
          <a:xfrm>
            <a:off x="2549700" y="3078658"/>
            <a:ext cx="9369119" cy="1514185"/>
          </a:xfrm>
        </p:spPr>
        <p:txBody>
          <a:bodyPr anchor="t">
            <a:normAutofit/>
          </a:bodyPr>
          <a:lstStyle/>
          <a:p>
            <a:pPr algn="l"/>
            <a:r>
              <a:rPr lang="cs-CZ" altLang="cs-CZ" sz="4800" b="1">
                <a:solidFill>
                  <a:srgbClr val="000000"/>
                </a:solidFill>
                <a:latin typeface="Trebuchet MS"/>
                <a:ea typeface="SimHei"/>
              </a:rPr>
              <a:t>Naive Theory of Sets</a:t>
            </a:r>
            <a:endParaRPr lang="cs-CZ"/>
          </a:p>
        </p:txBody>
      </p:sp>
    </p:spTree>
    <p:extLst>
      <p:ext uri="{BB962C8B-B14F-4D97-AF65-F5344CB8AC3E}">
        <p14:creationId xmlns:p14="http://schemas.microsoft.com/office/powerpoint/2010/main" val="689028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Zástupný symbol pro číslo snímku 4">
            <a:extLst>
              <a:ext uri="{FF2B5EF4-FFF2-40B4-BE49-F238E27FC236}">
                <a16:creationId xmlns:a16="http://schemas.microsoft.com/office/drawing/2014/main" id="{8BFB2ECA-1528-49BC-9AD8-50393DA668B8}"/>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6497A4E0-1364-46EE-89B2-1237B72D26AC}" type="slidenum">
              <a:rPr lang="cs-CZ" altLang="cs-CZ" sz="1200">
                <a:latin typeface="Arial Black" panose="020B0A04020102020204" pitchFamily="34" charset="0"/>
              </a:rPr>
              <a:pPr>
                <a:spcBef>
                  <a:spcPct val="0"/>
                </a:spcBef>
                <a:buClrTx/>
                <a:buSzTx/>
                <a:buFontTx/>
                <a:buNone/>
              </a:pPr>
              <a:t>10</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46435" name="Rectangle 3">
                <a:extLst>
                  <a:ext uri="{FF2B5EF4-FFF2-40B4-BE49-F238E27FC236}">
                    <a16:creationId xmlns:a16="http://schemas.microsoft.com/office/drawing/2014/main" id="{29E63911-77C6-4BE2-A4BE-72F44EC86BB0}"/>
                  </a:ext>
                </a:extLst>
              </p:cNvPr>
              <p:cNvSpPr>
                <a:spLocks noGrp="1" noChangeArrowheads="1"/>
              </p:cNvSpPr>
              <p:nvPr>
                <p:ph type="body" idx="1"/>
              </p:nvPr>
            </p:nvSpPr>
            <p:spPr>
              <a:xfrm>
                <a:off x="1524000" y="1366333"/>
                <a:ext cx="9144000" cy="4758594"/>
              </a:xfrm>
            </p:spPr>
            <p:txBody>
              <a:bodyPr>
                <a:normAutofit/>
              </a:bodyPr>
              <a:lstStyle/>
              <a:p>
                <a:pPr eaLnBrk="1" hangingPunct="1"/>
                <a:r>
                  <a:rPr lang="cs-CZ" altLang="cs-CZ" i="1" dirty="0" err="1">
                    <a:solidFill>
                      <a:srgbClr val="000000"/>
                    </a:solidFill>
                    <a:sym typeface="Symbol" panose="05050102010706020507" pitchFamily="18" charset="2"/>
                  </a:rPr>
                  <a:t>Powerset</a:t>
                </a:r>
                <a:r>
                  <a:rPr lang="cs-CZ" altLang="cs-CZ" dirty="0">
                    <a:solidFill>
                      <a:srgbClr val="000000"/>
                    </a:solidFill>
                    <a:sym typeface="Symbol" panose="05050102010706020507" pitchFamily="18" charset="2"/>
                  </a:rPr>
                  <a:t>:</a:t>
                </a:r>
                <a:r>
                  <a:rPr lang="cs-CZ" altLang="cs-CZ" i="1" dirty="0">
                    <a:solidFill>
                      <a:srgbClr val="000000"/>
                    </a:solidFill>
                    <a:sym typeface="Symbol" panose="05050102010706020507" pitchFamily="18" charset="2"/>
                  </a:rPr>
                  <a:t> </a:t>
                </a:r>
                <a:r>
                  <a:rPr lang="cs-CZ" altLang="cs-CZ" dirty="0">
                    <a:solidFill>
                      <a:srgbClr val="000000"/>
                    </a:solidFill>
                    <a:sym typeface="Symbol" panose="05050102010706020507" pitchFamily="18" charset="2"/>
                  </a:rPr>
                  <a:t>2</a:t>
                </a:r>
                <a:r>
                  <a:rPr lang="cs-CZ" altLang="cs-CZ" baseline="30000" dirty="0">
                    <a:solidFill>
                      <a:srgbClr val="000000"/>
                    </a:solidFill>
                    <a:sym typeface="Symbol" panose="05050102010706020507" pitchFamily="18" charset="2"/>
                  </a:rPr>
                  <a:t>A</a:t>
                </a:r>
                <a:r>
                  <a:rPr lang="cs-CZ" altLang="cs-CZ" dirty="0">
                    <a:solidFill>
                      <a:srgbClr val="000000"/>
                    </a:solidFill>
                    <a:sym typeface="Symbol" panose="05050102010706020507" pitchFamily="18" charset="2"/>
                  </a:rPr>
                  <a:t> = {B | B  A}, </a:t>
                </a:r>
                <a:r>
                  <a:rPr lang="en-US" altLang="cs-CZ" dirty="0">
                    <a:solidFill>
                      <a:srgbClr val="000000"/>
                    </a:solidFill>
                    <a:sym typeface="Symbol" panose="05050102010706020507" pitchFamily="18" charset="2"/>
                  </a:rPr>
                  <a:t>denoted also by </a:t>
                </a:r>
                <a:r>
                  <a:rPr lang="cs-CZ" altLang="cs-CZ" b="1" i="1" dirty="0">
                    <a:solidFill>
                      <a:srgbClr val="000000"/>
                    </a:solidFill>
                    <a:sym typeface="Symbol" panose="05050102010706020507" pitchFamily="18" charset="2"/>
                  </a:rPr>
                  <a:t>P</a:t>
                </a:r>
                <a:r>
                  <a:rPr lang="cs-CZ" altLang="cs-CZ" dirty="0">
                    <a:solidFill>
                      <a:srgbClr val="000000"/>
                    </a:solidFill>
                    <a:sym typeface="Symbol" panose="05050102010706020507" pitchFamily="18" charset="2"/>
                  </a:rPr>
                  <a:t>(A)</a:t>
                </a:r>
              </a:p>
              <a:p>
                <a:pPr marL="457200" lvl="1" indent="0">
                  <a:buNone/>
                </a:pPr>
                <a:r>
                  <a:rPr lang="en-US" altLang="cs-CZ" dirty="0">
                    <a:solidFill>
                      <a:srgbClr val="000000"/>
                    </a:solidFill>
                    <a:sym typeface="Symbol" panose="05050102010706020507" pitchFamily="18" charset="2"/>
                  </a:rPr>
                  <a:t>Powerset</a:t>
                </a:r>
                <a:r>
                  <a:rPr lang="cs-CZ" altLang="cs-CZ" dirty="0">
                    <a:solidFill>
                      <a:srgbClr val="000000"/>
                    </a:solidFill>
                    <a:sym typeface="Symbol" panose="05050102010706020507" pitchFamily="18" charset="2"/>
                  </a:rPr>
                  <a:t> </a:t>
                </a:r>
                <a:r>
                  <a:rPr lang="cs-CZ" altLang="cs-CZ" dirty="0" err="1">
                    <a:solidFill>
                      <a:srgbClr val="000000"/>
                    </a:solidFill>
                    <a:sym typeface="Symbol" panose="05050102010706020507" pitchFamily="18" charset="2"/>
                  </a:rPr>
                  <a:t>of</a:t>
                </a:r>
                <a:r>
                  <a:rPr lang="cs-CZ" altLang="cs-CZ" dirty="0">
                    <a:solidFill>
                      <a:srgbClr val="000000"/>
                    </a:solidFill>
                    <a:sym typeface="Symbol" panose="05050102010706020507" pitchFamily="18" charset="2"/>
                  </a:rPr>
                  <a:t> any set A </a:t>
                </a:r>
                <a:r>
                  <a:rPr lang="en-US" altLang="cs-CZ" dirty="0">
                    <a:solidFill>
                      <a:srgbClr val="000000"/>
                    </a:solidFill>
                    <a:sym typeface="Symbol" panose="05050102010706020507" pitchFamily="18" charset="2"/>
                  </a:rPr>
                  <a:t>is the set of all </a:t>
                </a:r>
                <a:r>
                  <a:rPr lang="cs-CZ" altLang="cs-CZ" dirty="0" err="1">
                    <a:solidFill>
                      <a:srgbClr val="000000"/>
                    </a:solidFill>
                    <a:sym typeface="Symbol" panose="05050102010706020507" pitchFamily="18" charset="2"/>
                  </a:rPr>
                  <a:t>the</a:t>
                </a:r>
                <a:r>
                  <a:rPr lang="cs-CZ" altLang="cs-CZ" dirty="0">
                    <a:solidFill>
                      <a:srgbClr val="000000"/>
                    </a:solidFill>
                    <a:sym typeface="Symbol" panose="05050102010706020507" pitchFamily="18" charset="2"/>
                  </a:rPr>
                  <a:t> </a:t>
                </a:r>
                <a:r>
                  <a:rPr lang="en-US" altLang="cs-CZ" dirty="0">
                    <a:solidFill>
                      <a:srgbClr val="000000"/>
                    </a:solidFill>
                    <a:sym typeface="Symbol" panose="05050102010706020507" pitchFamily="18" charset="2"/>
                  </a:rPr>
                  <a:t>subsets of </a:t>
                </a:r>
                <a:r>
                  <a:rPr lang="cs-CZ" altLang="cs-CZ" dirty="0">
                    <a:solidFill>
                      <a:srgbClr val="000000"/>
                    </a:solidFill>
                    <a:sym typeface="Symbol" panose="05050102010706020507" pitchFamily="18" charset="2"/>
                  </a:rPr>
                  <a:t>A.</a:t>
                </a:r>
              </a:p>
              <a:p>
                <a:pPr lvl="1">
                  <a:spcBef>
                    <a:spcPts val="1800"/>
                  </a:spcBef>
                  <a:buNone/>
                </a:pPr>
                <a:r>
                  <a:rPr lang="cs-CZ" altLang="cs-CZ" dirty="0">
                    <a:solidFill>
                      <a:schemeClr val="accent1"/>
                    </a:solidFill>
                    <a:sym typeface="Symbol" panose="05050102010706020507" pitchFamily="18" charset="2"/>
                  </a:rPr>
                  <a:t>2</a:t>
                </a:r>
                <a:r>
                  <a:rPr lang="cs-CZ" altLang="cs-CZ" baseline="30000" dirty="0">
                    <a:solidFill>
                      <a:schemeClr val="accent1"/>
                    </a:solidFill>
                    <a:sym typeface="Symbol" panose="05050102010706020507" pitchFamily="18" charset="2"/>
                  </a:rPr>
                  <a:t>{</a:t>
                </a:r>
                <a:r>
                  <a:rPr lang="cs-CZ" altLang="cs-CZ" i="1" baseline="30000" dirty="0" err="1">
                    <a:solidFill>
                      <a:schemeClr val="accent1"/>
                    </a:solidFill>
                    <a:sym typeface="Symbol" panose="05050102010706020507" pitchFamily="18" charset="2"/>
                  </a:rPr>
                  <a:t>a,b</a:t>
                </a:r>
                <a:r>
                  <a:rPr lang="cs-CZ" altLang="cs-CZ" baseline="30000" dirty="0">
                    <a:solidFill>
                      <a:schemeClr val="accent1"/>
                    </a:solidFill>
                    <a:sym typeface="Symbol" panose="05050102010706020507" pitchFamily="18" charset="2"/>
                  </a:rPr>
                  <a:t>} </a:t>
                </a:r>
                <a:r>
                  <a:rPr lang="cs-CZ" altLang="cs-CZ" dirty="0">
                    <a:solidFill>
                      <a:schemeClr val="accent1"/>
                    </a:solidFill>
                    <a:sym typeface="Symbol" panose="05050102010706020507" pitchFamily="18" charset="2"/>
                  </a:rPr>
                  <a:t>= {</a:t>
                </a:r>
                <a14:m>
                  <m:oMath xmlns:m="http://schemas.openxmlformats.org/officeDocument/2006/math">
                    <m:r>
                      <a:rPr lang="cs-CZ" altLang="en-US"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a</a:t>
                </a:r>
                <a:r>
                  <a:rPr lang="cs-CZ" altLang="cs-CZ"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b</a:t>
                </a:r>
                <a:r>
                  <a:rPr lang="cs-CZ" altLang="cs-CZ" dirty="0">
                    <a:solidFill>
                      <a:schemeClr val="accent1"/>
                    </a:solidFill>
                    <a:sym typeface="Symbol" panose="05050102010706020507" pitchFamily="18" charset="2"/>
                  </a:rPr>
                  <a:t>}, {</a:t>
                </a:r>
                <a:r>
                  <a:rPr lang="cs-CZ" altLang="cs-CZ" i="1" dirty="0" err="1">
                    <a:solidFill>
                      <a:schemeClr val="accent1"/>
                    </a:solidFill>
                    <a:sym typeface="Symbol" panose="05050102010706020507" pitchFamily="18" charset="2"/>
                  </a:rPr>
                  <a:t>a,b</a:t>
                </a:r>
                <a:r>
                  <a:rPr lang="cs-CZ" altLang="cs-CZ" dirty="0">
                    <a:solidFill>
                      <a:schemeClr val="accent1"/>
                    </a:solidFill>
                    <a:sym typeface="Symbol" panose="05050102010706020507" pitchFamily="18" charset="2"/>
                  </a:rPr>
                  <a:t>}}</a:t>
                </a:r>
              </a:p>
              <a:p>
                <a:pPr lvl="1">
                  <a:buNone/>
                </a:pPr>
                <a:r>
                  <a:rPr lang="cs-CZ" altLang="cs-CZ" dirty="0">
                    <a:solidFill>
                      <a:schemeClr val="accent1"/>
                    </a:solidFill>
                    <a:sym typeface="Symbol" panose="05050102010706020507" pitchFamily="18" charset="2"/>
                  </a:rPr>
                  <a:t>2</a:t>
                </a:r>
                <a:r>
                  <a:rPr lang="cs-CZ" altLang="cs-CZ" baseline="30000" dirty="0">
                    <a:solidFill>
                      <a:schemeClr val="accent1"/>
                    </a:solidFill>
                    <a:sym typeface="Symbol" panose="05050102010706020507" pitchFamily="18" charset="2"/>
                  </a:rPr>
                  <a:t>{</a:t>
                </a:r>
                <a:r>
                  <a:rPr lang="cs-CZ" altLang="cs-CZ" i="1" baseline="30000" dirty="0" err="1">
                    <a:solidFill>
                      <a:schemeClr val="accent1"/>
                    </a:solidFill>
                    <a:sym typeface="Symbol" panose="05050102010706020507" pitchFamily="18" charset="2"/>
                  </a:rPr>
                  <a:t>a,b,c</a:t>
                </a:r>
                <a:r>
                  <a:rPr lang="cs-CZ" altLang="cs-CZ" baseline="30000" dirty="0">
                    <a:solidFill>
                      <a:schemeClr val="accent1"/>
                    </a:solidFill>
                    <a:sym typeface="Symbol" panose="05050102010706020507" pitchFamily="18" charset="2"/>
                  </a:rPr>
                  <a:t>} </a:t>
                </a:r>
                <a:r>
                  <a:rPr lang="cs-CZ" altLang="cs-CZ" dirty="0">
                    <a:solidFill>
                      <a:schemeClr val="accent1"/>
                    </a:solidFill>
                    <a:sym typeface="Symbol" panose="05050102010706020507" pitchFamily="18" charset="2"/>
                  </a:rPr>
                  <a:t>= {</a:t>
                </a:r>
                <a14:m>
                  <m:oMath xmlns:m="http://schemas.openxmlformats.org/officeDocument/2006/math">
                    <m:r>
                      <a:rPr lang="cs-CZ" altLang="en-US"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a</a:t>
                </a:r>
                <a:r>
                  <a:rPr lang="cs-CZ" altLang="cs-CZ"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b</a:t>
                </a:r>
                <a:r>
                  <a:rPr lang="cs-CZ" altLang="cs-CZ"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c</a:t>
                </a:r>
                <a:r>
                  <a:rPr lang="cs-CZ" altLang="cs-CZ" dirty="0">
                    <a:solidFill>
                      <a:schemeClr val="accent1"/>
                    </a:solidFill>
                    <a:sym typeface="Symbol" panose="05050102010706020507" pitchFamily="18" charset="2"/>
                  </a:rPr>
                  <a:t>}, {</a:t>
                </a:r>
                <a:r>
                  <a:rPr lang="cs-CZ" altLang="cs-CZ" i="1" dirty="0" err="1">
                    <a:solidFill>
                      <a:schemeClr val="accent1"/>
                    </a:solidFill>
                    <a:sym typeface="Symbol" panose="05050102010706020507" pitchFamily="18" charset="2"/>
                  </a:rPr>
                  <a:t>a,b</a:t>
                </a:r>
                <a:r>
                  <a:rPr lang="cs-CZ" altLang="cs-CZ" dirty="0">
                    <a:solidFill>
                      <a:schemeClr val="accent1"/>
                    </a:solidFill>
                    <a:sym typeface="Symbol" panose="05050102010706020507" pitchFamily="18" charset="2"/>
                  </a:rPr>
                  <a:t>}, {</a:t>
                </a:r>
                <a:r>
                  <a:rPr lang="cs-CZ" altLang="cs-CZ" i="1" dirty="0" err="1">
                    <a:solidFill>
                      <a:schemeClr val="accent1"/>
                    </a:solidFill>
                    <a:sym typeface="Symbol" panose="05050102010706020507" pitchFamily="18" charset="2"/>
                  </a:rPr>
                  <a:t>a,c</a:t>
                </a:r>
                <a:r>
                  <a:rPr lang="cs-CZ" altLang="cs-CZ" dirty="0">
                    <a:solidFill>
                      <a:schemeClr val="accent1"/>
                    </a:solidFill>
                    <a:sym typeface="Symbol" panose="05050102010706020507" pitchFamily="18" charset="2"/>
                  </a:rPr>
                  <a:t>}, {</a:t>
                </a:r>
                <a:r>
                  <a:rPr lang="cs-CZ" altLang="cs-CZ" i="1" dirty="0" err="1">
                    <a:solidFill>
                      <a:schemeClr val="accent1"/>
                    </a:solidFill>
                    <a:sym typeface="Symbol" panose="05050102010706020507" pitchFamily="18" charset="2"/>
                  </a:rPr>
                  <a:t>b,c</a:t>
                </a:r>
                <a:r>
                  <a:rPr lang="cs-CZ" altLang="cs-CZ" dirty="0">
                    <a:solidFill>
                      <a:schemeClr val="accent1"/>
                    </a:solidFill>
                    <a:sym typeface="Symbol" panose="05050102010706020507" pitchFamily="18" charset="2"/>
                  </a:rPr>
                  <a:t>}, {</a:t>
                </a:r>
                <a:r>
                  <a:rPr lang="cs-CZ" altLang="cs-CZ" i="1" dirty="0" err="1">
                    <a:solidFill>
                      <a:schemeClr val="accent1"/>
                    </a:solidFill>
                    <a:sym typeface="Symbol" panose="05050102010706020507" pitchFamily="18" charset="2"/>
                  </a:rPr>
                  <a:t>a,b,c</a:t>
                </a:r>
                <a:r>
                  <a:rPr lang="cs-CZ" altLang="cs-CZ" dirty="0">
                    <a:solidFill>
                      <a:schemeClr val="accent1"/>
                    </a:solidFill>
                    <a:sym typeface="Symbol" panose="05050102010706020507" pitchFamily="18" charset="2"/>
                  </a:rPr>
                  <a:t>}}</a:t>
                </a:r>
                <a:endParaRPr lang="en-US" altLang="cs-CZ" dirty="0">
                  <a:solidFill>
                    <a:schemeClr val="accent1"/>
                  </a:solidFill>
                  <a:sym typeface="Symbol" panose="05050102010706020507" pitchFamily="18" charset="2"/>
                </a:endParaRPr>
              </a:p>
              <a:p>
                <a:pPr lvl="1">
                  <a:buNone/>
                </a:pPr>
                <a:r>
                  <a:rPr lang="cs-CZ" altLang="cs-CZ" dirty="0">
                    <a:solidFill>
                      <a:schemeClr val="accent1"/>
                    </a:solidFill>
                    <a:sym typeface="Symbol" panose="05050102010706020507" pitchFamily="18" charset="2"/>
                  </a:rPr>
                  <a:t>2</a:t>
                </a:r>
                <a:r>
                  <a:rPr lang="cs-CZ" altLang="cs-CZ" baseline="30000" dirty="0">
                    <a:solidFill>
                      <a:schemeClr val="accent1"/>
                    </a:solidFill>
                    <a:sym typeface="Symbol" panose="05050102010706020507" pitchFamily="18" charset="2"/>
                  </a:rPr>
                  <a:t>{</a:t>
                </a:r>
                <a:r>
                  <a:rPr lang="cs-CZ" altLang="cs-CZ" i="1" baseline="30000" dirty="0" err="1">
                    <a:solidFill>
                      <a:schemeClr val="accent1"/>
                    </a:solidFill>
                    <a:sym typeface="Symbol" panose="05050102010706020507" pitchFamily="18" charset="2"/>
                  </a:rPr>
                  <a:t>a,b</a:t>
                </a:r>
                <a:r>
                  <a:rPr lang="cs-CZ" altLang="cs-CZ" baseline="30000" dirty="0">
                    <a:solidFill>
                      <a:schemeClr val="accent1"/>
                    </a:solidFill>
                    <a:sym typeface="Symbol" panose="05050102010706020507" pitchFamily="18" charset="2"/>
                  </a:rPr>
                  <a:t>} </a:t>
                </a:r>
                <a:r>
                  <a:rPr lang="cs-CZ" altLang="cs-CZ" b="1" baseline="30000" dirty="0">
                    <a:solidFill>
                      <a:schemeClr val="accent1"/>
                    </a:solidFill>
                    <a:sym typeface="Symbol" panose="05050102010706020507" pitchFamily="18" charset="2"/>
                  </a:rPr>
                  <a:t></a:t>
                </a:r>
                <a:r>
                  <a:rPr lang="cs-CZ" altLang="cs-CZ" baseline="30000" dirty="0">
                    <a:solidFill>
                      <a:schemeClr val="accent1"/>
                    </a:solidFill>
                    <a:sym typeface="Symbol" panose="05050102010706020507" pitchFamily="18" charset="2"/>
                  </a:rPr>
                  <a:t> </a:t>
                </a:r>
                <a:r>
                  <a:rPr lang="en-US" altLang="cs-CZ" baseline="30000" dirty="0">
                    <a:solidFill>
                      <a:schemeClr val="accent1"/>
                    </a:solidFill>
                    <a:sym typeface="Symbol" panose="05050102010706020507" pitchFamily="18" charset="2"/>
                  </a:rPr>
                  <a:t>{</a:t>
                </a:r>
                <a:r>
                  <a:rPr lang="en-US" altLang="cs-CZ" i="1" baseline="30000" dirty="0">
                    <a:solidFill>
                      <a:schemeClr val="accent1"/>
                    </a:solidFill>
                    <a:sym typeface="Symbol" panose="05050102010706020507" pitchFamily="18" charset="2"/>
                  </a:rPr>
                  <a:t>c</a:t>
                </a:r>
                <a:r>
                  <a:rPr lang="en-US" altLang="cs-CZ" baseline="30000" dirty="0">
                    <a:solidFill>
                      <a:schemeClr val="accent1"/>
                    </a:solidFill>
                    <a:sym typeface="Symbol" panose="05050102010706020507" pitchFamily="18" charset="2"/>
                  </a:rPr>
                  <a:t>}</a:t>
                </a:r>
                <a:r>
                  <a:rPr lang="cs-CZ" altLang="cs-CZ" baseline="30000" dirty="0">
                    <a:solidFill>
                      <a:schemeClr val="accent1"/>
                    </a:solidFill>
                    <a:sym typeface="Symbol" panose="05050102010706020507" pitchFamily="18" charset="2"/>
                  </a:rPr>
                  <a:t> </a:t>
                </a:r>
                <a:r>
                  <a:rPr lang="cs-CZ" altLang="cs-CZ" dirty="0">
                    <a:solidFill>
                      <a:schemeClr val="accent1"/>
                    </a:solidFill>
                    <a:sym typeface="Symbol" panose="05050102010706020507" pitchFamily="18" charset="2"/>
                  </a:rPr>
                  <a:t>= {</a:t>
                </a:r>
                <a14:m>
                  <m:oMath xmlns:m="http://schemas.openxmlformats.org/officeDocument/2006/math">
                    <m:r>
                      <a:rPr lang="cs-CZ" altLang="en-US"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chemeClr val="accent1"/>
                    </a:solidFill>
                    <a:sym typeface="Symbol" panose="05050102010706020507" pitchFamily="18" charset="2"/>
                  </a:rPr>
                  <a:t>, {</a:t>
                </a:r>
                <a:r>
                  <a:rPr lang="cs-CZ" altLang="cs-CZ" b="1" dirty="0">
                    <a:solidFill>
                      <a:schemeClr val="accent1"/>
                    </a:solidFill>
                    <a:sym typeface="Symbol" panose="05050102010706020507" pitchFamily="18" charset="2"/>
                  </a:rPr>
                  <a:t></a:t>
                </a:r>
                <a:r>
                  <a:rPr lang="en-US" altLang="cs-CZ" i="1" dirty="0" err="1">
                    <a:solidFill>
                      <a:schemeClr val="accent1"/>
                    </a:solidFill>
                    <a:sym typeface="Symbol" panose="05050102010706020507" pitchFamily="18" charset="2"/>
                  </a:rPr>
                  <a:t>a,c</a:t>
                </a:r>
                <a:r>
                  <a:rPr lang="cs-CZ" altLang="cs-CZ" b="1"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a:t>
                </a:r>
                <a:r>
                  <a:rPr lang="en-US" altLang="cs-CZ" b="1"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 {</a:t>
                </a:r>
                <a:r>
                  <a:rPr lang="cs-CZ" altLang="cs-CZ" b="1" dirty="0">
                    <a:solidFill>
                      <a:schemeClr val="accent1"/>
                    </a:solidFill>
                    <a:sym typeface="Symbol" panose="05050102010706020507" pitchFamily="18" charset="2"/>
                  </a:rPr>
                  <a:t></a:t>
                </a:r>
                <a:r>
                  <a:rPr lang="en-US" altLang="cs-CZ" i="1" dirty="0" err="1">
                    <a:solidFill>
                      <a:schemeClr val="accent1"/>
                    </a:solidFill>
                    <a:sym typeface="Symbol" panose="05050102010706020507" pitchFamily="18" charset="2"/>
                  </a:rPr>
                  <a:t>b,c</a:t>
                </a:r>
                <a:r>
                  <a:rPr lang="cs-CZ" altLang="cs-CZ" b="1"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a:t>
                </a:r>
                <a:r>
                  <a:rPr lang="en-US" altLang="cs-CZ" b="1" dirty="0">
                    <a:solidFill>
                      <a:schemeClr val="accent1"/>
                    </a:solidFill>
                    <a:sym typeface="Symbol" panose="05050102010706020507" pitchFamily="18" charset="2"/>
                  </a:rPr>
                  <a:t>, </a:t>
                </a:r>
                <a:r>
                  <a:rPr lang="en-US" altLang="cs-CZ" dirty="0">
                    <a:solidFill>
                      <a:schemeClr val="accent1"/>
                    </a:solidFill>
                    <a:sym typeface="Symbol" panose="05050102010706020507" pitchFamily="18" charset="2"/>
                  </a:rPr>
                  <a:t>{</a:t>
                </a:r>
                <a:r>
                  <a:rPr lang="cs-CZ" altLang="cs-CZ" b="1" dirty="0">
                    <a:solidFill>
                      <a:schemeClr val="accent1"/>
                    </a:solidFill>
                    <a:sym typeface="Symbol" panose="05050102010706020507" pitchFamily="18" charset="2"/>
                  </a:rPr>
                  <a:t></a:t>
                </a:r>
                <a:r>
                  <a:rPr lang="en-US" altLang="cs-CZ" i="1" dirty="0" err="1">
                    <a:solidFill>
                      <a:schemeClr val="accent1"/>
                    </a:solidFill>
                    <a:sym typeface="Symbol" panose="05050102010706020507" pitchFamily="18" charset="2"/>
                  </a:rPr>
                  <a:t>a,c</a:t>
                </a:r>
                <a:r>
                  <a:rPr lang="cs-CZ" altLang="cs-CZ" b="1" dirty="0">
                    <a:solidFill>
                      <a:schemeClr val="accent1"/>
                    </a:solidFill>
                    <a:sym typeface="Symbol" panose="05050102010706020507" pitchFamily="18" charset="2"/>
                  </a:rPr>
                  <a:t></a:t>
                </a:r>
                <a:r>
                  <a:rPr lang="en-US" altLang="cs-CZ" b="1" dirty="0">
                    <a:solidFill>
                      <a:schemeClr val="accent1"/>
                    </a:solidFill>
                    <a:sym typeface="Symbol" panose="05050102010706020507" pitchFamily="18" charset="2"/>
                  </a:rPr>
                  <a:t>, </a:t>
                </a:r>
                <a:r>
                  <a:rPr lang="cs-CZ" altLang="cs-CZ" b="1" dirty="0">
                    <a:solidFill>
                      <a:schemeClr val="accent1"/>
                    </a:solidFill>
                    <a:sym typeface="Symbol" panose="05050102010706020507" pitchFamily="18" charset="2"/>
                  </a:rPr>
                  <a:t></a:t>
                </a:r>
                <a:r>
                  <a:rPr lang="en-US" altLang="cs-CZ" i="1" dirty="0" err="1">
                    <a:solidFill>
                      <a:schemeClr val="accent1"/>
                    </a:solidFill>
                    <a:sym typeface="Symbol" panose="05050102010706020507" pitchFamily="18" charset="2"/>
                  </a:rPr>
                  <a:t>b,c</a:t>
                </a:r>
                <a:r>
                  <a:rPr lang="cs-CZ" altLang="cs-CZ" b="1"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a:t>
                </a:r>
              </a:p>
              <a:p>
                <a:pPr>
                  <a:spcBef>
                    <a:spcPts val="1200"/>
                  </a:spcBef>
                  <a:buNone/>
                </a:pPr>
                <a:r>
                  <a:rPr lang="en-US" altLang="cs-CZ" dirty="0">
                    <a:solidFill>
                      <a:srgbClr val="000000"/>
                    </a:solidFill>
                    <a:sym typeface="Symbol" panose="05050102010706020507" pitchFamily="18" charset="2"/>
                  </a:rPr>
                  <a:t>How many elements are there in </a:t>
                </a:r>
                <a:r>
                  <a:rPr lang="cs-CZ" altLang="cs-CZ" dirty="0">
                    <a:solidFill>
                      <a:srgbClr val="000000"/>
                    </a:solidFill>
                    <a:sym typeface="Symbol" panose="05050102010706020507" pitchFamily="18" charset="2"/>
                  </a:rPr>
                  <a:t>2</a:t>
                </a:r>
                <a:r>
                  <a:rPr lang="cs-CZ" altLang="cs-CZ" baseline="30000" dirty="0">
                    <a:solidFill>
                      <a:srgbClr val="000000"/>
                    </a:solidFill>
                    <a:sym typeface="Symbol" panose="05050102010706020507" pitchFamily="18" charset="2"/>
                  </a:rPr>
                  <a:t>A </a:t>
                </a:r>
                <a:r>
                  <a:rPr lang="cs-CZ" altLang="cs-CZ" dirty="0">
                    <a:solidFill>
                      <a:srgbClr val="000000"/>
                    </a:solidFill>
                    <a:sym typeface="Symbol" panose="05050102010706020507" pitchFamily="18" charset="2"/>
                  </a:rPr>
                  <a:t>?</a:t>
                </a:r>
              </a:p>
              <a:p>
                <a:pPr marL="0" indent="0">
                  <a:lnSpc>
                    <a:spcPct val="100000"/>
                  </a:lnSpc>
                  <a:spcBef>
                    <a:spcPts val="1200"/>
                  </a:spcBef>
                  <a:buNone/>
                </a:pPr>
                <a:r>
                  <a:rPr lang="en-US" altLang="cs-CZ" dirty="0">
                    <a:solidFill>
                      <a:srgbClr val="000000"/>
                    </a:solidFill>
                    <a:sym typeface="Symbol" panose="05050102010706020507" pitchFamily="18" charset="2"/>
                  </a:rPr>
                  <a:t>If </a:t>
                </a:r>
                <a:r>
                  <a:rPr lang="cs-CZ" altLang="cs-CZ" dirty="0">
                    <a:solidFill>
                      <a:srgbClr val="000000"/>
                    </a:solidFill>
                    <a:sym typeface="Symbol" panose="05050102010706020507" pitchFamily="18" charset="2"/>
                  </a:rPr>
                  <a:t>|A| </a:t>
                </a:r>
                <a:r>
                  <a:rPr lang="en-US" altLang="cs-CZ" dirty="0">
                    <a:solidFill>
                      <a:srgbClr val="000000"/>
                    </a:solidFill>
                    <a:sym typeface="Symbol" panose="05050102010706020507" pitchFamily="18" charset="2"/>
                  </a:rPr>
                  <a:t>is the number of elements (cardinality) of </a:t>
                </a:r>
                <a:r>
                  <a:rPr lang="cs-CZ" altLang="cs-CZ" dirty="0" err="1">
                    <a:solidFill>
                      <a:srgbClr val="000000"/>
                    </a:solidFill>
                    <a:sym typeface="Symbol" panose="05050102010706020507" pitchFamily="18" charset="2"/>
                  </a:rPr>
                  <a:t>the</a:t>
                </a:r>
                <a:r>
                  <a:rPr lang="en-US" altLang="cs-CZ" dirty="0">
                    <a:solidFill>
                      <a:srgbClr val="000000"/>
                    </a:solidFill>
                    <a:sym typeface="Symbol" panose="05050102010706020507" pitchFamily="18" charset="2"/>
                  </a:rPr>
                  <a:t> set </a:t>
                </a:r>
                <a:r>
                  <a:rPr lang="cs-CZ" altLang="cs-CZ" dirty="0">
                    <a:solidFill>
                      <a:srgbClr val="000000"/>
                    </a:solidFill>
                    <a:sym typeface="Symbol" panose="05050102010706020507" pitchFamily="18" charset="2"/>
                  </a:rPr>
                  <a:t>A, </a:t>
                </a:r>
                <a:r>
                  <a:rPr lang="en-US" altLang="cs-CZ" dirty="0">
                    <a:solidFill>
                      <a:srgbClr val="000000"/>
                    </a:solidFill>
                    <a:sym typeface="Symbol" panose="05050102010706020507" pitchFamily="18" charset="2"/>
                  </a:rPr>
                  <a:t>then </a:t>
                </a:r>
                <a:r>
                  <a:rPr lang="cs-CZ" altLang="cs-CZ" dirty="0">
                    <a:solidFill>
                      <a:srgbClr val="000000"/>
                    </a:solidFill>
                    <a:sym typeface="Symbol" panose="05050102010706020507" pitchFamily="18" charset="2"/>
                  </a:rPr>
                  <a:t>2</a:t>
                </a:r>
                <a:r>
                  <a:rPr lang="cs-CZ" altLang="cs-CZ" baseline="30000" dirty="0">
                    <a:solidFill>
                      <a:srgbClr val="000000"/>
                    </a:solidFill>
                    <a:sym typeface="Symbol" panose="05050102010706020507" pitchFamily="18" charset="2"/>
                  </a:rPr>
                  <a:t>A </a:t>
                </a:r>
                <a:r>
                  <a:rPr lang="en-US" altLang="cs-CZ" dirty="0">
                    <a:solidFill>
                      <a:srgbClr val="000000"/>
                    </a:solidFill>
                    <a:sym typeface="Symbol" panose="05050102010706020507" pitchFamily="18" charset="2"/>
                  </a:rPr>
                  <a:t>has </a:t>
                </a:r>
                <a:r>
                  <a:rPr lang="cs-CZ" altLang="cs-CZ" dirty="0">
                    <a:solidFill>
                      <a:srgbClr val="000000"/>
                    </a:solidFill>
                    <a:sym typeface="Symbol" panose="05050102010706020507" pitchFamily="18" charset="2"/>
                  </a:rPr>
                  <a:t>2</a:t>
                </a:r>
                <a:r>
                  <a:rPr lang="cs-CZ" altLang="cs-CZ" baseline="30000" dirty="0">
                    <a:solidFill>
                      <a:srgbClr val="000000"/>
                    </a:solidFill>
                    <a:sym typeface="Symbol" panose="05050102010706020507" pitchFamily="18" charset="2"/>
                  </a:rPr>
                  <a:t>|A| </a:t>
                </a:r>
                <a:r>
                  <a:rPr lang="en-US" altLang="cs-CZ" dirty="0">
                    <a:solidFill>
                      <a:srgbClr val="000000"/>
                    </a:solidFill>
                    <a:sym typeface="Symbol" panose="05050102010706020507" pitchFamily="18" charset="2"/>
                  </a:rPr>
                  <a:t>elements</a:t>
                </a:r>
                <a:r>
                  <a:rPr lang="cs-CZ" altLang="cs-CZ" dirty="0">
                    <a:solidFill>
                      <a:srgbClr val="000000"/>
                    </a:solidFill>
                    <a:sym typeface="Symbol" panose="05050102010706020507" pitchFamily="18" charset="2"/>
                  </a:rPr>
                  <a:t> (</a:t>
                </a:r>
                <a:r>
                  <a:rPr lang="en-US" altLang="cs-CZ" dirty="0">
                    <a:solidFill>
                      <a:srgbClr val="000000"/>
                    </a:solidFill>
                    <a:sym typeface="Symbol" panose="05050102010706020507" pitchFamily="18" charset="2"/>
                  </a:rPr>
                  <a:t>hence the notation: </a:t>
                </a:r>
                <a:r>
                  <a:rPr lang="cs-CZ" altLang="cs-CZ" dirty="0">
                    <a:solidFill>
                      <a:srgbClr val="000000"/>
                    </a:solidFill>
                    <a:sym typeface="Symbol" panose="05050102010706020507" pitchFamily="18" charset="2"/>
                  </a:rPr>
                  <a:t>2</a:t>
                </a:r>
                <a:r>
                  <a:rPr lang="cs-CZ" altLang="cs-CZ" baseline="30000" dirty="0">
                    <a:solidFill>
                      <a:srgbClr val="000000"/>
                    </a:solidFill>
                    <a:sym typeface="Symbol" panose="05050102010706020507" pitchFamily="18" charset="2"/>
                  </a:rPr>
                  <a:t>A</a:t>
                </a:r>
                <a:r>
                  <a:rPr lang="cs-CZ" altLang="cs-CZ" dirty="0">
                    <a:solidFill>
                      <a:srgbClr val="000000"/>
                    </a:solidFill>
                    <a:sym typeface="Symbol" panose="05050102010706020507" pitchFamily="18" charset="2"/>
                  </a:rPr>
                  <a:t>)</a:t>
                </a:r>
              </a:p>
              <a:p>
                <a:pPr lvl="1">
                  <a:buNone/>
                </a:pPr>
                <a:r>
                  <a:rPr lang="en-US" altLang="cs-CZ" dirty="0">
                    <a:solidFill>
                      <a:schemeClr val="accent1"/>
                    </a:solidFill>
                    <a:sym typeface="Symbol" panose="05050102010706020507" pitchFamily="18" charset="2"/>
                  </a:rPr>
                  <a:t>	</a:t>
                </a:r>
                <a:endParaRPr lang="cs-CZ" altLang="cs-CZ" dirty="0">
                  <a:solidFill>
                    <a:schemeClr val="accent1"/>
                  </a:solidFill>
                  <a:sym typeface="Symbol" panose="05050102010706020507" pitchFamily="18" charset="2"/>
                </a:endParaRPr>
              </a:p>
            </p:txBody>
          </p:sp>
        </mc:Choice>
        <mc:Fallback xmlns="">
          <p:sp>
            <p:nvSpPr>
              <p:cNvPr id="146435" name="Rectangle 3">
                <a:extLst>
                  <a:ext uri="{FF2B5EF4-FFF2-40B4-BE49-F238E27FC236}">
                    <a16:creationId xmlns:a16="http://schemas.microsoft.com/office/drawing/2014/main" id="{29E63911-77C6-4BE2-A4BE-72F44EC86BB0}"/>
                  </a:ext>
                </a:extLst>
              </p:cNvPr>
              <p:cNvSpPr>
                <a:spLocks noGrp="1" noRot="1" noChangeAspect="1" noMove="1" noResize="1" noEditPoints="1" noAdjustHandles="1" noChangeArrowheads="1" noChangeShapeType="1" noTextEdit="1"/>
              </p:cNvSpPr>
              <p:nvPr>
                <p:ph type="body" idx="1"/>
              </p:nvPr>
            </p:nvSpPr>
            <p:spPr>
              <a:xfrm>
                <a:off x="1524000" y="1366333"/>
                <a:ext cx="9144000" cy="4758594"/>
              </a:xfrm>
              <a:blipFill>
                <a:blip r:embed="rId2"/>
                <a:stretch>
                  <a:fillRect l="-1333" t="-2433"/>
                </a:stretch>
              </a:blipFill>
            </p:spPr>
            <p:txBody>
              <a:bodyPr/>
              <a:lstStyle/>
              <a:p>
                <a:r>
                  <a:rPr lang="cs-CZ">
                    <a:noFill/>
                  </a:rPr>
                  <a:t> </a:t>
                </a:r>
              </a:p>
            </p:txBody>
          </p:sp>
        </mc:Fallback>
      </mc:AlternateContent>
      <p:sp>
        <p:nvSpPr>
          <p:cNvPr id="2" name="Obdélník 1">
            <a:extLst>
              <a:ext uri="{FF2B5EF4-FFF2-40B4-BE49-F238E27FC236}">
                <a16:creationId xmlns:a16="http://schemas.microsoft.com/office/drawing/2014/main" id="{2194433F-A0C5-48A1-98F0-A458333B7BC2}"/>
              </a:ext>
            </a:extLst>
          </p:cNvPr>
          <p:cNvSpPr/>
          <p:nvPr/>
        </p:nvSpPr>
        <p:spPr>
          <a:xfrm>
            <a:off x="1016359" y="910234"/>
            <a:ext cx="10217278" cy="5214692"/>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EF64B653-EC2B-4B4A-87C7-299AAA9F9727}"/>
              </a:ext>
            </a:extLst>
          </p:cNvPr>
          <p:cNvSpPr>
            <a:spLocks noGrp="1" noChangeArrowheads="1"/>
          </p:cNvSpPr>
          <p:nvPr/>
        </p:nvSpPr>
        <p:spPr>
          <a:xfrm>
            <a:off x="1778822" y="659982"/>
            <a:ext cx="6545009" cy="485828"/>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Some other set-theoretical operations</a:t>
            </a:r>
          </a:p>
        </p:txBody>
      </p:sp>
      <p:sp>
        <p:nvSpPr>
          <p:cNvPr id="6" name="TextovéPole 1">
            <a:extLst>
              <a:ext uri="{FF2B5EF4-FFF2-40B4-BE49-F238E27FC236}">
                <a16:creationId xmlns:a16="http://schemas.microsoft.com/office/drawing/2014/main" id="{CE83989E-EFF5-46F4-9B9E-193AE6DE4E8C}"/>
              </a:ext>
            </a:extLst>
          </p:cNvPr>
          <p:cNvSpPr txBox="1"/>
          <p:nvPr/>
        </p:nvSpPr>
        <p:spPr>
          <a:xfrm rot="1200000">
            <a:off x="9688084" y="18081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7"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3">
            <a:extLst>
              <a:ext uri="{FF2B5EF4-FFF2-40B4-BE49-F238E27FC236}">
                <a16:creationId xmlns:a16="http://schemas.microsoft.com/office/drawing/2014/main" id="{194AAA84-12B8-4D7C-9085-E91239B593B0}"/>
              </a:ext>
            </a:extLst>
          </p:cNvPr>
          <p:cNvSpPr txBox="1"/>
          <p:nvPr/>
        </p:nvSpPr>
        <p:spPr>
          <a:xfrm>
            <a:off x="3761597" y="10493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9" name="TextovéPole 4">
            <a:extLst>
              <a:ext uri="{FF2B5EF4-FFF2-40B4-BE49-F238E27FC236}">
                <a16:creationId xmlns:a16="http://schemas.microsoft.com/office/drawing/2014/main" id="{D08CCF98-6C65-453B-A607-277B13C7D66A}"/>
              </a:ext>
            </a:extLst>
          </p:cNvPr>
          <p:cNvSpPr txBox="1"/>
          <p:nvPr/>
        </p:nvSpPr>
        <p:spPr>
          <a:xfrm rot="540000">
            <a:off x="11292315" y="1944943"/>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0" name="TextovéPole 5">
            <a:extLst>
              <a:ext uri="{FF2B5EF4-FFF2-40B4-BE49-F238E27FC236}">
                <a16:creationId xmlns:a16="http://schemas.microsoft.com/office/drawing/2014/main" id="{7515B528-1A0E-44FB-BA0B-B25005B80C83}"/>
              </a:ext>
            </a:extLst>
          </p:cNvPr>
          <p:cNvSpPr txBox="1"/>
          <p:nvPr/>
        </p:nvSpPr>
        <p:spPr>
          <a:xfrm rot="21240000">
            <a:off x="9990420" y="6099556"/>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Zástupný symbol pro číslo snímku 4">
            <a:extLst>
              <a:ext uri="{FF2B5EF4-FFF2-40B4-BE49-F238E27FC236}">
                <a16:creationId xmlns:a16="http://schemas.microsoft.com/office/drawing/2014/main" id="{9525D1C1-BB9E-4D4B-8377-57A5B27EC026}"/>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C474E0A-8B6E-466F-9721-10595AA41753}" type="slidenum">
              <a:rPr lang="cs-CZ" altLang="cs-CZ" sz="1200">
                <a:latin typeface="Arial Black" panose="020B0A04020102020204" pitchFamily="34" charset="0"/>
              </a:rPr>
              <a:pPr>
                <a:spcBef>
                  <a:spcPct val="0"/>
                </a:spcBef>
                <a:buClrTx/>
                <a:buSzTx/>
                <a:buFontTx/>
                <a:buNone/>
              </a:pPr>
              <a:t>11</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49507" name="Rectangle 3">
                <a:extLst>
                  <a:ext uri="{FF2B5EF4-FFF2-40B4-BE49-F238E27FC236}">
                    <a16:creationId xmlns:a16="http://schemas.microsoft.com/office/drawing/2014/main" id="{1C9BCA0F-FB95-4B75-8E34-BC153291111C}"/>
                  </a:ext>
                </a:extLst>
              </p:cNvPr>
              <p:cNvSpPr>
                <a:spLocks noGrp="1" noChangeArrowheads="1"/>
              </p:cNvSpPr>
              <p:nvPr>
                <p:ph type="body" idx="1"/>
              </p:nvPr>
            </p:nvSpPr>
            <p:spPr>
              <a:xfrm>
                <a:off x="6020482" y="1341438"/>
                <a:ext cx="4647518" cy="4511911"/>
              </a:xfrm>
            </p:spPr>
            <p:txBody>
              <a:bodyPr>
                <a:normAutofit/>
              </a:bodyPr>
              <a:lstStyle/>
              <a:p>
                <a:pPr eaLnBrk="1" hangingPunct="1">
                  <a:spcBef>
                    <a:spcPct val="40000"/>
                  </a:spcBef>
                  <a:buFont typeface="Wingdings" panose="05000000000000000000" pitchFamily="2" charset="2"/>
                  <a:buNone/>
                </a:pPr>
                <a:r>
                  <a:rPr lang="en-US" altLang="cs-CZ" sz="2400" dirty="0"/>
                  <a:t>A = {u, v, w, x}, </a:t>
                </a:r>
              </a:p>
              <a:p>
                <a:pPr eaLnBrk="1" hangingPunct="1">
                  <a:spcBef>
                    <a:spcPct val="40000"/>
                  </a:spcBef>
                  <a:buFont typeface="Wingdings" panose="05000000000000000000" pitchFamily="2" charset="2"/>
                  <a:buNone/>
                </a:pPr>
                <a:r>
                  <a:rPr lang="en-US" altLang="cs-CZ" sz="2400" dirty="0"/>
                  <a:t>B = {w, x, y}, </a:t>
                </a:r>
              </a:p>
              <a:p>
                <a:pPr eaLnBrk="1" hangingPunct="1">
                  <a:spcBef>
                    <a:spcPct val="40000"/>
                  </a:spcBef>
                  <a:buFont typeface="Wingdings" panose="05000000000000000000" pitchFamily="2" charset="2"/>
                  <a:buNone/>
                </a:pPr>
                <a:r>
                  <a:rPr lang="en-US" altLang="cs-CZ" sz="2400" dirty="0"/>
                  <a:t>C = {u, v, w, x, y}</a:t>
                </a:r>
                <a:endParaRPr lang="cs-CZ" altLang="cs-CZ" sz="2400" dirty="0"/>
              </a:p>
              <a:p>
                <a:pPr>
                  <a:spcBef>
                    <a:spcPct val="40000"/>
                  </a:spcBef>
                  <a:buNone/>
                </a:pPr>
                <a:r>
                  <a:rPr lang="en-US" altLang="cs-CZ" sz="2400" dirty="0"/>
                  <a:t>C = A </a:t>
                </a:r>
                <a14:m>
                  <m:oMath xmlns:m="http://schemas.openxmlformats.org/officeDocument/2006/math">
                    <m:r>
                      <a:rPr lang="en-US" altLang="cs-CZ" sz="2400" i="1">
                        <a:latin typeface="Cambria Math" panose="02040503050406030204" pitchFamily="18" charset="0"/>
                        <a:ea typeface="Cambria Math" panose="02040503050406030204" pitchFamily="18" charset="0"/>
                      </a:rPr>
                      <m:t>∪</m:t>
                    </m:r>
                  </m:oMath>
                </a14:m>
                <a:r>
                  <a:rPr lang="en-US" altLang="cs-CZ" sz="2400" dirty="0"/>
                  <a:t> B</a:t>
                </a:r>
              </a:p>
              <a:p>
                <a:pPr>
                  <a:spcBef>
                    <a:spcPct val="40000"/>
                  </a:spcBef>
                  <a:buNone/>
                </a:pPr>
                <a:r>
                  <a:rPr lang="en-US" altLang="cs-CZ" sz="2400" dirty="0"/>
                  <a:t>F = {w, x} = A </a:t>
                </a:r>
                <a14:m>
                  <m:oMath xmlns:m="http://schemas.openxmlformats.org/officeDocument/2006/math">
                    <m:r>
                      <a:rPr lang="en-US" altLang="cs-CZ" sz="2400" i="1">
                        <a:latin typeface="Cambria Math" panose="02040503050406030204" pitchFamily="18" charset="0"/>
                        <a:ea typeface="Cambria Math" panose="02040503050406030204" pitchFamily="18" charset="0"/>
                      </a:rPr>
                      <m:t>∩</m:t>
                    </m:r>
                  </m:oMath>
                </a14:m>
                <a:r>
                  <a:rPr lang="en-US" altLang="cs-CZ" sz="2400" dirty="0"/>
                  <a:t> B = C\(D </a:t>
                </a:r>
                <a14:m>
                  <m:oMath xmlns:m="http://schemas.openxmlformats.org/officeDocument/2006/math">
                    <m:r>
                      <a:rPr lang="en-US" altLang="cs-CZ" sz="2400" i="1">
                        <a:latin typeface="Cambria Math" panose="02040503050406030204" pitchFamily="18" charset="0"/>
                        <a:ea typeface="Cambria Math" panose="02040503050406030204" pitchFamily="18" charset="0"/>
                      </a:rPr>
                      <m:t>∪</m:t>
                    </m:r>
                  </m:oMath>
                </a14:m>
                <a:r>
                  <a:rPr lang="en-US" altLang="cs-CZ" sz="2400" dirty="0"/>
                  <a:t> E)</a:t>
                </a:r>
              </a:p>
              <a:p>
                <a:pPr eaLnBrk="1" hangingPunct="1">
                  <a:spcBef>
                    <a:spcPts val="1800"/>
                  </a:spcBef>
                  <a:buFont typeface="Wingdings" panose="05000000000000000000" pitchFamily="2" charset="2"/>
                  <a:buNone/>
                </a:pPr>
                <a:r>
                  <a:rPr lang="en-US" altLang="cs-CZ" sz="2400" dirty="0"/>
                  <a:t>D = {u, v} = A\B= A\F = C\(F </a:t>
                </a:r>
                <a14:m>
                  <m:oMath xmlns:m="http://schemas.openxmlformats.org/officeDocument/2006/math">
                    <m:r>
                      <a:rPr lang="en-US" altLang="cs-CZ" sz="2400" i="1" smtClean="0">
                        <a:latin typeface="Cambria Math" panose="02040503050406030204" pitchFamily="18" charset="0"/>
                        <a:ea typeface="Cambria Math" panose="02040503050406030204" pitchFamily="18" charset="0"/>
                      </a:rPr>
                      <m:t>∪</m:t>
                    </m:r>
                  </m:oMath>
                </a14:m>
                <a:r>
                  <a:rPr lang="en-US" altLang="cs-CZ" sz="2400" dirty="0"/>
                  <a:t> E)</a:t>
                </a:r>
              </a:p>
              <a:p>
                <a:pPr>
                  <a:spcBef>
                    <a:spcPct val="40000"/>
                  </a:spcBef>
                  <a:buNone/>
                </a:pPr>
                <a:r>
                  <a:rPr lang="en-US" altLang="cs-CZ" sz="2400" dirty="0"/>
                  <a:t>E = {y} = B\A = B\F = C\(D </a:t>
                </a:r>
                <a14:m>
                  <m:oMath xmlns:m="http://schemas.openxmlformats.org/officeDocument/2006/math">
                    <m:r>
                      <a:rPr lang="en-US" altLang="cs-CZ" sz="2400" i="1">
                        <a:latin typeface="Cambria Math" panose="02040503050406030204" pitchFamily="18" charset="0"/>
                        <a:ea typeface="Cambria Math" panose="02040503050406030204" pitchFamily="18" charset="0"/>
                      </a:rPr>
                      <m:t>∪</m:t>
                    </m:r>
                  </m:oMath>
                </a14:m>
                <a:r>
                  <a:rPr lang="en-US" altLang="cs-CZ" sz="2400" dirty="0"/>
                  <a:t> F)</a:t>
                </a:r>
              </a:p>
              <a:p>
                <a:pPr>
                  <a:spcBef>
                    <a:spcPct val="40000"/>
                  </a:spcBef>
                  <a:buNone/>
                </a:pPr>
                <a:r>
                  <a:rPr lang="en-US" altLang="cs-CZ" sz="2400" dirty="0"/>
                  <a:t>A = C\E = (C\B)</a:t>
                </a:r>
                <a:r>
                  <a:rPr lang="en-US" altLang="cs-CZ" sz="2400" dirty="0">
                    <a:ea typeface="Cambria Math" panose="02040503050406030204" pitchFamily="18" charset="0"/>
                  </a:rPr>
                  <a:t> </a:t>
                </a:r>
                <a14:m>
                  <m:oMath xmlns:m="http://schemas.openxmlformats.org/officeDocument/2006/math">
                    <m:r>
                      <a:rPr lang="en-US" altLang="cs-CZ" sz="2400" i="1">
                        <a:latin typeface="Cambria Math" panose="02040503050406030204" pitchFamily="18" charset="0"/>
                        <a:ea typeface="Cambria Math" panose="02040503050406030204" pitchFamily="18" charset="0"/>
                      </a:rPr>
                      <m:t>∪</m:t>
                    </m:r>
                  </m:oMath>
                </a14:m>
                <a:r>
                  <a:rPr lang="en-US" altLang="cs-CZ" sz="2400" dirty="0"/>
                  <a:t> F</a:t>
                </a:r>
              </a:p>
              <a:p>
                <a:pPr>
                  <a:spcBef>
                    <a:spcPct val="40000"/>
                  </a:spcBef>
                  <a:buNone/>
                </a:pPr>
                <a:r>
                  <a:rPr lang="en-US" altLang="cs-CZ" sz="2400" dirty="0"/>
                  <a:t>B = C\D = (C\A) </a:t>
                </a:r>
                <a14:m>
                  <m:oMath xmlns:m="http://schemas.openxmlformats.org/officeDocument/2006/math">
                    <m:r>
                      <a:rPr lang="en-US" altLang="cs-CZ" sz="2400" i="1">
                        <a:latin typeface="Cambria Math" panose="02040503050406030204" pitchFamily="18" charset="0"/>
                        <a:ea typeface="Cambria Math" panose="02040503050406030204" pitchFamily="18" charset="0"/>
                      </a:rPr>
                      <m:t>∪</m:t>
                    </m:r>
                  </m:oMath>
                </a14:m>
                <a:r>
                  <a:rPr lang="en-US" altLang="cs-CZ" sz="2400" dirty="0"/>
                  <a:t> F</a:t>
                </a:r>
              </a:p>
              <a:p>
                <a:pPr eaLnBrk="1" hangingPunct="1">
                  <a:spcBef>
                    <a:spcPct val="40000"/>
                  </a:spcBef>
                  <a:buFont typeface="Wingdings" panose="05000000000000000000" pitchFamily="2" charset="2"/>
                  <a:buNone/>
                </a:pPr>
                <a:endParaRPr lang="en-US" altLang="cs-CZ" sz="2000" dirty="0"/>
              </a:p>
              <a:p>
                <a:pPr eaLnBrk="1" hangingPunct="1">
                  <a:spcBef>
                    <a:spcPct val="40000"/>
                  </a:spcBef>
                  <a:buFont typeface="Wingdings" panose="05000000000000000000" pitchFamily="2" charset="2"/>
                  <a:buNone/>
                </a:pPr>
                <a:endParaRPr lang="cs-CZ" altLang="cs-CZ" sz="1400" dirty="0">
                  <a:sym typeface="Symbol" panose="05050102010706020507" pitchFamily="18" charset="2"/>
                </a:endParaRPr>
              </a:p>
            </p:txBody>
          </p:sp>
        </mc:Choice>
        <mc:Fallback xmlns="">
          <p:sp>
            <p:nvSpPr>
              <p:cNvPr id="149507" name="Rectangle 3">
                <a:extLst>
                  <a:ext uri="{FF2B5EF4-FFF2-40B4-BE49-F238E27FC236}">
                    <a16:creationId xmlns:a16="http://schemas.microsoft.com/office/drawing/2014/main" id="{1C9BCA0F-FB95-4B75-8E34-BC153291111C}"/>
                  </a:ext>
                </a:extLst>
              </p:cNvPr>
              <p:cNvSpPr>
                <a:spLocks noGrp="1" noRot="1" noChangeAspect="1" noMove="1" noResize="1" noEditPoints="1" noAdjustHandles="1" noChangeArrowheads="1" noChangeShapeType="1" noTextEdit="1"/>
              </p:cNvSpPr>
              <p:nvPr>
                <p:ph type="body" idx="1"/>
              </p:nvPr>
            </p:nvSpPr>
            <p:spPr>
              <a:xfrm>
                <a:off x="6020482" y="1341438"/>
                <a:ext cx="4647518" cy="4511911"/>
              </a:xfrm>
              <a:blipFill>
                <a:blip r:embed="rId2"/>
                <a:stretch>
                  <a:fillRect l="-2100" t="-1892"/>
                </a:stretch>
              </a:blipFill>
            </p:spPr>
            <p:txBody>
              <a:bodyPr/>
              <a:lstStyle/>
              <a:p>
                <a:r>
                  <a:rPr lang="cs-CZ">
                    <a:noFill/>
                  </a:rPr>
                  <a:t> </a:t>
                </a:r>
              </a:p>
            </p:txBody>
          </p:sp>
        </mc:Fallback>
      </mc:AlternateContent>
      <p:sp>
        <p:nvSpPr>
          <p:cNvPr id="33799" name="Oval 5">
            <a:extLst>
              <a:ext uri="{FF2B5EF4-FFF2-40B4-BE49-F238E27FC236}">
                <a16:creationId xmlns:a16="http://schemas.microsoft.com/office/drawing/2014/main" id="{1A3719CE-D0E9-431F-94A0-13F2118EFF98}"/>
              </a:ext>
            </a:extLst>
          </p:cNvPr>
          <p:cNvSpPr>
            <a:spLocks noChangeArrowheads="1"/>
          </p:cNvSpPr>
          <p:nvPr/>
        </p:nvSpPr>
        <p:spPr bwMode="auto">
          <a:xfrm>
            <a:off x="3340327" y="2079335"/>
            <a:ext cx="1963509" cy="1873250"/>
          </a:xfrm>
          <a:prstGeom prst="ellipse">
            <a:avLst/>
          </a:prstGeom>
          <a:solidFill>
            <a:srgbClr val="FF6600">
              <a:alpha val="3294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33800" name="Oval 6">
            <a:extLst>
              <a:ext uri="{FF2B5EF4-FFF2-40B4-BE49-F238E27FC236}">
                <a16:creationId xmlns:a16="http://schemas.microsoft.com/office/drawing/2014/main" id="{CC31EA01-09A9-46B7-946C-44AA315A6825}"/>
              </a:ext>
            </a:extLst>
          </p:cNvPr>
          <p:cNvSpPr>
            <a:spLocks noChangeArrowheads="1"/>
          </p:cNvSpPr>
          <p:nvPr/>
        </p:nvSpPr>
        <p:spPr bwMode="auto">
          <a:xfrm>
            <a:off x="1954668" y="2120100"/>
            <a:ext cx="1963510" cy="1873250"/>
          </a:xfrm>
          <a:prstGeom prst="ellipse">
            <a:avLst/>
          </a:prstGeom>
          <a:solidFill>
            <a:srgbClr val="00FFFF">
              <a:alpha val="23137"/>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33802" name="Text Box 8">
            <a:extLst>
              <a:ext uri="{FF2B5EF4-FFF2-40B4-BE49-F238E27FC236}">
                <a16:creationId xmlns:a16="http://schemas.microsoft.com/office/drawing/2014/main" id="{F7101421-33E6-407A-BC8F-C82429E7E7F2}"/>
              </a:ext>
            </a:extLst>
          </p:cNvPr>
          <p:cNvSpPr txBox="1">
            <a:spLocks noChangeArrowheads="1"/>
          </p:cNvSpPr>
          <p:nvPr/>
        </p:nvSpPr>
        <p:spPr bwMode="auto">
          <a:xfrm>
            <a:off x="2095727" y="1841691"/>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b="1" dirty="0"/>
              <a:t>A</a:t>
            </a:r>
          </a:p>
        </p:txBody>
      </p:sp>
      <p:sp>
        <p:nvSpPr>
          <p:cNvPr id="33803" name="Text Box 9">
            <a:extLst>
              <a:ext uri="{FF2B5EF4-FFF2-40B4-BE49-F238E27FC236}">
                <a16:creationId xmlns:a16="http://schemas.microsoft.com/office/drawing/2014/main" id="{EE3041B6-3893-416F-8EC1-8A87725EA1D6}"/>
              </a:ext>
            </a:extLst>
          </p:cNvPr>
          <p:cNvSpPr txBox="1">
            <a:spLocks noChangeArrowheads="1"/>
          </p:cNvSpPr>
          <p:nvPr/>
        </p:nvSpPr>
        <p:spPr bwMode="auto">
          <a:xfrm>
            <a:off x="4895496" y="1830277"/>
            <a:ext cx="471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b="1" dirty="0"/>
              <a:t>B</a:t>
            </a:r>
          </a:p>
        </p:txBody>
      </p:sp>
      <p:sp>
        <p:nvSpPr>
          <p:cNvPr id="33805" name="Text Box 11">
            <a:extLst>
              <a:ext uri="{FF2B5EF4-FFF2-40B4-BE49-F238E27FC236}">
                <a16:creationId xmlns:a16="http://schemas.microsoft.com/office/drawing/2014/main" id="{52522BB2-D335-49A0-8901-8119AA39CB87}"/>
              </a:ext>
            </a:extLst>
          </p:cNvPr>
          <p:cNvSpPr txBox="1">
            <a:spLocks noChangeArrowheads="1"/>
          </p:cNvSpPr>
          <p:nvPr/>
        </p:nvSpPr>
        <p:spPr bwMode="auto">
          <a:xfrm>
            <a:off x="2405291" y="3231860"/>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dirty="0"/>
              <a:t>v</a:t>
            </a:r>
          </a:p>
        </p:txBody>
      </p:sp>
      <p:sp>
        <p:nvSpPr>
          <p:cNvPr id="33806" name="Text Box 12">
            <a:extLst>
              <a:ext uri="{FF2B5EF4-FFF2-40B4-BE49-F238E27FC236}">
                <a16:creationId xmlns:a16="http://schemas.microsoft.com/office/drawing/2014/main" id="{A98391D9-4650-4D07-8F6B-894E49DE2B96}"/>
              </a:ext>
            </a:extLst>
          </p:cNvPr>
          <p:cNvSpPr txBox="1">
            <a:spLocks noChangeArrowheads="1"/>
          </p:cNvSpPr>
          <p:nvPr/>
        </p:nvSpPr>
        <p:spPr bwMode="auto">
          <a:xfrm>
            <a:off x="2764066" y="2439697"/>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dirty="0"/>
              <a:t>u</a:t>
            </a:r>
          </a:p>
        </p:txBody>
      </p:sp>
      <p:sp>
        <p:nvSpPr>
          <p:cNvPr id="33807" name="Text Box 13">
            <a:extLst>
              <a:ext uri="{FF2B5EF4-FFF2-40B4-BE49-F238E27FC236}">
                <a16:creationId xmlns:a16="http://schemas.microsoft.com/office/drawing/2014/main" id="{ABB36A90-0C68-46B1-8681-11250B003767}"/>
              </a:ext>
            </a:extLst>
          </p:cNvPr>
          <p:cNvSpPr txBox="1">
            <a:spLocks noChangeArrowheads="1"/>
          </p:cNvSpPr>
          <p:nvPr/>
        </p:nvSpPr>
        <p:spPr bwMode="auto">
          <a:xfrm>
            <a:off x="3404380" y="2486867"/>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dirty="0"/>
              <a:t>w</a:t>
            </a:r>
          </a:p>
        </p:txBody>
      </p:sp>
      <p:sp>
        <p:nvSpPr>
          <p:cNvPr id="33809" name="Text Box 15">
            <a:extLst>
              <a:ext uri="{FF2B5EF4-FFF2-40B4-BE49-F238E27FC236}">
                <a16:creationId xmlns:a16="http://schemas.microsoft.com/office/drawing/2014/main" id="{101DB17C-8814-4953-978D-97B94FE27D7A}"/>
              </a:ext>
            </a:extLst>
          </p:cNvPr>
          <p:cNvSpPr txBox="1">
            <a:spLocks noChangeArrowheads="1"/>
          </p:cNvSpPr>
          <p:nvPr/>
        </p:nvSpPr>
        <p:spPr bwMode="auto">
          <a:xfrm>
            <a:off x="3556229" y="323186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dirty="0"/>
              <a:t>x</a:t>
            </a:r>
          </a:p>
        </p:txBody>
      </p:sp>
      <p:sp>
        <p:nvSpPr>
          <p:cNvPr id="33810" name="Text Box 16">
            <a:extLst>
              <a:ext uri="{FF2B5EF4-FFF2-40B4-BE49-F238E27FC236}">
                <a16:creationId xmlns:a16="http://schemas.microsoft.com/office/drawing/2014/main" id="{10F3F5A2-876E-4827-B93D-8DA7CB15F313}"/>
              </a:ext>
            </a:extLst>
          </p:cNvPr>
          <p:cNvSpPr txBox="1">
            <a:spLocks noChangeArrowheads="1"/>
          </p:cNvSpPr>
          <p:nvPr/>
        </p:nvSpPr>
        <p:spPr bwMode="auto">
          <a:xfrm>
            <a:off x="4421416" y="3087397"/>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dirty="0"/>
              <a:t>y</a:t>
            </a:r>
          </a:p>
        </p:txBody>
      </p:sp>
      <p:sp>
        <p:nvSpPr>
          <p:cNvPr id="33811" name="Text Box 17">
            <a:extLst>
              <a:ext uri="{FF2B5EF4-FFF2-40B4-BE49-F238E27FC236}">
                <a16:creationId xmlns:a16="http://schemas.microsoft.com/office/drawing/2014/main" id="{52A66DFA-7222-4C65-B438-25AC3FFF0ED4}"/>
              </a:ext>
            </a:extLst>
          </p:cNvPr>
          <p:cNvSpPr txBox="1">
            <a:spLocks noChangeArrowheads="1"/>
          </p:cNvSpPr>
          <p:nvPr/>
        </p:nvSpPr>
        <p:spPr bwMode="auto">
          <a:xfrm>
            <a:off x="3475932" y="4060246"/>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b="1" dirty="0"/>
              <a:t>C</a:t>
            </a:r>
          </a:p>
        </p:txBody>
      </p:sp>
      <p:sp>
        <p:nvSpPr>
          <p:cNvPr id="33812" name="Rectangle 18">
            <a:extLst>
              <a:ext uri="{FF2B5EF4-FFF2-40B4-BE49-F238E27FC236}">
                <a16:creationId xmlns:a16="http://schemas.microsoft.com/office/drawing/2014/main" id="{1B526F3C-DE4E-4E77-8132-7F6490889422}"/>
              </a:ext>
            </a:extLst>
          </p:cNvPr>
          <p:cNvSpPr>
            <a:spLocks noChangeArrowheads="1"/>
          </p:cNvSpPr>
          <p:nvPr/>
        </p:nvSpPr>
        <p:spPr bwMode="auto">
          <a:xfrm>
            <a:off x="1712105" y="1373429"/>
            <a:ext cx="3744912" cy="4248150"/>
          </a:xfrm>
          <a:prstGeom prst="rect">
            <a:avLst/>
          </a:prstGeom>
          <a:solidFill>
            <a:schemeClr val="accent1">
              <a:alpha val="14902"/>
            </a:schemeClr>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 name="Obdélník 1">
            <a:extLst>
              <a:ext uri="{FF2B5EF4-FFF2-40B4-BE49-F238E27FC236}">
                <a16:creationId xmlns:a16="http://schemas.microsoft.com/office/drawing/2014/main" id="{8739BD7D-ACCB-4397-9EB0-3D846EA4AD7F}"/>
              </a:ext>
            </a:extLst>
          </p:cNvPr>
          <p:cNvSpPr/>
          <p:nvPr/>
        </p:nvSpPr>
        <p:spPr>
          <a:xfrm>
            <a:off x="1016359" y="910234"/>
            <a:ext cx="10217278" cy="5214692"/>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FE0AA028-D169-4A22-AD46-466B491E125F}"/>
              </a:ext>
            </a:extLst>
          </p:cNvPr>
          <p:cNvSpPr>
            <a:spLocks noGrp="1" noChangeArrowheads="1"/>
          </p:cNvSpPr>
          <p:nvPr/>
        </p:nvSpPr>
        <p:spPr>
          <a:xfrm>
            <a:off x="1778822" y="659982"/>
            <a:ext cx="5969915" cy="485828"/>
          </a:xfrm>
          <a:prstGeom prst="rect">
            <a:avLst/>
          </a:prstGeom>
          <a:solidFill>
            <a:schemeClr val="bg1"/>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Graphical illustration (in a universe U):</a:t>
            </a:r>
            <a:endParaRPr lang="en-US" dirty="0"/>
          </a:p>
        </p:txBody>
      </p:sp>
      <p:sp>
        <p:nvSpPr>
          <p:cNvPr id="21" name="TextovéPole 1">
            <a:extLst>
              <a:ext uri="{FF2B5EF4-FFF2-40B4-BE49-F238E27FC236}">
                <a16:creationId xmlns:a16="http://schemas.microsoft.com/office/drawing/2014/main" id="{CE83989E-EFF5-46F4-9B9E-193AE6DE4E8C}"/>
              </a:ext>
            </a:extLst>
          </p:cNvPr>
          <p:cNvSpPr txBox="1"/>
          <p:nvPr/>
        </p:nvSpPr>
        <p:spPr>
          <a:xfrm rot="1200000">
            <a:off x="11115750" y="242109"/>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22" name="TextovéPole 2">
            <a:extLst>
              <a:ext uri="{FF2B5EF4-FFF2-40B4-BE49-F238E27FC236}">
                <a16:creationId xmlns:a16="http://schemas.microsoft.com/office/drawing/2014/main" id="{A2C72C37-E8D4-4DDA-B803-6E424067B2C3}"/>
              </a:ext>
            </a:extLst>
          </p:cNvPr>
          <p:cNvSpPr txBox="1"/>
          <p:nvPr/>
        </p:nvSpPr>
        <p:spPr>
          <a:xfrm rot="660000">
            <a:off x="389910" y="276467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23" name="TextovéPole 3">
            <a:extLst>
              <a:ext uri="{FF2B5EF4-FFF2-40B4-BE49-F238E27FC236}">
                <a16:creationId xmlns:a16="http://schemas.microsoft.com/office/drawing/2014/main" id="{194AAA84-12B8-4D7C-9085-E91239B593B0}"/>
              </a:ext>
            </a:extLst>
          </p:cNvPr>
          <p:cNvSpPr txBox="1"/>
          <p:nvPr/>
        </p:nvSpPr>
        <p:spPr>
          <a:xfrm rot="-1140000">
            <a:off x="1553089" y="616219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24" name="TextovéPole 4">
            <a:extLst>
              <a:ext uri="{FF2B5EF4-FFF2-40B4-BE49-F238E27FC236}">
                <a16:creationId xmlns:a16="http://schemas.microsoft.com/office/drawing/2014/main" id="{D08CCF98-6C65-453B-A607-277B13C7D66A}"/>
              </a:ext>
            </a:extLst>
          </p:cNvPr>
          <p:cNvSpPr txBox="1"/>
          <p:nvPr/>
        </p:nvSpPr>
        <p:spPr>
          <a:xfrm rot="540000">
            <a:off x="8303974" y="6122996"/>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25" name="TextovéPole 5">
            <a:extLst>
              <a:ext uri="{FF2B5EF4-FFF2-40B4-BE49-F238E27FC236}">
                <a16:creationId xmlns:a16="http://schemas.microsoft.com/office/drawing/2014/main" id="{7515B528-1A0E-44FB-BA0B-B25005B80C83}"/>
              </a:ext>
            </a:extLst>
          </p:cNvPr>
          <p:cNvSpPr txBox="1"/>
          <p:nvPr/>
        </p:nvSpPr>
        <p:spPr>
          <a:xfrm rot="21240000">
            <a:off x="11370296" y="5660110"/>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
        <p:nvSpPr>
          <p:cNvPr id="26" name="Text Box 8">
            <a:extLst>
              <a:ext uri="{FF2B5EF4-FFF2-40B4-BE49-F238E27FC236}">
                <a16:creationId xmlns:a16="http://schemas.microsoft.com/office/drawing/2014/main" id="{C0FD80BD-AEBE-4E33-9670-B02459272B73}"/>
              </a:ext>
            </a:extLst>
          </p:cNvPr>
          <p:cNvSpPr txBox="1">
            <a:spLocks noChangeArrowheads="1"/>
          </p:cNvSpPr>
          <p:nvPr/>
        </p:nvSpPr>
        <p:spPr bwMode="auto">
          <a:xfrm>
            <a:off x="2071558" y="2783026"/>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b="1" dirty="0"/>
              <a:t>D</a:t>
            </a:r>
          </a:p>
        </p:txBody>
      </p:sp>
      <p:sp>
        <p:nvSpPr>
          <p:cNvPr id="27" name="Text Box 8">
            <a:extLst>
              <a:ext uri="{FF2B5EF4-FFF2-40B4-BE49-F238E27FC236}">
                <a16:creationId xmlns:a16="http://schemas.microsoft.com/office/drawing/2014/main" id="{2771204E-9EA9-4A3F-8BF9-CC75A4E79F12}"/>
              </a:ext>
            </a:extLst>
          </p:cNvPr>
          <p:cNvSpPr txBox="1">
            <a:spLocks noChangeArrowheads="1"/>
          </p:cNvSpPr>
          <p:nvPr/>
        </p:nvSpPr>
        <p:spPr bwMode="auto">
          <a:xfrm>
            <a:off x="4826907" y="2720684"/>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cs-CZ" sz="1800" b="1" dirty="0"/>
              <a:t>E</a:t>
            </a:r>
          </a:p>
        </p:txBody>
      </p:sp>
      <p:sp>
        <p:nvSpPr>
          <p:cNvPr id="28" name="Text Box 8">
            <a:extLst>
              <a:ext uri="{FF2B5EF4-FFF2-40B4-BE49-F238E27FC236}">
                <a16:creationId xmlns:a16="http://schemas.microsoft.com/office/drawing/2014/main" id="{26F21400-1DA6-4EB5-80A2-D75D00A490AA}"/>
              </a:ext>
            </a:extLst>
          </p:cNvPr>
          <p:cNvSpPr txBox="1">
            <a:spLocks noChangeArrowheads="1"/>
          </p:cNvSpPr>
          <p:nvPr/>
        </p:nvSpPr>
        <p:spPr bwMode="auto">
          <a:xfrm>
            <a:off x="3450660" y="2824382"/>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cs-CZ" sz="1800" b="1" dirty="0"/>
              <a:t>F</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Zástupný symbol pro číslo snímku 4">
            <a:extLst>
              <a:ext uri="{FF2B5EF4-FFF2-40B4-BE49-F238E27FC236}">
                <a16:creationId xmlns:a16="http://schemas.microsoft.com/office/drawing/2014/main" id="{9525D1C1-BB9E-4D4B-8377-57A5B27EC026}"/>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C474E0A-8B6E-466F-9721-10595AA41753}" type="slidenum">
              <a:rPr lang="cs-CZ" altLang="cs-CZ" sz="1200">
                <a:latin typeface="Arial Black" panose="020B0A04020102020204" pitchFamily="34" charset="0"/>
              </a:rPr>
              <a:pPr>
                <a:spcBef>
                  <a:spcPct val="0"/>
                </a:spcBef>
                <a:buClrTx/>
                <a:buSzTx/>
                <a:buFontTx/>
                <a:buNone/>
              </a:pPr>
              <a:t>12</a:t>
            </a:fld>
            <a:endParaRPr lang="cs-CZ" altLang="cs-CZ" sz="1200">
              <a:latin typeface="Arial Black" panose="020B0A04020102020204" pitchFamily="34" charset="0"/>
            </a:endParaRPr>
          </a:p>
        </p:txBody>
      </p:sp>
      <p:sp>
        <p:nvSpPr>
          <p:cNvPr id="149507" name="Rectangle 3">
            <a:extLst>
              <a:ext uri="{FF2B5EF4-FFF2-40B4-BE49-F238E27FC236}">
                <a16:creationId xmlns:a16="http://schemas.microsoft.com/office/drawing/2014/main" id="{1C9BCA0F-FB95-4B75-8E34-BC153291111C}"/>
              </a:ext>
            </a:extLst>
          </p:cNvPr>
          <p:cNvSpPr>
            <a:spLocks noGrp="1" noChangeArrowheads="1"/>
          </p:cNvSpPr>
          <p:nvPr>
            <p:ph type="body" idx="1"/>
          </p:nvPr>
        </p:nvSpPr>
        <p:spPr>
          <a:xfrm>
            <a:off x="5807869" y="1153146"/>
            <a:ext cx="4860131" cy="4931627"/>
          </a:xfrm>
        </p:spPr>
        <p:txBody>
          <a:bodyPr>
            <a:normAutofit lnSpcReduction="10000"/>
          </a:bodyPr>
          <a:lstStyle/>
          <a:p>
            <a:pPr eaLnBrk="1" hangingPunct="1">
              <a:spcBef>
                <a:spcPct val="40000"/>
              </a:spcBef>
              <a:buFont typeface="Wingdings" panose="05000000000000000000" pitchFamily="2" charset="2"/>
              <a:buNone/>
            </a:pPr>
            <a:r>
              <a:rPr lang="cs-CZ" altLang="cs-CZ" sz="1600" dirty="0"/>
              <a:t>A: S</a:t>
            </a:r>
            <a:r>
              <a:rPr lang="en-US" altLang="cs-CZ" sz="1600" dirty="0"/>
              <a:t>\(P</a:t>
            </a:r>
            <a:r>
              <a:rPr lang="en-US" altLang="cs-CZ" sz="1600" b="1" dirty="0">
                <a:sym typeface="Symbol" panose="05050102010706020507" pitchFamily="18" charset="2"/>
              </a:rPr>
              <a:t></a:t>
            </a:r>
            <a:r>
              <a:rPr lang="en-US" altLang="cs-CZ" sz="1600" dirty="0">
                <a:sym typeface="Symbol" panose="05050102010706020507" pitchFamily="18" charset="2"/>
              </a:rPr>
              <a:t>M</a:t>
            </a:r>
            <a:r>
              <a:rPr lang="en-US" altLang="cs-CZ" sz="1600" b="1" dirty="0">
                <a:sym typeface="Symbol" panose="05050102010706020507" pitchFamily="18" charset="2"/>
              </a:rPr>
              <a:t>) </a:t>
            </a:r>
            <a:r>
              <a:rPr lang="en-US" altLang="cs-CZ" sz="1600" dirty="0">
                <a:sym typeface="Symbol" panose="05050102010706020507" pitchFamily="18" charset="2"/>
              </a:rPr>
              <a:t>=</a:t>
            </a:r>
            <a:r>
              <a:rPr lang="en-US" altLang="cs-CZ" sz="1600" b="1" dirty="0">
                <a:sym typeface="Symbol" panose="05050102010706020507" pitchFamily="18" charset="2"/>
              </a:rPr>
              <a:t> (</a:t>
            </a:r>
            <a:r>
              <a:rPr lang="en-US" altLang="cs-CZ" sz="1600" dirty="0">
                <a:sym typeface="Symbol" panose="05050102010706020507" pitchFamily="18" charset="2"/>
              </a:rPr>
              <a:t>S\P)</a:t>
            </a:r>
            <a:r>
              <a:rPr lang="en-US" altLang="cs-CZ" sz="1600" b="1" dirty="0">
                <a:sym typeface="Symbol" panose="05050102010706020507" pitchFamily="18" charset="2"/>
              </a:rPr>
              <a:t></a:t>
            </a:r>
            <a:r>
              <a:rPr lang="en-US" altLang="cs-CZ" sz="1600" dirty="0">
                <a:sym typeface="Symbol" panose="05050102010706020507" pitchFamily="18" charset="2"/>
              </a:rPr>
              <a:t>(S\M)</a:t>
            </a:r>
          </a:p>
          <a:p>
            <a:pPr eaLnBrk="1" hangingPunct="1">
              <a:spcBef>
                <a:spcPct val="40000"/>
              </a:spcBef>
              <a:buFont typeface="Wingdings" panose="05000000000000000000" pitchFamily="2" charset="2"/>
              <a:buNone/>
            </a:pPr>
            <a:r>
              <a:rPr lang="en-US" altLang="cs-CZ" sz="1600" dirty="0">
                <a:sym typeface="Symbol" panose="05050102010706020507" pitchFamily="18" charset="2"/>
              </a:rPr>
              <a:t>	 </a:t>
            </a:r>
            <a:r>
              <a:rPr lang="cs-CZ" altLang="cs-CZ" sz="1600" dirty="0"/>
              <a:t>S(</a:t>
            </a:r>
            <a:r>
              <a:rPr lang="cs-CZ" altLang="cs-CZ" sz="1600" i="1" dirty="0"/>
              <a:t>x</a:t>
            </a:r>
            <a:r>
              <a:rPr lang="cs-CZ" altLang="cs-CZ" sz="1600" dirty="0"/>
              <a:t>) </a:t>
            </a:r>
            <a:r>
              <a:rPr lang="cs-CZ" altLang="cs-CZ" sz="1600" b="1" dirty="0">
                <a:sym typeface="Symbol" panose="05050102010706020507" pitchFamily="18" charset="2"/>
              </a:rPr>
              <a:t> </a:t>
            </a:r>
            <a:r>
              <a:rPr lang="en-US" altLang="cs-CZ" sz="1600" b="1" dirty="0">
                <a:sym typeface="Symbol" panose="05050102010706020507" pitchFamily="18" charset="2"/>
              </a:rPr>
              <a:t>(</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a:t>
            </a:r>
            <a:r>
              <a:rPr lang="en-US" altLang="cs-CZ" sz="1600" b="1" dirty="0">
                <a:sym typeface="Symbol" panose="05050102010706020507" pitchFamily="18" charset="2"/>
              </a:rPr>
              <a:t>) </a:t>
            </a:r>
            <a:r>
              <a:rPr lang="en-US" altLang="cs-CZ" sz="1600" dirty="0">
                <a:sym typeface="Symbol" panose="05050102010706020507" pitchFamily="18" charset="2"/>
              </a:rPr>
              <a:t> </a:t>
            </a:r>
            <a:r>
              <a:rPr lang="cs-CZ" altLang="cs-CZ" sz="1600" dirty="0"/>
              <a:t>S(</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 </a:t>
            </a:r>
            <a:endParaRPr lang="en-US" altLang="cs-CZ" sz="1600" dirty="0">
              <a:sym typeface="Symbol" panose="05050102010706020507" pitchFamily="18" charset="2"/>
            </a:endParaRPr>
          </a:p>
          <a:p>
            <a:pPr eaLnBrk="1" hangingPunct="1">
              <a:spcBef>
                <a:spcPct val="40000"/>
              </a:spcBef>
              <a:buFont typeface="Wingdings" panose="05000000000000000000" pitchFamily="2" charset="2"/>
              <a:buNone/>
            </a:pPr>
            <a:r>
              <a:rPr lang="cs-CZ" altLang="cs-CZ" sz="1600" dirty="0">
                <a:sym typeface="Symbol" panose="05050102010706020507" pitchFamily="18" charset="2"/>
              </a:rPr>
              <a:t>B: </a:t>
            </a:r>
            <a:r>
              <a:rPr lang="en-US" altLang="cs-CZ" sz="1600" dirty="0">
                <a:sym typeface="Symbol" panose="05050102010706020507" pitchFamily="18" charset="2"/>
              </a:rPr>
              <a:t>P</a:t>
            </a:r>
            <a:r>
              <a:rPr lang="en-US" altLang="cs-CZ" sz="1600" dirty="0"/>
              <a:t>\(S</a:t>
            </a:r>
            <a:r>
              <a:rPr lang="en-US" altLang="cs-CZ" sz="1600" b="1" dirty="0">
                <a:sym typeface="Symbol" panose="05050102010706020507" pitchFamily="18" charset="2"/>
              </a:rPr>
              <a:t></a:t>
            </a:r>
            <a:r>
              <a:rPr lang="en-US" altLang="cs-CZ" sz="1600" dirty="0">
                <a:sym typeface="Symbol" panose="05050102010706020507" pitchFamily="18" charset="2"/>
              </a:rPr>
              <a:t>M</a:t>
            </a:r>
            <a:r>
              <a:rPr lang="en-US" altLang="cs-CZ" sz="1600" b="1" dirty="0">
                <a:sym typeface="Symbol" panose="05050102010706020507" pitchFamily="18" charset="2"/>
              </a:rPr>
              <a:t>) </a:t>
            </a:r>
            <a:r>
              <a:rPr lang="en-US" altLang="cs-CZ" sz="1600" dirty="0">
                <a:sym typeface="Symbol" panose="05050102010706020507" pitchFamily="18" charset="2"/>
              </a:rPr>
              <a:t>=</a:t>
            </a:r>
            <a:r>
              <a:rPr lang="en-US" altLang="cs-CZ" sz="1600" b="1" dirty="0">
                <a:sym typeface="Symbol" panose="05050102010706020507" pitchFamily="18" charset="2"/>
              </a:rPr>
              <a:t> (</a:t>
            </a:r>
            <a:r>
              <a:rPr lang="en-US" altLang="cs-CZ" sz="1600" dirty="0">
                <a:sym typeface="Symbol" panose="05050102010706020507" pitchFamily="18" charset="2"/>
              </a:rPr>
              <a:t>P\S)</a:t>
            </a:r>
            <a:r>
              <a:rPr lang="en-US" altLang="cs-CZ" sz="1600" b="1" dirty="0">
                <a:sym typeface="Symbol" panose="05050102010706020507" pitchFamily="18" charset="2"/>
              </a:rPr>
              <a:t></a:t>
            </a:r>
            <a:r>
              <a:rPr lang="en-US" altLang="cs-CZ" sz="1600" dirty="0">
                <a:sym typeface="Symbol" panose="05050102010706020507" pitchFamily="18" charset="2"/>
              </a:rPr>
              <a:t>(P\M)</a:t>
            </a:r>
          </a:p>
          <a:p>
            <a:pPr eaLnBrk="1" hangingPunct="1">
              <a:spcBef>
                <a:spcPct val="40000"/>
              </a:spcBef>
              <a:buFont typeface="Wingdings" panose="05000000000000000000" pitchFamily="2" charset="2"/>
              <a:buNone/>
            </a:pPr>
            <a:r>
              <a:rPr lang="en-US" altLang="cs-CZ" sz="1600" dirty="0">
                <a:sym typeface="Symbol" panose="05050102010706020507" pitchFamily="18" charset="2"/>
              </a:rPr>
              <a:t>	 P</a:t>
            </a:r>
            <a:r>
              <a:rPr lang="cs-CZ" altLang="cs-CZ" sz="1600" dirty="0"/>
              <a:t>(</a:t>
            </a:r>
            <a:r>
              <a:rPr lang="cs-CZ" altLang="cs-CZ" sz="1600" i="1" dirty="0"/>
              <a:t>x</a:t>
            </a:r>
            <a:r>
              <a:rPr lang="cs-CZ" altLang="cs-CZ" sz="1600" dirty="0"/>
              <a:t>) </a:t>
            </a:r>
            <a:r>
              <a:rPr lang="cs-CZ" altLang="cs-CZ" sz="1600" b="1" dirty="0">
                <a:sym typeface="Symbol" panose="05050102010706020507" pitchFamily="18" charset="2"/>
              </a:rPr>
              <a:t> </a:t>
            </a:r>
            <a:r>
              <a:rPr lang="en-US" altLang="cs-CZ" sz="1600" b="1" dirty="0">
                <a:sym typeface="Symbol" panose="05050102010706020507" pitchFamily="18" charset="2"/>
              </a:rPr>
              <a:t>(</a:t>
            </a:r>
            <a:r>
              <a:rPr lang="en-US" altLang="cs-CZ" sz="1600" dirty="0">
                <a:sym typeface="Symbol" panose="05050102010706020507" pitchFamily="18" charset="2"/>
              </a:rPr>
              <a:t>S</a:t>
            </a:r>
            <a:r>
              <a:rPr lang="cs-CZ" altLang="cs-CZ" sz="1600" dirty="0">
                <a:sym typeface="Symbol" panose="05050102010706020507" pitchFamily="18" charset="2"/>
              </a:rPr>
              <a:t>(</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a:t>
            </a:r>
            <a:r>
              <a:rPr lang="en-US" altLang="cs-CZ" sz="1600" b="1" dirty="0">
                <a:sym typeface="Symbol" panose="05050102010706020507" pitchFamily="18" charset="2"/>
              </a:rPr>
              <a:t>) </a:t>
            </a:r>
            <a:r>
              <a:rPr lang="en-US" altLang="cs-CZ" sz="1600" dirty="0">
                <a:sym typeface="Symbol" panose="05050102010706020507" pitchFamily="18" charset="2"/>
              </a:rPr>
              <a:t>  P</a:t>
            </a:r>
            <a:r>
              <a:rPr lang="cs-CZ" altLang="cs-CZ" sz="1600" dirty="0"/>
              <a:t>(</a:t>
            </a:r>
            <a:r>
              <a:rPr lang="cs-CZ" altLang="cs-CZ" sz="1600" i="1" dirty="0"/>
              <a:t>x</a:t>
            </a:r>
            <a:r>
              <a:rPr lang="cs-CZ" altLang="cs-CZ" sz="1600" dirty="0"/>
              <a:t>) </a:t>
            </a:r>
            <a:r>
              <a:rPr lang="cs-CZ" altLang="cs-CZ" sz="1600" b="1" dirty="0">
                <a:sym typeface="Symbol" panose="05050102010706020507" pitchFamily="18" charset="2"/>
              </a:rPr>
              <a:t> </a:t>
            </a:r>
            <a:r>
              <a:rPr lang="en-US" altLang="cs-CZ" sz="1600" dirty="0">
                <a:sym typeface="Symbol" panose="05050102010706020507" pitchFamily="18" charset="2"/>
              </a:rPr>
              <a:t>S</a:t>
            </a:r>
            <a:r>
              <a:rPr lang="cs-CZ" altLang="cs-CZ" sz="1600" dirty="0">
                <a:sym typeface="Symbol" panose="05050102010706020507" pitchFamily="18" charset="2"/>
              </a:rPr>
              <a:t>(</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 </a:t>
            </a:r>
            <a:endParaRPr lang="en-US" altLang="cs-CZ" sz="1600" dirty="0">
              <a:sym typeface="Symbol" panose="05050102010706020507" pitchFamily="18" charset="2"/>
            </a:endParaRPr>
          </a:p>
          <a:p>
            <a:pPr eaLnBrk="1" hangingPunct="1">
              <a:spcBef>
                <a:spcPct val="40000"/>
              </a:spcBef>
              <a:buFont typeface="Wingdings" panose="05000000000000000000" pitchFamily="2" charset="2"/>
              <a:buNone/>
            </a:pPr>
            <a:r>
              <a:rPr lang="cs-CZ" altLang="cs-CZ" sz="1600" dirty="0"/>
              <a:t>C: </a:t>
            </a:r>
            <a:r>
              <a:rPr lang="en-US" altLang="cs-CZ" sz="1600" dirty="0">
                <a:sym typeface="Symbol" panose="05050102010706020507" pitchFamily="18" charset="2"/>
              </a:rPr>
              <a:t>(S </a:t>
            </a:r>
            <a:r>
              <a:rPr lang="en-US" altLang="cs-CZ" sz="1600" b="1" dirty="0">
                <a:sym typeface="Symbol" panose="05050102010706020507" pitchFamily="18" charset="2"/>
              </a:rPr>
              <a:t></a:t>
            </a:r>
            <a:r>
              <a:rPr lang="en-US" altLang="cs-CZ" sz="1600" dirty="0">
                <a:sym typeface="Symbol" panose="05050102010706020507" pitchFamily="18" charset="2"/>
              </a:rPr>
              <a:t> </a:t>
            </a:r>
            <a:r>
              <a:rPr lang="cs-CZ" altLang="cs-CZ" sz="1600" dirty="0">
                <a:sym typeface="Symbol" panose="05050102010706020507" pitchFamily="18" charset="2"/>
              </a:rPr>
              <a:t>P</a:t>
            </a:r>
            <a:r>
              <a:rPr lang="en-US" altLang="cs-CZ" sz="1600" dirty="0">
                <a:sym typeface="Symbol" panose="05050102010706020507" pitchFamily="18" charset="2"/>
              </a:rPr>
              <a:t>) \ </a:t>
            </a:r>
            <a:r>
              <a:rPr lang="cs-CZ" altLang="cs-CZ" sz="1600" dirty="0">
                <a:sym typeface="Symbol" panose="05050102010706020507" pitchFamily="18" charset="2"/>
              </a:rPr>
              <a:t>M</a:t>
            </a:r>
            <a:endParaRPr lang="en-US" altLang="cs-CZ" sz="1600" dirty="0">
              <a:sym typeface="Symbol" panose="05050102010706020507" pitchFamily="18" charset="2"/>
            </a:endParaRPr>
          </a:p>
          <a:p>
            <a:pPr eaLnBrk="1" hangingPunct="1">
              <a:spcBef>
                <a:spcPct val="40000"/>
              </a:spcBef>
              <a:buFont typeface="Wingdings" panose="05000000000000000000" pitchFamily="2" charset="2"/>
              <a:buNone/>
            </a:pPr>
            <a:r>
              <a:rPr lang="en-US" altLang="cs-CZ" sz="1600" dirty="0">
                <a:sym typeface="Symbol" panose="05050102010706020507" pitchFamily="18" charset="2"/>
              </a:rPr>
              <a:t>	</a:t>
            </a:r>
            <a:r>
              <a:rPr lang="cs-CZ" altLang="cs-CZ" sz="1600" dirty="0"/>
              <a:t>S(</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a:t>
            </a:r>
            <a:r>
              <a:rPr lang="en-US" altLang="cs-CZ" sz="1600" b="1" dirty="0">
                <a:sym typeface="Symbol" panose="05050102010706020507" pitchFamily="18" charset="2"/>
              </a:rPr>
              <a:t> </a:t>
            </a:r>
            <a:r>
              <a:rPr lang="cs-CZ" altLang="cs-CZ" sz="1600" b="1" dirty="0">
                <a:sym typeface="Symbol" panose="05050102010706020507" pitchFamily="18" charset="2"/>
              </a:rPr>
              <a:t></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a:t>
            </a:r>
          </a:p>
          <a:p>
            <a:pPr eaLnBrk="1" hangingPunct="1">
              <a:spcBef>
                <a:spcPct val="40000"/>
              </a:spcBef>
              <a:buFont typeface="Wingdings" panose="05000000000000000000" pitchFamily="2" charset="2"/>
              <a:buNone/>
            </a:pPr>
            <a:r>
              <a:rPr lang="cs-CZ" altLang="cs-CZ" sz="1600" dirty="0">
                <a:sym typeface="Symbol" panose="05050102010706020507" pitchFamily="18" charset="2"/>
              </a:rPr>
              <a:t>D: 	</a:t>
            </a:r>
            <a:r>
              <a:rPr lang="en-US" altLang="cs-CZ" sz="1600" dirty="0">
                <a:sym typeface="Symbol" panose="05050102010706020507" pitchFamily="18" charset="2"/>
              </a:rPr>
              <a:t>S </a:t>
            </a:r>
            <a:r>
              <a:rPr lang="en-US" altLang="cs-CZ" sz="1600" b="1" dirty="0">
                <a:sym typeface="Symbol" panose="05050102010706020507" pitchFamily="18" charset="2"/>
              </a:rPr>
              <a:t></a:t>
            </a:r>
            <a:r>
              <a:rPr lang="en-US" altLang="cs-CZ" sz="1600" dirty="0">
                <a:sym typeface="Symbol" panose="05050102010706020507" pitchFamily="18" charset="2"/>
              </a:rPr>
              <a:t> P </a:t>
            </a:r>
            <a:r>
              <a:rPr lang="en-US" altLang="cs-CZ" sz="1600" b="1" dirty="0">
                <a:sym typeface="Symbol" panose="05050102010706020507" pitchFamily="18" charset="2"/>
              </a:rPr>
              <a:t></a:t>
            </a:r>
            <a:r>
              <a:rPr lang="en-US" altLang="cs-CZ" sz="1600" dirty="0">
                <a:sym typeface="Symbol" panose="05050102010706020507" pitchFamily="18" charset="2"/>
              </a:rPr>
              <a:t> M </a:t>
            </a:r>
          </a:p>
          <a:p>
            <a:pPr eaLnBrk="1" hangingPunct="1">
              <a:spcBef>
                <a:spcPct val="40000"/>
              </a:spcBef>
              <a:buFont typeface="Wingdings" panose="05000000000000000000" pitchFamily="2" charset="2"/>
              <a:buNone/>
            </a:pPr>
            <a:r>
              <a:rPr lang="en-US" altLang="cs-CZ" sz="1600" dirty="0"/>
              <a:t>	</a:t>
            </a:r>
            <a:r>
              <a:rPr lang="cs-CZ" altLang="cs-CZ" sz="1600" dirty="0"/>
              <a:t>S(</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a:t>
            </a:r>
            <a:endParaRPr lang="en-US" altLang="cs-CZ" sz="1600" dirty="0">
              <a:sym typeface="Symbol" panose="05050102010706020507" pitchFamily="18" charset="2"/>
            </a:endParaRPr>
          </a:p>
          <a:p>
            <a:pPr eaLnBrk="1" hangingPunct="1">
              <a:spcBef>
                <a:spcPct val="40000"/>
              </a:spcBef>
              <a:buFont typeface="Wingdings" panose="05000000000000000000" pitchFamily="2" charset="2"/>
              <a:buNone/>
            </a:pPr>
            <a:r>
              <a:rPr lang="cs-CZ" altLang="cs-CZ" sz="1600" dirty="0">
                <a:sym typeface="Symbol" panose="05050102010706020507" pitchFamily="18" charset="2"/>
              </a:rPr>
              <a:t>E: 	</a:t>
            </a:r>
            <a:r>
              <a:rPr lang="en-US" altLang="cs-CZ" sz="1600" dirty="0">
                <a:sym typeface="Symbol" panose="05050102010706020507" pitchFamily="18" charset="2"/>
              </a:rPr>
              <a:t>(S </a:t>
            </a:r>
            <a:r>
              <a:rPr lang="en-US" altLang="cs-CZ" sz="1600" b="1" dirty="0">
                <a:sym typeface="Symbol" panose="05050102010706020507" pitchFamily="18" charset="2"/>
              </a:rPr>
              <a:t></a:t>
            </a:r>
            <a:r>
              <a:rPr lang="en-US" altLang="cs-CZ" sz="1600" dirty="0">
                <a:sym typeface="Symbol" panose="05050102010706020507" pitchFamily="18" charset="2"/>
              </a:rPr>
              <a:t> M) \ P</a:t>
            </a:r>
          </a:p>
          <a:p>
            <a:pPr eaLnBrk="1" hangingPunct="1">
              <a:spcBef>
                <a:spcPct val="40000"/>
              </a:spcBef>
              <a:buFont typeface="Wingdings" panose="05000000000000000000" pitchFamily="2" charset="2"/>
              <a:buNone/>
            </a:pPr>
            <a:r>
              <a:rPr lang="en-US" altLang="cs-CZ" sz="1600" dirty="0">
                <a:sym typeface="Symbol" panose="05050102010706020507" pitchFamily="18" charset="2"/>
              </a:rPr>
              <a:t>	</a:t>
            </a:r>
            <a:r>
              <a:rPr lang="cs-CZ" altLang="cs-CZ" sz="1600" dirty="0"/>
              <a:t>S(</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a:t>
            </a:r>
            <a:r>
              <a:rPr lang="en-US" altLang="cs-CZ" sz="1600" b="1" dirty="0">
                <a:sym typeface="Symbol" panose="05050102010706020507" pitchFamily="18" charset="2"/>
              </a:rPr>
              <a:t> </a:t>
            </a:r>
            <a:r>
              <a:rPr lang="cs-CZ" altLang="cs-CZ" sz="1600" b="1" dirty="0">
                <a:sym typeface="Symbol" panose="05050102010706020507" pitchFamily="18" charset="2"/>
              </a:rPr>
              <a:t></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a:t>
            </a:r>
            <a:endParaRPr lang="en-US" altLang="cs-CZ" sz="1600" dirty="0">
              <a:sym typeface="Symbol" panose="05050102010706020507" pitchFamily="18" charset="2"/>
            </a:endParaRPr>
          </a:p>
          <a:p>
            <a:pPr eaLnBrk="1" hangingPunct="1">
              <a:spcBef>
                <a:spcPct val="40000"/>
              </a:spcBef>
              <a:buFont typeface="Wingdings" panose="05000000000000000000" pitchFamily="2" charset="2"/>
              <a:buNone/>
            </a:pPr>
            <a:r>
              <a:rPr lang="cs-CZ" altLang="cs-CZ" sz="1600" dirty="0">
                <a:sym typeface="Symbol" panose="05050102010706020507" pitchFamily="18" charset="2"/>
              </a:rPr>
              <a:t>F: 	</a:t>
            </a:r>
            <a:r>
              <a:rPr lang="en-US" altLang="cs-CZ" sz="1600" dirty="0">
                <a:sym typeface="Symbol" panose="05050102010706020507" pitchFamily="18" charset="2"/>
              </a:rPr>
              <a:t>(P </a:t>
            </a:r>
            <a:r>
              <a:rPr lang="en-US" altLang="cs-CZ" sz="1600" b="1" dirty="0">
                <a:sym typeface="Symbol" panose="05050102010706020507" pitchFamily="18" charset="2"/>
              </a:rPr>
              <a:t></a:t>
            </a:r>
            <a:r>
              <a:rPr lang="en-US" altLang="cs-CZ" sz="1600" dirty="0">
                <a:sym typeface="Symbol" panose="05050102010706020507" pitchFamily="18" charset="2"/>
              </a:rPr>
              <a:t> M) \ S</a:t>
            </a:r>
          </a:p>
          <a:p>
            <a:pPr eaLnBrk="1" hangingPunct="1">
              <a:spcBef>
                <a:spcPct val="40000"/>
              </a:spcBef>
              <a:buFont typeface="Wingdings" panose="05000000000000000000" pitchFamily="2" charset="2"/>
              <a:buNone/>
            </a:pPr>
            <a:r>
              <a:rPr lang="en-US" altLang="cs-CZ" sz="1600" dirty="0">
                <a:sym typeface="Symbol" panose="05050102010706020507" pitchFamily="18" charset="2"/>
              </a:rPr>
              <a:t>	P</a:t>
            </a:r>
            <a:r>
              <a:rPr lang="cs-CZ" altLang="cs-CZ" sz="1600" dirty="0"/>
              <a:t>(</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a:t>
            </a:r>
            <a:r>
              <a:rPr lang="en-US" altLang="cs-CZ" sz="1600" b="1" dirty="0">
                <a:sym typeface="Symbol" panose="05050102010706020507" pitchFamily="18" charset="2"/>
              </a:rPr>
              <a:t> </a:t>
            </a:r>
            <a:r>
              <a:rPr lang="cs-CZ" altLang="cs-CZ" sz="1600" b="1" dirty="0">
                <a:sym typeface="Symbol" panose="05050102010706020507" pitchFamily="18" charset="2"/>
              </a:rPr>
              <a:t></a:t>
            </a:r>
            <a:r>
              <a:rPr lang="en-US" altLang="cs-CZ" sz="1600" dirty="0">
                <a:sym typeface="Symbol" panose="05050102010706020507" pitchFamily="18" charset="2"/>
              </a:rPr>
              <a:t>S</a:t>
            </a:r>
            <a:r>
              <a:rPr lang="cs-CZ" altLang="cs-CZ" sz="1600" dirty="0">
                <a:sym typeface="Symbol" panose="05050102010706020507" pitchFamily="18" charset="2"/>
              </a:rPr>
              <a:t>(</a:t>
            </a:r>
            <a:r>
              <a:rPr lang="cs-CZ" altLang="cs-CZ" sz="1600" i="1" dirty="0">
                <a:sym typeface="Symbol" panose="05050102010706020507" pitchFamily="18" charset="2"/>
              </a:rPr>
              <a:t>x</a:t>
            </a:r>
            <a:r>
              <a:rPr lang="cs-CZ" altLang="cs-CZ" sz="1600" dirty="0">
                <a:sym typeface="Symbol" panose="05050102010706020507" pitchFamily="18" charset="2"/>
              </a:rPr>
              <a:t>)</a:t>
            </a:r>
            <a:endParaRPr lang="en-US" altLang="cs-CZ" sz="1600" dirty="0">
              <a:sym typeface="Symbol" panose="05050102010706020507" pitchFamily="18" charset="2"/>
            </a:endParaRPr>
          </a:p>
          <a:p>
            <a:pPr eaLnBrk="1" hangingPunct="1">
              <a:spcBef>
                <a:spcPct val="40000"/>
              </a:spcBef>
              <a:buFont typeface="Wingdings" panose="05000000000000000000" pitchFamily="2" charset="2"/>
              <a:buNone/>
            </a:pPr>
            <a:r>
              <a:rPr lang="cs-CZ" altLang="cs-CZ" sz="1600" dirty="0">
                <a:sym typeface="Symbol" panose="05050102010706020507" pitchFamily="18" charset="2"/>
              </a:rPr>
              <a:t>G: </a:t>
            </a:r>
            <a:r>
              <a:rPr lang="en-US" altLang="cs-CZ" sz="1600" dirty="0">
                <a:sym typeface="Symbol" panose="05050102010706020507" pitchFamily="18" charset="2"/>
              </a:rPr>
              <a:t>M</a:t>
            </a:r>
            <a:r>
              <a:rPr lang="en-US" altLang="cs-CZ" sz="1600" dirty="0"/>
              <a:t>\(P</a:t>
            </a:r>
            <a:r>
              <a:rPr lang="en-US" altLang="cs-CZ" sz="1600" b="1" dirty="0">
                <a:sym typeface="Symbol" panose="05050102010706020507" pitchFamily="18" charset="2"/>
              </a:rPr>
              <a:t></a:t>
            </a:r>
            <a:r>
              <a:rPr lang="en-US" altLang="cs-CZ" sz="1600" dirty="0">
                <a:sym typeface="Symbol" panose="05050102010706020507" pitchFamily="18" charset="2"/>
              </a:rPr>
              <a:t>S</a:t>
            </a:r>
            <a:r>
              <a:rPr lang="en-US" altLang="cs-CZ" sz="1600" b="1" dirty="0">
                <a:sym typeface="Symbol" panose="05050102010706020507" pitchFamily="18" charset="2"/>
              </a:rPr>
              <a:t>) </a:t>
            </a:r>
            <a:r>
              <a:rPr lang="en-US" altLang="cs-CZ" sz="1600" dirty="0">
                <a:sym typeface="Symbol" panose="05050102010706020507" pitchFamily="18" charset="2"/>
              </a:rPr>
              <a:t>=</a:t>
            </a:r>
            <a:r>
              <a:rPr lang="en-US" altLang="cs-CZ" sz="1600" b="1" dirty="0">
                <a:sym typeface="Symbol" panose="05050102010706020507" pitchFamily="18" charset="2"/>
              </a:rPr>
              <a:t> (</a:t>
            </a:r>
            <a:r>
              <a:rPr lang="en-US" altLang="cs-CZ" sz="1600" dirty="0">
                <a:sym typeface="Symbol" panose="05050102010706020507" pitchFamily="18" charset="2"/>
              </a:rPr>
              <a:t>M\P)</a:t>
            </a:r>
            <a:r>
              <a:rPr lang="en-US" altLang="cs-CZ" sz="1600" b="1" dirty="0">
                <a:sym typeface="Symbol" panose="05050102010706020507" pitchFamily="18" charset="2"/>
              </a:rPr>
              <a:t></a:t>
            </a:r>
            <a:r>
              <a:rPr lang="en-US" altLang="cs-CZ" sz="1600" dirty="0">
                <a:sym typeface="Symbol" panose="05050102010706020507" pitchFamily="18" charset="2"/>
              </a:rPr>
              <a:t>(M\S)</a:t>
            </a:r>
          </a:p>
          <a:p>
            <a:pPr eaLnBrk="1" hangingPunct="1">
              <a:spcBef>
                <a:spcPct val="40000"/>
              </a:spcBef>
              <a:buFont typeface="Wingdings" panose="05000000000000000000" pitchFamily="2" charset="2"/>
              <a:buNone/>
            </a:pPr>
            <a:r>
              <a:rPr lang="en-US" altLang="cs-CZ" sz="1600" dirty="0">
                <a:sym typeface="Symbol" panose="05050102010706020507" pitchFamily="18" charset="2"/>
              </a:rPr>
              <a:t>	M</a:t>
            </a:r>
            <a:r>
              <a:rPr lang="cs-CZ" altLang="cs-CZ" sz="1600" dirty="0"/>
              <a:t>(</a:t>
            </a:r>
            <a:r>
              <a:rPr lang="cs-CZ" altLang="cs-CZ" sz="1600" i="1" dirty="0"/>
              <a:t>x</a:t>
            </a:r>
            <a:r>
              <a:rPr lang="cs-CZ" altLang="cs-CZ" sz="1600" dirty="0"/>
              <a:t>) </a:t>
            </a:r>
            <a:r>
              <a:rPr lang="cs-CZ" altLang="cs-CZ" sz="1600" b="1" dirty="0">
                <a:sym typeface="Symbol" panose="05050102010706020507" pitchFamily="18" charset="2"/>
              </a:rPr>
              <a:t> </a:t>
            </a:r>
            <a:r>
              <a:rPr lang="en-US" altLang="cs-CZ" sz="1600" b="1" dirty="0">
                <a:sym typeface="Symbol" panose="05050102010706020507" pitchFamily="18" charset="2"/>
              </a:rPr>
              <a:t>(</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en-US" altLang="cs-CZ" sz="1600" dirty="0">
                <a:sym typeface="Symbol" panose="05050102010706020507" pitchFamily="18" charset="2"/>
              </a:rPr>
              <a:t>S</a:t>
            </a:r>
            <a:r>
              <a:rPr lang="cs-CZ" altLang="cs-CZ" sz="1600" dirty="0">
                <a:sym typeface="Symbol" panose="05050102010706020507" pitchFamily="18" charset="2"/>
              </a:rPr>
              <a:t>(</a:t>
            </a:r>
            <a:r>
              <a:rPr lang="cs-CZ" altLang="cs-CZ" sz="1600" i="1" dirty="0">
                <a:sym typeface="Symbol" panose="05050102010706020507" pitchFamily="18" charset="2"/>
              </a:rPr>
              <a:t>x</a:t>
            </a:r>
            <a:r>
              <a:rPr lang="cs-CZ" altLang="cs-CZ" sz="1600" dirty="0">
                <a:sym typeface="Symbol" panose="05050102010706020507" pitchFamily="18" charset="2"/>
              </a:rPr>
              <a:t>)</a:t>
            </a:r>
            <a:r>
              <a:rPr lang="en-US" altLang="cs-CZ" sz="1600" b="1" dirty="0">
                <a:sym typeface="Symbol" panose="05050102010706020507" pitchFamily="18" charset="2"/>
              </a:rPr>
              <a:t>) </a:t>
            </a:r>
            <a:r>
              <a:rPr lang="en-US" altLang="cs-CZ" sz="1600" dirty="0">
                <a:sym typeface="Symbol" panose="05050102010706020507" pitchFamily="18" charset="2"/>
              </a:rPr>
              <a:t> M</a:t>
            </a:r>
            <a:r>
              <a:rPr lang="cs-CZ" altLang="cs-CZ" sz="1600" dirty="0"/>
              <a:t>(</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en-US" altLang="cs-CZ" sz="1600" dirty="0">
                <a:sym typeface="Symbol" panose="05050102010706020507" pitchFamily="18" charset="2"/>
              </a:rPr>
              <a:t>S</a:t>
            </a:r>
            <a:r>
              <a:rPr lang="cs-CZ" altLang="cs-CZ" sz="1600" dirty="0">
                <a:sym typeface="Symbol" panose="05050102010706020507" pitchFamily="18" charset="2"/>
              </a:rPr>
              <a:t>(</a:t>
            </a:r>
            <a:r>
              <a:rPr lang="cs-CZ" altLang="cs-CZ" sz="1600" i="1" dirty="0">
                <a:sym typeface="Symbol" panose="05050102010706020507" pitchFamily="18" charset="2"/>
              </a:rPr>
              <a:t>x</a:t>
            </a:r>
            <a:r>
              <a:rPr lang="cs-CZ" altLang="cs-CZ" sz="1600" dirty="0">
                <a:sym typeface="Symbol" panose="05050102010706020507" pitchFamily="18" charset="2"/>
              </a:rPr>
              <a:t>) </a:t>
            </a:r>
            <a:endParaRPr lang="en-US" altLang="cs-CZ" sz="1600" dirty="0">
              <a:sym typeface="Symbol" panose="05050102010706020507" pitchFamily="18" charset="2"/>
            </a:endParaRPr>
          </a:p>
          <a:p>
            <a:pPr eaLnBrk="1" hangingPunct="1">
              <a:spcBef>
                <a:spcPct val="40000"/>
              </a:spcBef>
              <a:buFont typeface="Wingdings" panose="05000000000000000000" pitchFamily="2" charset="2"/>
              <a:buNone/>
            </a:pPr>
            <a:r>
              <a:rPr lang="cs-CZ" altLang="cs-CZ" sz="1600" dirty="0">
                <a:sym typeface="Symbol" panose="05050102010706020507" pitchFamily="18" charset="2"/>
              </a:rPr>
              <a:t>H:  </a:t>
            </a:r>
            <a:r>
              <a:rPr lang="en-US" altLang="cs-CZ" sz="1600" dirty="0">
                <a:sym typeface="Symbol" panose="05050102010706020507" pitchFamily="18" charset="2"/>
              </a:rPr>
              <a:t>U \ </a:t>
            </a:r>
            <a:r>
              <a:rPr lang="en-US" altLang="cs-CZ" sz="1600" dirty="0"/>
              <a:t>(S </a:t>
            </a:r>
            <a:r>
              <a:rPr lang="en-US" altLang="cs-CZ" sz="1600" b="1" dirty="0">
                <a:sym typeface="Symbol" panose="05050102010706020507" pitchFamily="18" charset="2"/>
              </a:rPr>
              <a:t> </a:t>
            </a:r>
            <a:r>
              <a:rPr lang="en-US" altLang="cs-CZ" sz="1600" dirty="0">
                <a:sym typeface="Symbol" panose="05050102010706020507" pitchFamily="18" charset="2"/>
              </a:rPr>
              <a:t>P </a:t>
            </a:r>
            <a:r>
              <a:rPr lang="en-US" altLang="cs-CZ" sz="1600" b="1" dirty="0">
                <a:sym typeface="Symbol" panose="05050102010706020507" pitchFamily="18" charset="2"/>
              </a:rPr>
              <a:t></a:t>
            </a:r>
            <a:r>
              <a:rPr lang="en-US" altLang="cs-CZ" sz="1600" dirty="0">
                <a:sym typeface="Symbol" panose="05050102010706020507" pitchFamily="18" charset="2"/>
              </a:rPr>
              <a:t> M</a:t>
            </a:r>
            <a:r>
              <a:rPr lang="en-US" altLang="cs-CZ" sz="1600" b="1" dirty="0">
                <a:sym typeface="Symbol" panose="05050102010706020507" pitchFamily="18" charset="2"/>
              </a:rPr>
              <a:t>)</a:t>
            </a:r>
            <a:r>
              <a:rPr lang="en-US" altLang="cs-CZ" sz="1600" dirty="0">
                <a:sym typeface="Symbol" panose="05050102010706020507" pitchFamily="18" charset="2"/>
              </a:rPr>
              <a:t> = (U \ </a:t>
            </a:r>
            <a:r>
              <a:rPr lang="en-US" altLang="cs-CZ" sz="1600" dirty="0"/>
              <a:t>S </a:t>
            </a:r>
            <a:r>
              <a:rPr lang="en-US" altLang="cs-CZ" sz="1600" b="1" dirty="0">
                <a:sym typeface="Symbol" panose="05050102010706020507" pitchFamily="18" charset="2"/>
              </a:rPr>
              <a:t> </a:t>
            </a:r>
            <a:r>
              <a:rPr lang="en-US" altLang="cs-CZ" sz="1600" dirty="0">
                <a:sym typeface="Symbol" panose="05050102010706020507" pitchFamily="18" charset="2"/>
              </a:rPr>
              <a:t>U \ P </a:t>
            </a:r>
            <a:r>
              <a:rPr lang="en-US" altLang="cs-CZ" sz="1600" b="1" dirty="0">
                <a:sym typeface="Symbol" panose="05050102010706020507" pitchFamily="18" charset="2"/>
              </a:rPr>
              <a:t> </a:t>
            </a:r>
            <a:r>
              <a:rPr lang="en-US" altLang="cs-CZ" sz="1600" dirty="0">
                <a:sym typeface="Symbol" panose="05050102010706020507" pitchFamily="18" charset="2"/>
              </a:rPr>
              <a:t>U \ </a:t>
            </a:r>
            <a:r>
              <a:rPr lang="en-US" altLang="cs-CZ" sz="1600" dirty="0"/>
              <a:t>S</a:t>
            </a:r>
            <a:r>
              <a:rPr lang="en-US" altLang="cs-CZ" sz="1600" dirty="0">
                <a:sym typeface="Symbol" panose="05050102010706020507" pitchFamily="18" charset="2"/>
              </a:rPr>
              <a:t>)</a:t>
            </a:r>
          </a:p>
          <a:p>
            <a:pPr eaLnBrk="1" hangingPunct="1">
              <a:spcBef>
                <a:spcPct val="40000"/>
              </a:spcBef>
              <a:buFont typeface="Wingdings" panose="05000000000000000000" pitchFamily="2" charset="2"/>
              <a:buNone/>
            </a:pPr>
            <a:r>
              <a:rPr lang="en-US" altLang="cs-CZ" sz="1600" dirty="0">
                <a:sym typeface="Symbol" panose="05050102010706020507" pitchFamily="18" charset="2"/>
              </a:rPr>
              <a:t> 	</a:t>
            </a:r>
            <a:r>
              <a:rPr lang="cs-CZ" altLang="cs-CZ" sz="1600" b="1" dirty="0">
                <a:sym typeface="Symbol" panose="05050102010706020507" pitchFamily="18" charset="2"/>
              </a:rPr>
              <a:t></a:t>
            </a:r>
            <a:r>
              <a:rPr lang="en-US" altLang="cs-CZ" sz="1600" b="1" dirty="0">
                <a:sym typeface="Symbol" panose="05050102010706020507" pitchFamily="18" charset="2"/>
              </a:rPr>
              <a:t>(</a:t>
            </a:r>
            <a:r>
              <a:rPr lang="cs-CZ" altLang="cs-CZ" sz="1600" dirty="0"/>
              <a:t>S(</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a:t>
            </a:r>
            <a:r>
              <a:rPr lang="en-US" altLang="cs-CZ" sz="1600" b="1" dirty="0">
                <a:sym typeface="Symbol" panose="05050102010706020507" pitchFamily="18" charset="2"/>
              </a:rPr>
              <a:t>)  </a:t>
            </a:r>
            <a:r>
              <a:rPr lang="cs-CZ" altLang="cs-CZ" sz="1600" b="1" dirty="0">
                <a:sym typeface="Symbol" panose="05050102010706020507" pitchFamily="18" charset="2"/>
              </a:rPr>
              <a:t></a:t>
            </a:r>
            <a:r>
              <a:rPr lang="cs-CZ" altLang="cs-CZ" sz="1600" dirty="0"/>
              <a:t>S(</a:t>
            </a:r>
            <a:r>
              <a:rPr lang="cs-CZ" altLang="cs-CZ" sz="1600" i="1" dirty="0"/>
              <a:t>x</a:t>
            </a:r>
            <a:r>
              <a:rPr lang="cs-CZ" altLang="cs-CZ" sz="1600" dirty="0"/>
              <a:t>) </a:t>
            </a:r>
            <a:r>
              <a:rPr lang="cs-CZ" altLang="cs-CZ" sz="1600" b="1" dirty="0">
                <a:sym typeface="Symbol" panose="05050102010706020507" pitchFamily="18" charset="2"/>
              </a:rPr>
              <a:t> </a:t>
            </a:r>
            <a:r>
              <a:rPr lang="cs-CZ" altLang="cs-CZ" sz="1600" dirty="0">
                <a:sym typeface="Symbol" panose="05050102010706020507" pitchFamily="18" charset="2"/>
              </a:rPr>
              <a:t>P(</a:t>
            </a:r>
            <a:r>
              <a:rPr lang="cs-CZ" altLang="cs-CZ" sz="1600" i="1" dirty="0">
                <a:sym typeface="Symbol" panose="05050102010706020507" pitchFamily="18" charset="2"/>
              </a:rPr>
              <a:t>x</a:t>
            </a:r>
            <a:r>
              <a:rPr lang="cs-CZ" altLang="cs-CZ" sz="1600" dirty="0">
                <a:sym typeface="Symbol" panose="05050102010706020507" pitchFamily="18" charset="2"/>
              </a:rPr>
              <a:t>) </a:t>
            </a:r>
            <a:r>
              <a:rPr lang="cs-CZ" altLang="cs-CZ" sz="1600" b="1" dirty="0">
                <a:sym typeface="Symbol" panose="05050102010706020507" pitchFamily="18" charset="2"/>
              </a:rPr>
              <a:t> </a:t>
            </a:r>
            <a:r>
              <a:rPr lang="cs-CZ" altLang="cs-CZ" sz="1600" dirty="0">
                <a:sym typeface="Symbol" panose="05050102010706020507" pitchFamily="18" charset="2"/>
              </a:rPr>
              <a:t>M(</a:t>
            </a:r>
            <a:r>
              <a:rPr lang="cs-CZ" altLang="cs-CZ" sz="1600" i="1" dirty="0">
                <a:sym typeface="Symbol" panose="05050102010706020507" pitchFamily="18" charset="2"/>
              </a:rPr>
              <a:t>x</a:t>
            </a:r>
            <a:r>
              <a:rPr lang="cs-CZ" altLang="cs-CZ" sz="1600" dirty="0">
                <a:sym typeface="Symbol" panose="05050102010706020507" pitchFamily="18" charset="2"/>
              </a:rPr>
              <a:t>)</a:t>
            </a:r>
          </a:p>
        </p:txBody>
      </p:sp>
      <p:sp>
        <p:nvSpPr>
          <p:cNvPr id="33798" name="Oval 4">
            <a:extLst>
              <a:ext uri="{FF2B5EF4-FFF2-40B4-BE49-F238E27FC236}">
                <a16:creationId xmlns:a16="http://schemas.microsoft.com/office/drawing/2014/main" id="{D7614E22-3C3D-43E3-B1D9-C6AD1D6E5C2A}"/>
              </a:ext>
            </a:extLst>
          </p:cNvPr>
          <p:cNvSpPr>
            <a:spLocks noChangeArrowheads="1"/>
          </p:cNvSpPr>
          <p:nvPr/>
        </p:nvSpPr>
        <p:spPr bwMode="auto">
          <a:xfrm>
            <a:off x="2424114" y="1916113"/>
            <a:ext cx="2016125" cy="1873250"/>
          </a:xfrm>
          <a:prstGeom prst="ellipse">
            <a:avLst/>
          </a:prstGeom>
          <a:solidFill>
            <a:schemeClr val="accent1">
              <a:alpha val="34901"/>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33799" name="Oval 5">
            <a:extLst>
              <a:ext uri="{FF2B5EF4-FFF2-40B4-BE49-F238E27FC236}">
                <a16:creationId xmlns:a16="http://schemas.microsoft.com/office/drawing/2014/main" id="{1A3719CE-D0E9-431F-94A0-13F2118EFF98}"/>
              </a:ext>
            </a:extLst>
          </p:cNvPr>
          <p:cNvSpPr>
            <a:spLocks noChangeArrowheads="1"/>
          </p:cNvSpPr>
          <p:nvPr/>
        </p:nvSpPr>
        <p:spPr bwMode="auto">
          <a:xfrm>
            <a:off x="3359150" y="2636839"/>
            <a:ext cx="1873250" cy="1944687"/>
          </a:xfrm>
          <a:prstGeom prst="ellipse">
            <a:avLst/>
          </a:prstGeom>
          <a:solidFill>
            <a:srgbClr val="FF6600">
              <a:alpha val="3294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33800" name="Oval 6">
            <a:extLst>
              <a:ext uri="{FF2B5EF4-FFF2-40B4-BE49-F238E27FC236}">
                <a16:creationId xmlns:a16="http://schemas.microsoft.com/office/drawing/2014/main" id="{CC31EA01-09A9-46B7-946C-44AA315A6825}"/>
              </a:ext>
            </a:extLst>
          </p:cNvPr>
          <p:cNvSpPr>
            <a:spLocks noChangeArrowheads="1"/>
          </p:cNvSpPr>
          <p:nvPr/>
        </p:nvSpPr>
        <p:spPr bwMode="auto">
          <a:xfrm>
            <a:off x="1919288" y="2924175"/>
            <a:ext cx="2089150" cy="1873250"/>
          </a:xfrm>
          <a:prstGeom prst="ellipse">
            <a:avLst/>
          </a:prstGeom>
          <a:solidFill>
            <a:srgbClr val="00FFFF">
              <a:alpha val="23137"/>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33801" name="Text Box 7">
            <a:extLst>
              <a:ext uri="{FF2B5EF4-FFF2-40B4-BE49-F238E27FC236}">
                <a16:creationId xmlns:a16="http://schemas.microsoft.com/office/drawing/2014/main" id="{313FE137-1B0F-4146-917B-61E48772C691}"/>
              </a:ext>
            </a:extLst>
          </p:cNvPr>
          <p:cNvSpPr txBox="1">
            <a:spLocks noChangeArrowheads="1"/>
          </p:cNvSpPr>
          <p:nvPr/>
        </p:nvSpPr>
        <p:spPr bwMode="auto">
          <a:xfrm>
            <a:off x="2495550" y="1773238"/>
            <a:ext cx="431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dirty="0"/>
              <a:t>S</a:t>
            </a:r>
            <a:endParaRPr lang="en-US" altLang="cs-CZ" sz="1800" dirty="0"/>
          </a:p>
        </p:txBody>
      </p:sp>
      <p:sp>
        <p:nvSpPr>
          <p:cNvPr id="33802" name="Text Box 8">
            <a:extLst>
              <a:ext uri="{FF2B5EF4-FFF2-40B4-BE49-F238E27FC236}">
                <a16:creationId xmlns:a16="http://schemas.microsoft.com/office/drawing/2014/main" id="{F7101421-33E6-407A-BC8F-C82429E7E7F2}"/>
              </a:ext>
            </a:extLst>
          </p:cNvPr>
          <p:cNvSpPr txBox="1">
            <a:spLocks noChangeArrowheads="1"/>
          </p:cNvSpPr>
          <p:nvPr/>
        </p:nvSpPr>
        <p:spPr bwMode="auto">
          <a:xfrm>
            <a:off x="1847850" y="4365626"/>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P</a:t>
            </a:r>
            <a:endParaRPr lang="en-US" altLang="cs-CZ" sz="1800"/>
          </a:p>
        </p:txBody>
      </p:sp>
      <p:sp>
        <p:nvSpPr>
          <p:cNvPr id="33803" name="Text Box 9">
            <a:extLst>
              <a:ext uri="{FF2B5EF4-FFF2-40B4-BE49-F238E27FC236}">
                <a16:creationId xmlns:a16="http://schemas.microsoft.com/office/drawing/2014/main" id="{EE3041B6-3893-416F-8EC1-8A87725EA1D6}"/>
              </a:ext>
            </a:extLst>
          </p:cNvPr>
          <p:cNvSpPr txBox="1">
            <a:spLocks noChangeArrowheads="1"/>
          </p:cNvSpPr>
          <p:nvPr/>
        </p:nvSpPr>
        <p:spPr bwMode="auto">
          <a:xfrm>
            <a:off x="4440239" y="4581526"/>
            <a:ext cx="471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M</a:t>
            </a:r>
            <a:endParaRPr lang="en-US" altLang="cs-CZ" sz="1800"/>
          </a:p>
        </p:txBody>
      </p:sp>
      <p:sp>
        <p:nvSpPr>
          <p:cNvPr id="33804" name="Text Box 10">
            <a:extLst>
              <a:ext uri="{FF2B5EF4-FFF2-40B4-BE49-F238E27FC236}">
                <a16:creationId xmlns:a16="http://schemas.microsoft.com/office/drawing/2014/main" id="{57D01524-8BBF-48BD-9712-2D418FD90FE6}"/>
              </a:ext>
            </a:extLst>
          </p:cNvPr>
          <p:cNvSpPr txBox="1">
            <a:spLocks noChangeArrowheads="1"/>
          </p:cNvSpPr>
          <p:nvPr/>
        </p:nvSpPr>
        <p:spPr bwMode="auto">
          <a:xfrm>
            <a:off x="3143251" y="2349501"/>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dirty="0"/>
              <a:t>A</a:t>
            </a:r>
            <a:endParaRPr lang="en-US" altLang="cs-CZ" sz="1800" dirty="0"/>
          </a:p>
        </p:txBody>
      </p:sp>
      <p:sp>
        <p:nvSpPr>
          <p:cNvPr id="33805" name="Text Box 11">
            <a:extLst>
              <a:ext uri="{FF2B5EF4-FFF2-40B4-BE49-F238E27FC236}">
                <a16:creationId xmlns:a16="http://schemas.microsoft.com/office/drawing/2014/main" id="{52522BB2-D335-49A0-8901-8119AA39CB87}"/>
              </a:ext>
            </a:extLst>
          </p:cNvPr>
          <p:cNvSpPr txBox="1">
            <a:spLocks noChangeArrowheads="1"/>
          </p:cNvSpPr>
          <p:nvPr/>
        </p:nvSpPr>
        <p:spPr bwMode="auto">
          <a:xfrm>
            <a:off x="2424113" y="3860801"/>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dirty="0"/>
              <a:t>B</a:t>
            </a:r>
            <a:endParaRPr lang="en-US" altLang="cs-CZ" sz="1800" dirty="0"/>
          </a:p>
        </p:txBody>
      </p:sp>
      <p:sp>
        <p:nvSpPr>
          <p:cNvPr id="33806" name="Text Box 12">
            <a:extLst>
              <a:ext uri="{FF2B5EF4-FFF2-40B4-BE49-F238E27FC236}">
                <a16:creationId xmlns:a16="http://schemas.microsoft.com/office/drawing/2014/main" id="{A98391D9-4650-4D07-8F6B-894E49DE2B96}"/>
              </a:ext>
            </a:extLst>
          </p:cNvPr>
          <p:cNvSpPr txBox="1">
            <a:spLocks noChangeArrowheads="1"/>
          </p:cNvSpPr>
          <p:nvPr/>
        </p:nvSpPr>
        <p:spPr bwMode="auto">
          <a:xfrm>
            <a:off x="2782888" y="306863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C</a:t>
            </a:r>
            <a:endParaRPr lang="en-US" altLang="cs-CZ" sz="1800"/>
          </a:p>
        </p:txBody>
      </p:sp>
      <p:sp>
        <p:nvSpPr>
          <p:cNvPr id="33807" name="Text Box 13">
            <a:extLst>
              <a:ext uri="{FF2B5EF4-FFF2-40B4-BE49-F238E27FC236}">
                <a16:creationId xmlns:a16="http://schemas.microsoft.com/office/drawing/2014/main" id="{ABB36A90-0C68-46B1-8681-11250B003767}"/>
              </a:ext>
            </a:extLst>
          </p:cNvPr>
          <p:cNvSpPr txBox="1">
            <a:spLocks noChangeArrowheads="1"/>
          </p:cNvSpPr>
          <p:nvPr/>
        </p:nvSpPr>
        <p:spPr bwMode="auto">
          <a:xfrm>
            <a:off x="3432176" y="3284538"/>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D</a:t>
            </a:r>
            <a:endParaRPr lang="en-US" altLang="cs-CZ" sz="1800"/>
          </a:p>
        </p:txBody>
      </p:sp>
      <p:sp>
        <p:nvSpPr>
          <p:cNvPr id="33808" name="Text Box 14">
            <a:extLst>
              <a:ext uri="{FF2B5EF4-FFF2-40B4-BE49-F238E27FC236}">
                <a16:creationId xmlns:a16="http://schemas.microsoft.com/office/drawing/2014/main" id="{3490EF30-47D4-4200-94D5-6D9944511877}"/>
              </a:ext>
            </a:extLst>
          </p:cNvPr>
          <p:cNvSpPr txBox="1">
            <a:spLocks noChangeArrowheads="1"/>
          </p:cNvSpPr>
          <p:nvPr/>
        </p:nvSpPr>
        <p:spPr bwMode="auto">
          <a:xfrm>
            <a:off x="3863975" y="2852738"/>
            <a:ext cx="431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E</a:t>
            </a:r>
            <a:endParaRPr lang="en-US" altLang="cs-CZ" sz="1800"/>
          </a:p>
        </p:txBody>
      </p:sp>
      <p:sp>
        <p:nvSpPr>
          <p:cNvPr id="33809" name="Text Box 15">
            <a:extLst>
              <a:ext uri="{FF2B5EF4-FFF2-40B4-BE49-F238E27FC236}">
                <a16:creationId xmlns:a16="http://schemas.microsoft.com/office/drawing/2014/main" id="{101DB17C-8814-4953-978D-97B94FE27D7A}"/>
              </a:ext>
            </a:extLst>
          </p:cNvPr>
          <p:cNvSpPr txBox="1">
            <a:spLocks noChangeArrowheads="1"/>
          </p:cNvSpPr>
          <p:nvPr/>
        </p:nvSpPr>
        <p:spPr bwMode="auto">
          <a:xfrm>
            <a:off x="3575051" y="3860801"/>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dirty="0"/>
              <a:t>F</a:t>
            </a:r>
            <a:endParaRPr lang="en-US" altLang="cs-CZ" sz="1800" dirty="0"/>
          </a:p>
        </p:txBody>
      </p:sp>
      <p:sp>
        <p:nvSpPr>
          <p:cNvPr id="33810" name="Text Box 16">
            <a:extLst>
              <a:ext uri="{FF2B5EF4-FFF2-40B4-BE49-F238E27FC236}">
                <a16:creationId xmlns:a16="http://schemas.microsoft.com/office/drawing/2014/main" id="{10F3F5A2-876E-4827-B93D-8DA7CB15F313}"/>
              </a:ext>
            </a:extLst>
          </p:cNvPr>
          <p:cNvSpPr txBox="1">
            <a:spLocks noChangeArrowheads="1"/>
          </p:cNvSpPr>
          <p:nvPr/>
        </p:nvSpPr>
        <p:spPr bwMode="auto">
          <a:xfrm>
            <a:off x="4440238" y="371633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G</a:t>
            </a:r>
            <a:endParaRPr lang="en-US" altLang="cs-CZ" sz="1800"/>
          </a:p>
        </p:txBody>
      </p:sp>
      <p:sp>
        <p:nvSpPr>
          <p:cNvPr id="33811" name="Text Box 17">
            <a:extLst>
              <a:ext uri="{FF2B5EF4-FFF2-40B4-BE49-F238E27FC236}">
                <a16:creationId xmlns:a16="http://schemas.microsoft.com/office/drawing/2014/main" id="{52A66DFA-7222-4C65-B438-25AC3FFF0ED4}"/>
              </a:ext>
            </a:extLst>
          </p:cNvPr>
          <p:cNvSpPr txBox="1">
            <a:spLocks noChangeArrowheads="1"/>
          </p:cNvSpPr>
          <p:nvPr/>
        </p:nvSpPr>
        <p:spPr bwMode="auto">
          <a:xfrm>
            <a:off x="2855913" y="5300663"/>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H</a:t>
            </a:r>
            <a:endParaRPr lang="en-US" altLang="cs-CZ" sz="1800"/>
          </a:p>
        </p:txBody>
      </p:sp>
      <p:sp>
        <p:nvSpPr>
          <p:cNvPr id="33812" name="Rectangle 18">
            <a:extLst>
              <a:ext uri="{FF2B5EF4-FFF2-40B4-BE49-F238E27FC236}">
                <a16:creationId xmlns:a16="http://schemas.microsoft.com/office/drawing/2014/main" id="{1B526F3C-DE4E-4E77-8132-7F6490889422}"/>
              </a:ext>
            </a:extLst>
          </p:cNvPr>
          <p:cNvSpPr>
            <a:spLocks noChangeArrowheads="1"/>
          </p:cNvSpPr>
          <p:nvPr/>
        </p:nvSpPr>
        <p:spPr bwMode="auto">
          <a:xfrm>
            <a:off x="1631157" y="1396062"/>
            <a:ext cx="3744912" cy="4248150"/>
          </a:xfrm>
          <a:prstGeom prst="rect">
            <a:avLst/>
          </a:prstGeom>
          <a:solidFill>
            <a:schemeClr val="accent1">
              <a:alpha val="14902"/>
            </a:schemeClr>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 name="Obdélník 1">
            <a:extLst>
              <a:ext uri="{FF2B5EF4-FFF2-40B4-BE49-F238E27FC236}">
                <a16:creationId xmlns:a16="http://schemas.microsoft.com/office/drawing/2014/main" id="{8739BD7D-ACCB-4397-9EB0-3D846EA4AD7F}"/>
              </a:ext>
            </a:extLst>
          </p:cNvPr>
          <p:cNvSpPr/>
          <p:nvPr/>
        </p:nvSpPr>
        <p:spPr>
          <a:xfrm>
            <a:off x="1016359" y="910234"/>
            <a:ext cx="10217278" cy="5214692"/>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FE0AA028-D169-4A22-AD46-466B491E125F}"/>
              </a:ext>
            </a:extLst>
          </p:cNvPr>
          <p:cNvSpPr>
            <a:spLocks noGrp="1" noChangeArrowheads="1"/>
          </p:cNvSpPr>
          <p:nvPr/>
        </p:nvSpPr>
        <p:spPr>
          <a:xfrm>
            <a:off x="1778822" y="659982"/>
            <a:ext cx="5969915" cy="485828"/>
          </a:xfrm>
          <a:prstGeom prst="rect">
            <a:avLst/>
          </a:prstGeom>
          <a:solidFill>
            <a:schemeClr val="bg1"/>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Graphical illustration (in a universe U):</a:t>
            </a:r>
            <a:endParaRPr lang="cs-CZ" dirty="0"/>
          </a:p>
        </p:txBody>
      </p:sp>
      <p:sp>
        <p:nvSpPr>
          <p:cNvPr id="21" name="TextovéPole 1">
            <a:extLst>
              <a:ext uri="{FF2B5EF4-FFF2-40B4-BE49-F238E27FC236}">
                <a16:creationId xmlns:a16="http://schemas.microsoft.com/office/drawing/2014/main" id="{CE83989E-EFF5-46F4-9B9E-193AE6DE4E8C}"/>
              </a:ext>
            </a:extLst>
          </p:cNvPr>
          <p:cNvSpPr txBox="1"/>
          <p:nvPr/>
        </p:nvSpPr>
        <p:spPr>
          <a:xfrm rot="1200000">
            <a:off x="11115750" y="242109"/>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22" name="TextovéPole 2">
            <a:extLst>
              <a:ext uri="{FF2B5EF4-FFF2-40B4-BE49-F238E27FC236}">
                <a16:creationId xmlns:a16="http://schemas.microsoft.com/office/drawing/2014/main" id="{A2C72C37-E8D4-4DDA-B803-6E424067B2C3}"/>
              </a:ext>
            </a:extLst>
          </p:cNvPr>
          <p:cNvSpPr txBox="1"/>
          <p:nvPr/>
        </p:nvSpPr>
        <p:spPr>
          <a:xfrm rot="660000">
            <a:off x="389910" y="276467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23" name="TextovéPole 3">
            <a:extLst>
              <a:ext uri="{FF2B5EF4-FFF2-40B4-BE49-F238E27FC236}">
                <a16:creationId xmlns:a16="http://schemas.microsoft.com/office/drawing/2014/main" id="{194AAA84-12B8-4D7C-9085-E91239B593B0}"/>
              </a:ext>
            </a:extLst>
          </p:cNvPr>
          <p:cNvSpPr txBox="1"/>
          <p:nvPr/>
        </p:nvSpPr>
        <p:spPr>
          <a:xfrm rot="-1140000">
            <a:off x="1553089" y="616219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24" name="TextovéPole 4">
            <a:extLst>
              <a:ext uri="{FF2B5EF4-FFF2-40B4-BE49-F238E27FC236}">
                <a16:creationId xmlns:a16="http://schemas.microsoft.com/office/drawing/2014/main" id="{D08CCF98-6C65-453B-A607-277B13C7D66A}"/>
              </a:ext>
            </a:extLst>
          </p:cNvPr>
          <p:cNvSpPr txBox="1"/>
          <p:nvPr/>
        </p:nvSpPr>
        <p:spPr>
          <a:xfrm rot="540000">
            <a:off x="8303974" y="6122996"/>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25" name="TextovéPole 5">
            <a:extLst>
              <a:ext uri="{FF2B5EF4-FFF2-40B4-BE49-F238E27FC236}">
                <a16:creationId xmlns:a16="http://schemas.microsoft.com/office/drawing/2014/main" id="{7515B528-1A0E-44FB-BA0B-B25005B80C83}"/>
              </a:ext>
            </a:extLst>
          </p:cNvPr>
          <p:cNvSpPr txBox="1"/>
          <p:nvPr/>
        </p:nvSpPr>
        <p:spPr>
          <a:xfrm rot="21240000">
            <a:off x="11370296" y="5660110"/>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extLst>
      <p:ext uri="{BB962C8B-B14F-4D97-AF65-F5344CB8AC3E}">
        <p14:creationId xmlns:p14="http://schemas.microsoft.com/office/powerpoint/2010/main" val="55528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Zástupný symbol pro číslo snímku 4">
            <a:extLst>
              <a:ext uri="{FF2B5EF4-FFF2-40B4-BE49-F238E27FC236}">
                <a16:creationId xmlns:a16="http://schemas.microsoft.com/office/drawing/2014/main" id="{8CF54C2F-53AF-4251-BBFF-E700FC029A83}"/>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17BC68EF-53F8-4913-8B8D-5EDF6DA0CF35}" type="slidenum">
              <a:rPr lang="cs-CZ" altLang="cs-CZ" sz="1200">
                <a:latin typeface="Arial Black" panose="020B0A04020102020204" pitchFamily="34" charset="0"/>
              </a:rPr>
              <a:pPr>
                <a:spcBef>
                  <a:spcPct val="0"/>
                </a:spcBef>
                <a:buClrTx/>
                <a:buSzTx/>
                <a:buFontTx/>
                <a:buNone/>
              </a:pPr>
              <a:t>13</a:t>
            </a:fld>
            <a:endParaRPr lang="cs-CZ" altLang="cs-CZ" sz="1200">
              <a:latin typeface="Arial Black" panose="020B0A04020102020204" pitchFamily="34" charset="0"/>
            </a:endParaRPr>
          </a:p>
        </p:txBody>
      </p:sp>
      <p:sp>
        <p:nvSpPr>
          <p:cNvPr id="147459" name="Rectangle 3">
            <a:extLst>
              <a:ext uri="{FF2B5EF4-FFF2-40B4-BE49-F238E27FC236}">
                <a16:creationId xmlns:a16="http://schemas.microsoft.com/office/drawing/2014/main" id="{55195BB2-1601-4521-AA2C-99ED63D924EA}"/>
              </a:ext>
            </a:extLst>
          </p:cNvPr>
          <p:cNvSpPr>
            <a:spLocks noGrp="1" noChangeArrowheads="1"/>
          </p:cNvSpPr>
          <p:nvPr>
            <p:ph type="body" idx="1"/>
          </p:nvPr>
        </p:nvSpPr>
        <p:spPr>
          <a:xfrm>
            <a:off x="1514475" y="1341438"/>
            <a:ext cx="9546650" cy="4608783"/>
          </a:xfrm>
        </p:spPr>
        <p:txBody>
          <a:bodyPr>
            <a:normAutofit lnSpcReduction="10000"/>
          </a:bodyPr>
          <a:lstStyle/>
          <a:p>
            <a:pPr eaLnBrk="1" hangingPunct="1">
              <a:lnSpc>
                <a:spcPct val="80000"/>
              </a:lnSpc>
            </a:pPr>
            <a:r>
              <a:rPr lang="en-US" altLang="cs-CZ" sz="2400" dirty="0">
                <a:solidFill>
                  <a:srgbClr val="000000"/>
                </a:solidFill>
              </a:rPr>
              <a:t>Is it true that </a:t>
            </a:r>
            <a:r>
              <a:rPr lang="en-US" altLang="cs-CZ" sz="2400" i="1" dirty="0">
                <a:solidFill>
                  <a:srgbClr val="000000"/>
                </a:solidFill>
              </a:rPr>
              <a:t>any </a:t>
            </a:r>
            <a:r>
              <a:rPr lang="en-US" altLang="cs-CZ" sz="2400" dirty="0">
                <a:solidFill>
                  <a:srgbClr val="000000"/>
                </a:solidFill>
              </a:rPr>
              <a:t>collection of elements (i.e., a collection defined in an arbitrary way) can be considered to be a set?</a:t>
            </a:r>
          </a:p>
          <a:p>
            <a:pPr eaLnBrk="1" hangingPunct="1">
              <a:lnSpc>
                <a:spcPct val="80000"/>
              </a:lnSpc>
            </a:pPr>
            <a:r>
              <a:rPr lang="cs-CZ" altLang="cs-CZ" sz="2400" dirty="0">
                <a:solidFill>
                  <a:srgbClr val="000000"/>
                </a:solidFill>
              </a:rPr>
              <a:t>Let </a:t>
            </a:r>
            <a:r>
              <a:rPr lang="en-US" altLang="cs-CZ" sz="2400" dirty="0">
                <a:solidFill>
                  <a:srgbClr val="000000"/>
                </a:solidFill>
              </a:rPr>
              <a:t>us think about it just a little bit.</a:t>
            </a:r>
            <a:endParaRPr lang="cs-CZ" altLang="cs-CZ" sz="2400" dirty="0">
              <a:solidFill>
                <a:srgbClr val="000000"/>
              </a:solidFill>
            </a:endParaRPr>
          </a:p>
          <a:p>
            <a:pPr marL="457200" lvl="1" indent="0">
              <a:lnSpc>
                <a:spcPct val="80000"/>
              </a:lnSpc>
              <a:buNone/>
            </a:pPr>
            <a:r>
              <a:rPr lang="en-US" altLang="cs-CZ" sz="2000" dirty="0">
                <a:solidFill>
                  <a:srgbClr val="000000"/>
                </a:solidFill>
              </a:rPr>
              <a:t>It is normal that a set and its elements are entities of different types. </a:t>
            </a:r>
            <a:br>
              <a:rPr lang="en-US" altLang="cs-CZ" sz="2000" dirty="0">
                <a:solidFill>
                  <a:srgbClr val="000000"/>
                </a:solidFill>
              </a:rPr>
            </a:br>
            <a:r>
              <a:rPr lang="en-US" altLang="cs-CZ" sz="2000" dirty="0">
                <a:solidFill>
                  <a:srgbClr val="000000"/>
                </a:solidFill>
              </a:rPr>
              <a:t>Hence a “normal set” </a:t>
            </a:r>
            <a:r>
              <a:rPr lang="en-US" altLang="cs-CZ" sz="2000" i="1" dirty="0">
                <a:solidFill>
                  <a:srgbClr val="000000"/>
                </a:solidFill>
              </a:rPr>
              <a:t>is not an element of itself</a:t>
            </a:r>
            <a:r>
              <a:rPr lang="en-US" altLang="cs-CZ" sz="2000" dirty="0">
                <a:solidFill>
                  <a:srgbClr val="000000"/>
                </a:solidFill>
              </a:rPr>
              <a:t>.</a:t>
            </a:r>
          </a:p>
          <a:p>
            <a:pPr eaLnBrk="1" hangingPunct="1">
              <a:lnSpc>
                <a:spcPct val="80000"/>
              </a:lnSpc>
            </a:pPr>
            <a:r>
              <a:rPr lang="en-US" altLang="cs-CZ" sz="2400" dirty="0">
                <a:solidFill>
                  <a:srgbClr val="000000"/>
                </a:solidFill>
              </a:rPr>
              <a:t>Let </a:t>
            </a:r>
            <a:r>
              <a:rPr lang="cs-CZ" altLang="cs-CZ" sz="2400" b="1" i="1" dirty="0">
                <a:solidFill>
                  <a:srgbClr val="000000"/>
                </a:solidFill>
              </a:rPr>
              <a:t>A</a:t>
            </a:r>
            <a:r>
              <a:rPr lang="en-US" altLang="cs-CZ" sz="2400" b="1" i="1" dirty="0">
                <a:solidFill>
                  <a:srgbClr val="000000"/>
                </a:solidFill>
              </a:rPr>
              <a:t> </a:t>
            </a:r>
            <a:r>
              <a:rPr lang="en-US" altLang="cs-CZ" sz="2400" dirty="0">
                <a:solidFill>
                  <a:srgbClr val="000000"/>
                </a:solidFill>
              </a:rPr>
              <a:t>be a set of </a:t>
            </a:r>
            <a:r>
              <a:rPr lang="en-US" altLang="cs-CZ" sz="2400" b="1" i="1" dirty="0">
                <a:solidFill>
                  <a:srgbClr val="000000"/>
                </a:solidFill>
              </a:rPr>
              <a:t>all </a:t>
            </a:r>
            <a:r>
              <a:rPr lang="en-US" altLang="cs-CZ" sz="2400" dirty="0">
                <a:solidFill>
                  <a:srgbClr val="000000"/>
                </a:solidFill>
              </a:rPr>
              <a:t>normal sets: </a:t>
            </a:r>
            <a:br>
              <a:rPr lang="en-US" altLang="cs-CZ" sz="2400" dirty="0">
                <a:solidFill>
                  <a:srgbClr val="000000"/>
                </a:solidFill>
              </a:rPr>
            </a:br>
            <a:r>
              <a:rPr lang="en-US" altLang="cs-CZ" sz="2400" dirty="0">
                <a:solidFill>
                  <a:srgbClr val="000000"/>
                </a:solidFill>
              </a:rPr>
              <a:t> 				</a:t>
            </a:r>
            <a:r>
              <a:rPr lang="cs-CZ" altLang="cs-CZ" sz="2400" b="1" i="1" dirty="0">
                <a:solidFill>
                  <a:srgbClr val="000000"/>
                </a:solidFill>
              </a:rPr>
              <a:t>A</a:t>
            </a:r>
            <a:r>
              <a:rPr lang="en-US" altLang="cs-CZ" sz="2400" dirty="0">
                <a:solidFill>
                  <a:srgbClr val="000000"/>
                </a:solidFill>
              </a:rPr>
              <a:t> = {M | M </a:t>
            </a:r>
            <a:r>
              <a:rPr lang="en-US" altLang="cs-CZ" sz="2400" b="1" dirty="0">
                <a:solidFill>
                  <a:srgbClr val="000000"/>
                </a:solidFill>
                <a:sym typeface="Symbol" panose="05050102010706020507" pitchFamily="18" charset="2"/>
              </a:rPr>
              <a:t></a:t>
            </a:r>
            <a:r>
              <a:rPr lang="en-US" altLang="cs-CZ" sz="2400" dirty="0">
                <a:solidFill>
                  <a:srgbClr val="000000"/>
                </a:solidFill>
                <a:sym typeface="Symbol" panose="05050102010706020507" pitchFamily="18" charset="2"/>
              </a:rPr>
              <a:t> M}.</a:t>
            </a:r>
          </a:p>
          <a:p>
            <a:pPr eaLnBrk="1" hangingPunct="1">
              <a:lnSpc>
                <a:spcPct val="80000"/>
              </a:lnSpc>
            </a:pPr>
            <a:r>
              <a:rPr lang="en-US" altLang="cs-CZ" sz="2400" dirty="0">
                <a:solidFill>
                  <a:srgbClr val="000000"/>
                </a:solidFill>
              </a:rPr>
              <a:t>Question: Is </a:t>
            </a:r>
            <a:r>
              <a:rPr lang="cs-CZ" altLang="cs-CZ" sz="2400" b="1" i="1" dirty="0">
                <a:solidFill>
                  <a:srgbClr val="000000"/>
                </a:solidFill>
              </a:rPr>
              <a:t>A</a:t>
            </a:r>
            <a:r>
              <a:rPr lang="en-US" altLang="cs-CZ" sz="2400" b="1" dirty="0">
                <a:solidFill>
                  <a:srgbClr val="000000"/>
                </a:solidFill>
              </a:rPr>
              <a:t> </a:t>
            </a:r>
            <a:r>
              <a:rPr lang="en-US" altLang="cs-CZ" sz="2400" b="1" dirty="0">
                <a:solidFill>
                  <a:srgbClr val="000000"/>
                </a:solidFill>
                <a:sym typeface="Symbol" panose="05050102010706020507" pitchFamily="18" charset="2"/>
              </a:rPr>
              <a:t> </a:t>
            </a:r>
            <a:r>
              <a:rPr lang="cs-CZ" altLang="cs-CZ" sz="2400" b="1" i="1" dirty="0">
                <a:solidFill>
                  <a:srgbClr val="000000"/>
                </a:solidFill>
                <a:sym typeface="Symbol" panose="05050102010706020507" pitchFamily="18" charset="2"/>
              </a:rPr>
              <a:t>A</a:t>
            </a:r>
            <a:r>
              <a:rPr lang="en-US" altLang="cs-CZ" sz="2400" dirty="0">
                <a:solidFill>
                  <a:srgbClr val="000000"/>
                </a:solidFill>
                <a:sym typeface="Symbol" panose="05050102010706020507" pitchFamily="18" charset="2"/>
              </a:rPr>
              <a:t> ?</a:t>
            </a:r>
            <a:r>
              <a:rPr lang="en-US" altLang="cs-CZ" sz="2400" dirty="0">
                <a:solidFill>
                  <a:srgbClr val="000000"/>
                </a:solidFill>
              </a:rPr>
              <a:t> In other words, is </a:t>
            </a:r>
            <a:r>
              <a:rPr lang="cs-CZ" altLang="cs-CZ" sz="2400" b="1" i="1" dirty="0">
                <a:solidFill>
                  <a:srgbClr val="000000"/>
                </a:solidFill>
                <a:sym typeface="Symbol" panose="05050102010706020507" pitchFamily="18" charset="2"/>
              </a:rPr>
              <a:t>A</a:t>
            </a:r>
            <a:r>
              <a:rPr lang="en-US" altLang="cs-CZ" sz="2400" dirty="0">
                <a:solidFill>
                  <a:srgbClr val="000000"/>
                </a:solidFill>
              </a:rPr>
              <a:t> itself normal?</a:t>
            </a:r>
          </a:p>
          <a:p>
            <a:pPr lvl="1" eaLnBrk="1" hangingPunct="1">
              <a:lnSpc>
                <a:spcPct val="80000"/>
              </a:lnSpc>
            </a:pPr>
            <a:r>
              <a:rPr lang="en-US" altLang="cs-CZ" sz="2000" b="1" dirty="0">
                <a:solidFill>
                  <a:srgbClr val="000000"/>
                </a:solidFill>
              </a:rPr>
              <a:t>Yes</a:t>
            </a:r>
            <a:r>
              <a:rPr lang="en-US" altLang="cs-CZ" sz="2000" dirty="0">
                <a:solidFill>
                  <a:srgbClr val="000000"/>
                </a:solidFill>
              </a:rPr>
              <a:t>? </a:t>
            </a:r>
            <a:br>
              <a:rPr lang="en-US" altLang="cs-CZ" sz="2000" dirty="0">
                <a:solidFill>
                  <a:srgbClr val="000000"/>
                </a:solidFill>
              </a:rPr>
            </a:br>
            <a:r>
              <a:rPr lang="en-US" altLang="cs-CZ" sz="2000" dirty="0">
                <a:solidFill>
                  <a:srgbClr val="000000"/>
                </a:solidFill>
              </a:rPr>
              <a:t>But then according to the definition of </a:t>
            </a:r>
            <a:r>
              <a:rPr lang="cs-CZ" altLang="cs-CZ" sz="2000" b="1" i="1" dirty="0">
                <a:solidFill>
                  <a:srgbClr val="000000"/>
                </a:solidFill>
              </a:rPr>
              <a:t>A</a:t>
            </a:r>
            <a:r>
              <a:rPr lang="en-US" altLang="cs-CZ" sz="2000" b="1" i="1" dirty="0">
                <a:solidFill>
                  <a:srgbClr val="000000"/>
                </a:solidFill>
              </a:rPr>
              <a:t> </a:t>
            </a:r>
            <a:r>
              <a:rPr lang="en-US" altLang="cs-CZ" sz="2000" dirty="0">
                <a:solidFill>
                  <a:srgbClr val="000000"/>
                </a:solidFill>
              </a:rPr>
              <a:t>it holds that </a:t>
            </a:r>
            <a:r>
              <a:rPr lang="cs-CZ" altLang="cs-CZ" sz="2000" b="1" i="1" dirty="0">
                <a:solidFill>
                  <a:srgbClr val="000000"/>
                </a:solidFill>
              </a:rPr>
              <a:t>A</a:t>
            </a:r>
            <a:r>
              <a:rPr lang="en-US" altLang="cs-CZ" sz="2000" dirty="0">
                <a:solidFill>
                  <a:srgbClr val="000000"/>
                </a:solidFill>
              </a:rPr>
              <a:t> is normal, i.e., </a:t>
            </a:r>
            <a:r>
              <a:rPr lang="cs-CZ" altLang="cs-CZ" sz="2000" b="1" i="1" dirty="0">
                <a:solidFill>
                  <a:srgbClr val="000000"/>
                </a:solidFill>
              </a:rPr>
              <a:t>A</a:t>
            </a:r>
            <a:r>
              <a:rPr lang="en-US" altLang="cs-CZ" sz="2000" b="1" dirty="0">
                <a:solidFill>
                  <a:srgbClr val="000000"/>
                </a:solidFill>
                <a:sym typeface="Symbol" panose="05050102010706020507" pitchFamily="18" charset="2"/>
              </a:rPr>
              <a:t></a:t>
            </a:r>
            <a:r>
              <a:rPr lang="cs-CZ" altLang="cs-CZ" sz="2000" b="1" i="1" dirty="0">
                <a:solidFill>
                  <a:srgbClr val="000000"/>
                </a:solidFill>
                <a:sym typeface="Symbol" panose="05050102010706020507" pitchFamily="18" charset="2"/>
              </a:rPr>
              <a:t>A</a:t>
            </a:r>
            <a:r>
              <a:rPr lang="en-US" altLang="cs-CZ" sz="2000" b="1" dirty="0">
                <a:solidFill>
                  <a:srgbClr val="000000"/>
                </a:solidFill>
                <a:sym typeface="Symbol" panose="05050102010706020507" pitchFamily="18" charset="2"/>
              </a:rPr>
              <a:t>.</a:t>
            </a:r>
          </a:p>
          <a:p>
            <a:pPr lvl="1" eaLnBrk="1" hangingPunct="1">
              <a:lnSpc>
                <a:spcPct val="80000"/>
              </a:lnSpc>
            </a:pPr>
            <a:r>
              <a:rPr lang="en-US" altLang="cs-CZ" sz="2000" b="1" dirty="0">
                <a:solidFill>
                  <a:srgbClr val="000000"/>
                </a:solidFill>
                <a:sym typeface="Symbol" panose="05050102010706020507" pitchFamily="18" charset="2"/>
              </a:rPr>
              <a:t>No? </a:t>
            </a:r>
            <a:br>
              <a:rPr lang="en-US" altLang="cs-CZ" sz="2000" b="1" dirty="0">
                <a:solidFill>
                  <a:srgbClr val="000000"/>
                </a:solidFill>
                <a:sym typeface="Symbol" panose="05050102010706020507" pitchFamily="18" charset="2"/>
              </a:rPr>
            </a:br>
            <a:r>
              <a:rPr lang="en-US" altLang="cs-CZ" sz="2000" dirty="0">
                <a:solidFill>
                  <a:srgbClr val="000000"/>
                </a:solidFill>
                <a:sym typeface="Symbol" panose="05050102010706020507" pitchFamily="18" charset="2"/>
              </a:rPr>
              <a:t>But then </a:t>
            </a:r>
            <a:r>
              <a:rPr lang="cs-CZ" altLang="cs-CZ" sz="2000" b="1" i="1" dirty="0">
                <a:solidFill>
                  <a:srgbClr val="000000"/>
                </a:solidFill>
              </a:rPr>
              <a:t>A</a:t>
            </a:r>
            <a:r>
              <a:rPr lang="en-US" altLang="cs-CZ" sz="2000" b="1" dirty="0">
                <a:solidFill>
                  <a:srgbClr val="000000"/>
                </a:solidFill>
                <a:sym typeface="Symbol" panose="05050102010706020507" pitchFamily="18" charset="2"/>
              </a:rPr>
              <a:t></a:t>
            </a:r>
            <a:r>
              <a:rPr lang="cs-CZ" altLang="cs-CZ" sz="2000" b="1" i="1" dirty="0">
                <a:solidFill>
                  <a:srgbClr val="000000"/>
                </a:solidFill>
                <a:sym typeface="Symbol" panose="05050102010706020507" pitchFamily="18" charset="2"/>
              </a:rPr>
              <a:t>A</a:t>
            </a:r>
            <a:r>
              <a:rPr lang="en-US" altLang="cs-CZ" sz="2000" dirty="0">
                <a:solidFill>
                  <a:srgbClr val="000000"/>
                </a:solidFill>
                <a:sym typeface="Symbol" panose="05050102010706020507" pitchFamily="18" charset="2"/>
              </a:rPr>
              <a:t>, hence </a:t>
            </a:r>
            <a:r>
              <a:rPr lang="cs-CZ" altLang="cs-CZ" sz="2000" b="1" i="1" dirty="0">
                <a:solidFill>
                  <a:srgbClr val="000000"/>
                </a:solidFill>
              </a:rPr>
              <a:t>A</a:t>
            </a:r>
            <a:r>
              <a:rPr lang="en-US" altLang="cs-CZ" sz="2000" dirty="0">
                <a:solidFill>
                  <a:srgbClr val="000000"/>
                </a:solidFill>
              </a:rPr>
              <a:t> is normal, and therefore it belongs to </a:t>
            </a:r>
            <a:r>
              <a:rPr lang="cs-CZ" altLang="cs-CZ" sz="2000" b="1" i="1" dirty="0">
                <a:solidFill>
                  <a:srgbClr val="000000"/>
                </a:solidFill>
              </a:rPr>
              <a:t>A</a:t>
            </a:r>
            <a:r>
              <a:rPr lang="en-US" altLang="cs-CZ" sz="2000" dirty="0">
                <a:solidFill>
                  <a:srgbClr val="000000"/>
                </a:solidFill>
              </a:rPr>
              <a:t>, i.e., </a:t>
            </a:r>
            <a:r>
              <a:rPr lang="cs-CZ" altLang="cs-CZ" sz="2000" b="1" i="1" dirty="0">
                <a:solidFill>
                  <a:srgbClr val="000000"/>
                </a:solidFill>
              </a:rPr>
              <a:t>A</a:t>
            </a:r>
            <a:r>
              <a:rPr lang="en-US" altLang="cs-CZ" sz="2000" b="1" dirty="0">
                <a:solidFill>
                  <a:srgbClr val="000000"/>
                </a:solidFill>
                <a:sym typeface="Symbol" panose="05050102010706020507" pitchFamily="18" charset="2"/>
              </a:rPr>
              <a:t></a:t>
            </a:r>
            <a:r>
              <a:rPr lang="cs-CZ" altLang="cs-CZ" sz="2000" b="1" i="1" dirty="0">
                <a:solidFill>
                  <a:srgbClr val="000000"/>
                </a:solidFill>
                <a:sym typeface="Symbol" panose="05050102010706020507" pitchFamily="18" charset="2"/>
              </a:rPr>
              <a:t>A</a:t>
            </a:r>
            <a:r>
              <a:rPr lang="en-US" altLang="cs-CZ" sz="2000" b="1" i="1" dirty="0">
                <a:solidFill>
                  <a:srgbClr val="000000"/>
                </a:solidFill>
                <a:sym typeface="Symbol" panose="05050102010706020507" pitchFamily="18" charset="2"/>
              </a:rPr>
              <a:t>.</a:t>
            </a:r>
            <a:br>
              <a:rPr lang="en-US" altLang="cs-CZ" sz="2000" b="1" i="1" dirty="0">
                <a:solidFill>
                  <a:srgbClr val="000000"/>
                </a:solidFill>
                <a:sym typeface="Symbol" panose="05050102010706020507" pitchFamily="18" charset="2"/>
              </a:rPr>
            </a:br>
            <a:endParaRPr lang="en-US" altLang="cs-CZ" sz="2000" dirty="0">
              <a:solidFill>
                <a:srgbClr val="000000"/>
              </a:solidFill>
              <a:sym typeface="Symbol" panose="05050102010706020507" pitchFamily="18" charset="2"/>
            </a:endParaRPr>
          </a:p>
          <a:p>
            <a:pPr>
              <a:lnSpc>
                <a:spcPct val="80000"/>
              </a:lnSpc>
            </a:pPr>
            <a:r>
              <a:rPr lang="en-US" altLang="cs-CZ" sz="2400" dirty="0">
                <a:solidFill>
                  <a:srgbClr val="000000"/>
                </a:solidFill>
                <a:sym typeface="Symbol" panose="05050102010706020507" pitchFamily="18" charset="2"/>
              </a:rPr>
              <a:t>Both the answers yield a contradiction. </a:t>
            </a:r>
            <a:r>
              <a:rPr lang="cs-CZ" altLang="cs-CZ" sz="2400" b="1" i="1" dirty="0">
                <a:solidFill>
                  <a:srgbClr val="000000"/>
                </a:solidFill>
              </a:rPr>
              <a:t>A</a:t>
            </a:r>
            <a:r>
              <a:rPr lang="en-US" altLang="cs-CZ" sz="2400" dirty="0">
                <a:solidFill>
                  <a:srgbClr val="000000"/>
                </a:solidFill>
                <a:sym typeface="Symbol" panose="05050102010706020507" pitchFamily="18" charset="2"/>
              </a:rPr>
              <a:t> is </a:t>
            </a:r>
            <a:r>
              <a:rPr lang="en-US" altLang="cs-CZ" sz="2400" i="1" dirty="0">
                <a:solidFill>
                  <a:srgbClr val="000000"/>
                </a:solidFill>
                <a:effectLst>
                  <a:outerShdw blurRad="38100" dist="38100" dir="2700000" algn="tl">
                    <a:srgbClr val="000000">
                      <a:alpha val="43137"/>
                    </a:srgbClr>
                  </a:outerShdw>
                </a:effectLst>
                <a:sym typeface="Symbol" panose="05050102010706020507" pitchFamily="18" charset="2"/>
              </a:rPr>
              <a:t>not well defined</a:t>
            </a:r>
            <a:r>
              <a:rPr lang="en-US" altLang="cs-CZ" sz="2400" dirty="0">
                <a:solidFill>
                  <a:srgbClr val="000000"/>
                </a:solidFill>
                <a:sym typeface="Symbol" panose="05050102010706020507" pitchFamily="18" charset="2"/>
              </a:rPr>
              <a:t>. </a:t>
            </a:r>
            <a:br>
              <a:rPr lang="en-US" altLang="cs-CZ" sz="2400" dirty="0">
                <a:solidFill>
                  <a:srgbClr val="000000"/>
                </a:solidFill>
                <a:sym typeface="Symbol" panose="05050102010706020507" pitchFamily="18" charset="2"/>
              </a:rPr>
            </a:br>
            <a:r>
              <a:rPr lang="en-US" altLang="cs-CZ" sz="2400" dirty="0">
                <a:solidFill>
                  <a:srgbClr val="000000"/>
                </a:solidFill>
                <a:sym typeface="Symbol" panose="05050102010706020507" pitchFamily="18" charset="2"/>
              </a:rPr>
              <a:t>The definition does not determine a collection of elements that could be considered to be a set.</a:t>
            </a:r>
          </a:p>
        </p:txBody>
      </p:sp>
      <p:sp>
        <p:nvSpPr>
          <p:cNvPr id="2" name="Obdélník 1">
            <a:extLst>
              <a:ext uri="{FF2B5EF4-FFF2-40B4-BE49-F238E27FC236}">
                <a16:creationId xmlns:a16="http://schemas.microsoft.com/office/drawing/2014/main" id="{62B74838-2592-45F4-8868-B4964C6ABA74}"/>
              </a:ext>
            </a:extLst>
          </p:cNvPr>
          <p:cNvSpPr/>
          <p:nvPr/>
        </p:nvSpPr>
        <p:spPr>
          <a:xfrm>
            <a:off x="1016359" y="910234"/>
            <a:ext cx="10217278" cy="5214692"/>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71DFDDB5-E44B-4F05-85EB-9828595C7BF3}"/>
              </a:ext>
            </a:extLst>
          </p:cNvPr>
          <p:cNvSpPr>
            <a:spLocks noGrp="1" noChangeArrowheads="1"/>
          </p:cNvSpPr>
          <p:nvPr/>
        </p:nvSpPr>
        <p:spPr>
          <a:xfrm>
            <a:off x="1778822" y="659982"/>
            <a:ext cx="2993802" cy="485828"/>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a:latin typeface="Trebuchet MS"/>
              </a:rPr>
              <a:t>Russell's paradox</a:t>
            </a:r>
            <a:endParaRPr lang="cs-CZ"/>
          </a:p>
        </p:txBody>
      </p:sp>
      <p:sp>
        <p:nvSpPr>
          <p:cNvPr id="6" name="TextovéPole 1">
            <a:extLst>
              <a:ext uri="{FF2B5EF4-FFF2-40B4-BE49-F238E27FC236}">
                <a16:creationId xmlns:a16="http://schemas.microsoft.com/office/drawing/2014/main" id="{CE83989E-EFF5-46F4-9B9E-193AE6DE4E8C}"/>
              </a:ext>
            </a:extLst>
          </p:cNvPr>
          <p:cNvSpPr txBox="1"/>
          <p:nvPr/>
        </p:nvSpPr>
        <p:spPr>
          <a:xfrm rot="1200000">
            <a:off x="11431643" y="335794"/>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7" name="TextovéPole 2">
            <a:extLst>
              <a:ext uri="{FF2B5EF4-FFF2-40B4-BE49-F238E27FC236}">
                <a16:creationId xmlns:a16="http://schemas.microsoft.com/office/drawing/2014/main" id="{A2C72C37-E8D4-4DDA-B803-6E424067B2C3}"/>
              </a:ext>
            </a:extLst>
          </p:cNvPr>
          <p:cNvSpPr txBox="1"/>
          <p:nvPr/>
        </p:nvSpPr>
        <p:spPr>
          <a:xfrm rot="660000">
            <a:off x="277887" y="193604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8" name="TextovéPole 3">
            <a:extLst>
              <a:ext uri="{FF2B5EF4-FFF2-40B4-BE49-F238E27FC236}">
                <a16:creationId xmlns:a16="http://schemas.microsoft.com/office/drawing/2014/main" id="{194AAA84-12B8-4D7C-9085-E91239B593B0}"/>
              </a:ext>
            </a:extLst>
          </p:cNvPr>
          <p:cNvSpPr txBox="1"/>
          <p:nvPr/>
        </p:nvSpPr>
        <p:spPr>
          <a:xfrm>
            <a:off x="5505156" y="259919"/>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9" name="TextovéPole 4">
            <a:extLst>
              <a:ext uri="{FF2B5EF4-FFF2-40B4-BE49-F238E27FC236}">
                <a16:creationId xmlns:a16="http://schemas.microsoft.com/office/drawing/2014/main" id="{D08CCF98-6C65-453B-A607-277B13C7D66A}"/>
              </a:ext>
            </a:extLst>
          </p:cNvPr>
          <p:cNvSpPr txBox="1"/>
          <p:nvPr/>
        </p:nvSpPr>
        <p:spPr>
          <a:xfrm rot="540000">
            <a:off x="11218089" y="2608375"/>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0" name="TextovéPole 5">
            <a:extLst>
              <a:ext uri="{FF2B5EF4-FFF2-40B4-BE49-F238E27FC236}">
                <a16:creationId xmlns:a16="http://schemas.microsoft.com/office/drawing/2014/main" id="{7515B528-1A0E-44FB-BA0B-B25005B80C83}"/>
              </a:ext>
            </a:extLst>
          </p:cNvPr>
          <p:cNvSpPr txBox="1"/>
          <p:nvPr/>
        </p:nvSpPr>
        <p:spPr>
          <a:xfrm rot="21240000">
            <a:off x="304001" y="5289188"/>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Zástupný symbol pro číslo snímku 4">
            <a:extLst>
              <a:ext uri="{FF2B5EF4-FFF2-40B4-BE49-F238E27FC236}">
                <a16:creationId xmlns:a16="http://schemas.microsoft.com/office/drawing/2014/main" id="{8CF54C2F-53AF-4251-BBFF-E700FC029A83}"/>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17BC68EF-53F8-4913-8B8D-5EDF6DA0CF35}" type="slidenum">
              <a:rPr lang="cs-CZ" altLang="cs-CZ" sz="1200">
                <a:latin typeface="Arial Black" panose="020B0A04020102020204" pitchFamily="34" charset="0"/>
              </a:rPr>
              <a:pPr>
                <a:spcBef>
                  <a:spcPct val="0"/>
                </a:spcBef>
                <a:buClrTx/>
                <a:buSzTx/>
                <a:buFontTx/>
                <a:buNone/>
              </a:pPr>
              <a:t>14</a:t>
            </a:fld>
            <a:endParaRPr lang="cs-CZ" altLang="cs-CZ" sz="1200">
              <a:latin typeface="Arial Black" panose="020B0A04020102020204" pitchFamily="34" charset="0"/>
            </a:endParaRPr>
          </a:p>
        </p:txBody>
      </p:sp>
      <p:sp>
        <p:nvSpPr>
          <p:cNvPr id="147459" name="Rectangle 3">
            <a:extLst>
              <a:ext uri="{FF2B5EF4-FFF2-40B4-BE49-F238E27FC236}">
                <a16:creationId xmlns:a16="http://schemas.microsoft.com/office/drawing/2014/main" id="{55195BB2-1601-4521-AA2C-99ED63D924EA}"/>
              </a:ext>
            </a:extLst>
          </p:cNvPr>
          <p:cNvSpPr>
            <a:spLocks noGrp="1" noChangeArrowheads="1"/>
          </p:cNvSpPr>
          <p:nvPr>
            <p:ph type="body" idx="1"/>
          </p:nvPr>
        </p:nvSpPr>
        <p:spPr>
          <a:xfrm>
            <a:off x="1428750" y="1341438"/>
            <a:ext cx="9386888" cy="4608783"/>
          </a:xfrm>
        </p:spPr>
        <p:txBody>
          <a:bodyPr>
            <a:normAutofit/>
          </a:bodyPr>
          <a:lstStyle/>
          <a:p>
            <a:pPr>
              <a:lnSpc>
                <a:spcPct val="80000"/>
              </a:lnSpc>
            </a:pPr>
            <a:r>
              <a:rPr lang="en-US" altLang="cs-CZ" sz="2400" dirty="0">
                <a:solidFill>
                  <a:srgbClr val="000000"/>
                </a:solidFill>
              </a:rPr>
              <a:t>So where is the problem? </a:t>
            </a:r>
          </a:p>
          <a:p>
            <a:pPr>
              <a:lnSpc>
                <a:spcPct val="80000"/>
              </a:lnSpc>
            </a:pPr>
            <a:r>
              <a:rPr lang="en-US" altLang="cs-CZ" sz="2400" dirty="0">
                <a:solidFill>
                  <a:srgbClr val="000000"/>
                </a:solidFill>
              </a:rPr>
              <a:t>Why is </a:t>
            </a:r>
            <a:r>
              <a:rPr lang="cs-CZ" altLang="cs-CZ" sz="2400" b="1" i="1" dirty="0">
                <a:solidFill>
                  <a:srgbClr val="000000"/>
                </a:solidFill>
              </a:rPr>
              <a:t>A</a:t>
            </a:r>
            <a:r>
              <a:rPr lang="en-US" altLang="cs-CZ" sz="2400" dirty="0">
                <a:solidFill>
                  <a:srgbClr val="000000"/>
                </a:solidFill>
              </a:rPr>
              <a:t> (i.e. the collection of all sets that are not elements of themselves) </a:t>
            </a:r>
            <a:r>
              <a:rPr lang="en-US" altLang="cs-CZ" sz="2400" i="1" dirty="0">
                <a:solidFill>
                  <a:srgbClr val="000000"/>
                </a:solidFill>
                <a:effectLst>
                  <a:outerShdw blurRad="38100" dist="38100" dir="2700000" algn="tl">
                    <a:srgbClr val="000000">
                      <a:alpha val="43137"/>
                    </a:srgbClr>
                  </a:outerShdw>
                </a:effectLst>
              </a:rPr>
              <a:t>not a set</a:t>
            </a:r>
            <a:r>
              <a:rPr lang="en-US" altLang="cs-CZ" sz="2400" dirty="0">
                <a:solidFill>
                  <a:srgbClr val="000000"/>
                </a:solidFill>
              </a:rPr>
              <a:t>?</a:t>
            </a:r>
          </a:p>
          <a:p>
            <a:pPr>
              <a:lnSpc>
                <a:spcPct val="100000"/>
              </a:lnSpc>
              <a:spcBef>
                <a:spcPts val="1200"/>
              </a:spcBef>
            </a:pPr>
            <a:r>
              <a:rPr lang="en-US" altLang="cs-CZ" sz="2400" dirty="0">
                <a:solidFill>
                  <a:srgbClr val="000000"/>
                </a:solidFill>
              </a:rPr>
              <a:t>The definition says: </a:t>
            </a:r>
          </a:p>
          <a:p>
            <a:pPr marL="0" indent="0" algn="ctr">
              <a:lnSpc>
                <a:spcPct val="80000"/>
              </a:lnSpc>
              <a:buNone/>
            </a:pPr>
            <a:r>
              <a:rPr lang="en-US" altLang="cs-CZ" sz="2400" dirty="0">
                <a:solidFill>
                  <a:srgbClr val="000000"/>
                </a:solidFill>
              </a:rPr>
              <a:t>”the set</a:t>
            </a:r>
            <a:r>
              <a:rPr lang="en-US" altLang="cs-CZ" sz="2400" dirty="0"/>
              <a:t> is determined just by its elements”</a:t>
            </a:r>
            <a:endParaRPr lang="en-US" altLang="cs-CZ" sz="2400" dirty="0">
              <a:solidFill>
                <a:srgbClr val="000000"/>
              </a:solidFill>
            </a:endParaRPr>
          </a:p>
          <a:p>
            <a:pPr>
              <a:lnSpc>
                <a:spcPct val="80000"/>
              </a:lnSpc>
            </a:pPr>
            <a:r>
              <a:rPr lang="en-US" altLang="cs-CZ" sz="2400" dirty="0">
                <a:solidFill>
                  <a:srgbClr val="000000"/>
                </a:solidFill>
              </a:rPr>
              <a:t>i.e., </a:t>
            </a:r>
            <a:r>
              <a:rPr lang="cs-CZ" altLang="cs-CZ" sz="2400" dirty="0" err="1">
                <a:solidFill>
                  <a:srgbClr val="000000"/>
                </a:solidFill>
              </a:rPr>
              <a:t>we</a:t>
            </a:r>
            <a:r>
              <a:rPr lang="cs-CZ" altLang="cs-CZ" sz="2400" dirty="0">
                <a:solidFill>
                  <a:srgbClr val="000000"/>
                </a:solidFill>
              </a:rPr>
              <a:t> </a:t>
            </a:r>
            <a:r>
              <a:rPr lang="en-US" altLang="cs-CZ" sz="2400" dirty="0">
                <a:solidFill>
                  <a:srgbClr val="000000"/>
                </a:solidFill>
              </a:rPr>
              <a:t>must be able to decide of any object whether it is an element of a particular set.</a:t>
            </a:r>
          </a:p>
          <a:p>
            <a:pPr>
              <a:lnSpc>
                <a:spcPct val="80000"/>
              </a:lnSpc>
              <a:spcBef>
                <a:spcPts val="1800"/>
              </a:spcBef>
            </a:pPr>
            <a:r>
              <a:rPr lang="cs-CZ" altLang="cs-CZ" sz="2400" b="1" i="1" dirty="0">
                <a:solidFill>
                  <a:srgbClr val="000000"/>
                </a:solidFill>
              </a:rPr>
              <a:t>A</a:t>
            </a:r>
            <a:r>
              <a:rPr lang="en-US" altLang="cs-CZ" sz="2400" i="1" dirty="0">
                <a:solidFill>
                  <a:srgbClr val="000000"/>
                </a:solidFill>
              </a:rPr>
              <a:t> </a:t>
            </a:r>
            <a:r>
              <a:rPr lang="en-US" altLang="cs-CZ" sz="2400" dirty="0">
                <a:solidFill>
                  <a:srgbClr val="000000"/>
                </a:solidFill>
              </a:rPr>
              <a:t>is not meeting this condition; its elements are not determined.</a:t>
            </a:r>
            <a:r>
              <a:rPr lang="en-US" altLang="cs-CZ" sz="2400" b="1" dirty="0">
                <a:solidFill>
                  <a:srgbClr val="000000"/>
                </a:solidFill>
              </a:rPr>
              <a:t> </a:t>
            </a:r>
            <a:endParaRPr lang="en-US" altLang="cs-CZ" sz="2400" dirty="0">
              <a:solidFill>
                <a:srgbClr val="000000"/>
              </a:solidFill>
            </a:endParaRPr>
          </a:p>
          <a:p>
            <a:pPr>
              <a:lnSpc>
                <a:spcPct val="80000"/>
              </a:lnSpc>
            </a:pPr>
            <a:endParaRPr lang="en-US" altLang="cs-CZ" sz="2400" dirty="0">
              <a:solidFill>
                <a:srgbClr val="000000"/>
              </a:solidFill>
            </a:endParaRPr>
          </a:p>
        </p:txBody>
      </p:sp>
      <p:sp>
        <p:nvSpPr>
          <p:cNvPr id="2" name="Obdélník 1">
            <a:extLst>
              <a:ext uri="{FF2B5EF4-FFF2-40B4-BE49-F238E27FC236}">
                <a16:creationId xmlns:a16="http://schemas.microsoft.com/office/drawing/2014/main" id="{62B74838-2592-45F4-8868-B4964C6ABA74}"/>
              </a:ext>
            </a:extLst>
          </p:cNvPr>
          <p:cNvSpPr/>
          <p:nvPr/>
        </p:nvSpPr>
        <p:spPr>
          <a:xfrm>
            <a:off x="1016359" y="910234"/>
            <a:ext cx="10217278" cy="5214692"/>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71DFDDB5-E44B-4F05-85EB-9828595C7BF3}"/>
              </a:ext>
            </a:extLst>
          </p:cNvPr>
          <p:cNvSpPr>
            <a:spLocks noGrp="1" noChangeArrowheads="1"/>
          </p:cNvSpPr>
          <p:nvPr/>
        </p:nvSpPr>
        <p:spPr>
          <a:xfrm>
            <a:off x="1778822" y="659982"/>
            <a:ext cx="2993802" cy="485828"/>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solidFill>
                  <a:srgbClr val="FF0000"/>
                </a:solidFill>
                <a:latin typeface="Trebuchet MS"/>
              </a:rPr>
              <a:t>Russell's paradox</a:t>
            </a:r>
            <a:endParaRPr lang="cs-CZ" dirty="0">
              <a:solidFill>
                <a:srgbClr val="FF0000"/>
              </a:solidFill>
            </a:endParaRPr>
          </a:p>
        </p:txBody>
      </p:sp>
      <p:sp>
        <p:nvSpPr>
          <p:cNvPr id="6" name="TextovéPole 1">
            <a:extLst>
              <a:ext uri="{FF2B5EF4-FFF2-40B4-BE49-F238E27FC236}">
                <a16:creationId xmlns:a16="http://schemas.microsoft.com/office/drawing/2014/main" id="{CE83989E-EFF5-46F4-9B9E-193AE6DE4E8C}"/>
              </a:ext>
            </a:extLst>
          </p:cNvPr>
          <p:cNvSpPr txBox="1"/>
          <p:nvPr/>
        </p:nvSpPr>
        <p:spPr>
          <a:xfrm rot="1200000">
            <a:off x="11431643" y="335794"/>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7" name="TextovéPole 2">
            <a:extLst>
              <a:ext uri="{FF2B5EF4-FFF2-40B4-BE49-F238E27FC236}">
                <a16:creationId xmlns:a16="http://schemas.microsoft.com/office/drawing/2014/main" id="{A2C72C37-E8D4-4DDA-B803-6E424067B2C3}"/>
              </a:ext>
            </a:extLst>
          </p:cNvPr>
          <p:cNvSpPr txBox="1"/>
          <p:nvPr/>
        </p:nvSpPr>
        <p:spPr>
          <a:xfrm rot="660000">
            <a:off x="277887" y="193604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8" name="TextovéPole 3">
            <a:extLst>
              <a:ext uri="{FF2B5EF4-FFF2-40B4-BE49-F238E27FC236}">
                <a16:creationId xmlns:a16="http://schemas.microsoft.com/office/drawing/2014/main" id="{194AAA84-12B8-4D7C-9085-E91239B593B0}"/>
              </a:ext>
            </a:extLst>
          </p:cNvPr>
          <p:cNvSpPr txBox="1"/>
          <p:nvPr/>
        </p:nvSpPr>
        <p:spPr>
          <a:xfrm>
            <a:off x="5505156" y="259919"/>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9" name="TextovéPole 4">
            <a:extLst>
              <a:ext uri="{FF2B5EF4-FFF2-40B4-BE49-F238E27FC236}">
                <a16:creationId xmlns:a16="http://schemas.microsoft.com/office/drawing/2014/main" id="{D08CCF98-6C65-453B-A607-277B13C7D66A}"/>
              </a:ext>
            </a:extLst>
          </p:cNvPr>
          <p:cNvSpPr txBox="1"/>
          <p:nvPr/>
        </p:nvSpPr>
        <p:spPr>
          <a:xfrm rot="540000">
            <a:off x="11218088" y="2894582"/>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0" name="TextovéPole 5">
            <a:extLst>
              <a:ext uri="{FF2B5EF4-FFF2-40B4-BE49-F238E27FC236}">
                <a16:creationId xmlns:a16="http://schemas.microsoft.com/office/drawing/2014/main" id="{7515B528-1A0E-44FB-BA0B-B25005B80C83}"/>
              </a:ext>
            </a:extLst>
          </p:cNvPr>
          <p:cNvSpPr txBox="1"/>
          <p:nvPr/>
        </p:nvSpPr>
        <p:spPr>
          <a:xfrm rot="21240000">
            <a:off x="141266" y="5987365"/>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extLst>
      <p:ext uri="{BB962C8B-B14F-4D97-AF65-F5344CB8AC3E}">
        <p14:creationId xmlns:p14="http://schemas.microsoft.com/office/powerpoint/2010/main" val="4049425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3">
            <a:extLst>
              <a:ext uri="{FF2B5EF4-FFF2-40B4-BE49-F238E27FC236}">
                <a16:creationId xmlns:a16="http://schemas.microsoft.com/office/drawing/2014/main" id="{52C20B2F-4871-43F2-BF16-E45B383F9BAE}"/>
              </a:ext>
            </a:extLst>
          </p:cNvPr>
          <p:cNvPicPr>
            <a:picLocks noChangeAspect="1"/>
          </p:cNvPicPr>
          <p:nvPr/>
        </p:nvPicPr>
        <p:blipFill>
          <a:blip r:embed="rId2"/>
          <a:stretch>
            <a:fillRect/>
          </a:stretch>
        </p:blipFill>
        <p:spPr>
          <a:xfrm>
            <a:off x="5948120" y="5398469"/>
            <a:ext cx="5853910" cy="1297326"/>
          </a:xfrm>
          <a:prstGeom prst="rect">
            <a:avLst/>
          </a:prstGeom>
        </p:spPr>
      </p:pic>
      <p:pic>
        <p:nvPicPr>
          <p:cNvPr id="7" name="Obrázek 7">
            <a:extLst>
              <a:ext uri="{FF2B5EF4-FFF2-40B4-BE49-F238E27FC236}">
                <a16:creationId xmlns:a16="http://schemas.microsoft.com/office/drawing/2014/main" id="{F5EC43DD-31F3-49F8-9FBB-C73561B5AD4C}"/>
              </a:ext>
            </a:extLst>
          </p:cNvPr>
          <p:cNvPicPr>
            <a:picLocks noChangeAspect="1"/>
          </p:cNvPicPr>
          <p:nvPr/>
        </p:nvPicPr>
        <p:blipFill>
          <a:blip r:embed="rId3"/>
          <a:stretch>
            <a:fillRect/>
          </a:stretch>
        </p:blipFill>
        <p:spPr>
          <a:xfrm>
            <a:off x="-483030" y="679225"/>
            <a:ext cx="6014516" cy="6014516"/>
          </a:xfrm>
          <a:prstGeom prst="rect">
            <a:avLst/>
          </a:prstGeom>
        </p:spPr>
      </p:pic>
      <p:sp>
        <p:nvSpPr>
          <p:cNvPr id="9218" name="Rectangle 10">
            <a:extLst>
              <a:ext uri="{FF2B5EF4-FFF2-40B4-BE49-F238E27FC236}">
                <a16:creationId xmlns:a16="http://schemas.microsoft.com/office/drawing/2014/main" id="{168F9C83-CE0C-45BE-A83A-0B9C3DDCA5CE}"/>
              </a:ext>
            </a:extLst>
          </p:cNvPr>
          <p:cNvSpPr>
            <a:spLocks noGrp="1" noChangeArrowheads="1"/>
          </p:cNvSpPr>
          <p:nvPr>
            <p:ph type="ftr" sz="quarter" idx="11"/>
          </p:nvPr>
        </p:nvSpPr>
        <p:spPr>
          <a:xfrm>
            <a:off x="6036235" y="6223702"/>
            <a:ext cx="4789693" cy="314067"/>
          </a:xfrm>
        </p:spPr>
        <p:txBody>
          <a:bodyPr>
            <a:norm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spcBef>
                <a:spcPct val="0"/>
              </a:spcBef>
              <a:buClrTx/>
              <a:buSzTx/>
              <a:buFontTx/>
              <a:buNone/>
            </a:pPr>
            <a:endParaRPr lang="en-US" altLang="cs-CZ" sz="1100">
              <a:solidFill>
                <a:srgbClr val="898989"/>
              </a:solidFill>
            </a:endParaRPr>
          </a:p>
        </p:txBody>
      </p:sp>
      <p:sp>
        <p:nvSpPr>
          <p:cNvPr id="9219" name="Rectangle 11">
            <a:extLst>
              <a:ext uri="{FF2B5EF4-FFF2-40B4-BE49-F238E27FC236}">
                <a16:creationId xmlns:a16="http://schemas.microsoft.com/office/drawing/2014/main" id="{EFF01431-DD4F-48F0-B2A4-F44B6C8C7F00}"/>
              </a:ext>
            </a:extLst>
          </p:cNvPr>
          <p:cNvSpPr>
            <a:spLocks noGrp="1" noChangeArrowheads="1"/>
          </p:cNvSpPr>
          <p:nvPr>
            <p:ph type="sldNum" sz="quarter" idx="12"/>
          </p:nvPr>
        </p:nvSpPr>
        <p:spPr>
          <a:xfrm>
            <a:off x="10825930" y="6223702"/>
            <a:ext cx="570728" cy="314067"/>
          </a:xfrm>
        </p:spPr>
        <p:txBody>
          <a:bodyPr>
            <a:norm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spcAft>
                <a:spcPts val="600"/>
              </a:spcAft>
              <a:buClrTx/>
              <a:buSzTx/>
              <a:buFontTx/>
              <a:buNone/>
            </a:pPr>
            <a:fld id="{5021EC23-7FC6-4509-9034-82840489E431}" type="slidenum">
              <a:rPr lang="en-US" altLang="cs-CZ" sz="1100">
                <a:solidFill>
                  <a:srgbClr val="898989"/>
                </a:solidFill>
              </a:rPr>
              <a:pPr>
                <a:spcBef>
                  <a:spcPct val="0"/>
                </a:spcBef>
                <a:spcAft>
                  <a:spcPts val="600"/>
                </a:spcAft>
                <a:buClrTx/>
                <a:buSzTx/>
                <a:buFontTx/>
                <a:buNone/>
              </a:pPr>
              <a:t>15</a:t>
            </a:fld>
            <a:endParaRPr lang="en-US" altLang="cs-CZ" sz="1100">
              <a:solidFill>
                <a:srgbClr val="898989"/>
              </a:solidFill>
            </a:endParaRPr>
          </a:p>
        </p:txBody>
      </p:sp>
      <p:sp>
        <p:nvSpPr>
          <p:cNvPr id="2" name="TextovéPole 1">
            <a:extLst>
              <a:ext uri="{FF2B5EF4-FFF2-40B4-BE49-F238E27FC236}">
                <a16:creationId xmlns:a16="http://schemas.microsoft.com/office/drawing/2014/main" id="{2E76701C-DA91-486A-B55B-5868E7575BC0}"/>
              </a:ext>
            </a:extLst>
          </p:cNvPr>
          <p:cNvSpPr txBox="1"/>
          <p:nvPr/>
        </p:nvSpPr>
        <p:spPr>
          <a:xfrm>
            <a:off x="6040582" y="290945"/>
            <a:ext cx="5943600" cy="110799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sz="1600"/>
              <a:t>Department of Computer Science,</a:t>
            </a:r>
            <a:br>
              <a:rPr lang="cs-CZ" sz="1600" dirty="0"/>
            </a:br>
            <a:r>
              <a:rPr lang="cs-CZ" sz="1600"/>
              <a:t>Faculty of Electrical Engineering and Computer Science,</a:t>
            </a:r>
            <a:br>
              <a:rPr lang="cs-CZ" sz="1600" dirty="0"/>
            </a:br>
            <a:r>
              <a:rPr lang="cs-CZ" sz="1600"/>
              <a:t>VSB - Technical University of Ostrava</a:t>
            </a:r>
            <a:endParaRPr lang="cs-CZ" sz="1600">
              <a:cs typeface="Calibri"/>
            </a:endParaRPr>
          </a:p>
          <a:p>
            <a:pPr algn="l"/>
            <a:endParaRPr lang="cs-CZ"/>
          </a:p>
        </p:txBody>
      </p:sp>
      <p:sp>
        <p:nvSpPr>
          <p:cNvPr id="6" name="AutoShape 2">
            <a:extLst>
              <a:ext uri="{FF2B5EF4-FFF2-40B4-BE49-F238E27FC236}">
                <a16:creationId xmlns:a16="http://schemas.microsoft.com/office/drawing/2014/main" id="{A391F7B1-EFCE-4518-810C-862D9AAA3B12}"/>
              </a:ext>
            </a:extLst>
          </p:cNvPr>
          <p:cNvSpPr txBox="1">
            <a:spLocks noChangeArrowheads="1"/>
          </p:cNvSpPr>
          <p:nvPr/>
        </p:nvSpPr>
        <p:spPr>
          <a:xfrm>
            <a:off x="2397300" y="2926258"/>
            <a:ext cx="9369119" cy="151418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s-CZ" altLang="cs-CZ" sz="4800" b="1" dirty="0">
                <a:solidFill>
                  <a:srgbClr val="000000"/>
                </a:solidFill>
                <a:latin typeface="Trebuchet MS"/>
                <a:ea typeface="SimHei"/>
              </a:rPr>
              <a:t>Relations, </a:t>
            </a:r>
            <a:r>
              <a:rPr lang="cs-CZ" altLang="cs-CZ" sz="4800" b="1" dirty="0" err="1">
                <a:solidFill>
                  <a:srgbClr val="000000"/>
                </a:solidFill>
                <a:latin typeface="Trebuchet MS"/>
                <a:ea typeface="SimHei"/>
              </a:rPr>
              <a:t>mappings</a:t>
            </a:r>
            <a:r>
              <a:rPr lang="cs-CZ" altLang="cs-CZ" sz="4800" b="1" dirty="0">
                <a:solidFill>
                  <a:srgbClr val="000000"/>
                </a:solidFill>
                <a:latin typeface="Trebuchet MS"/>
                <a:ea typeface="SimHei"/>
              </a:rPr>
              <a:t>, </a:t>
            </a:r>
            <a:r>
              <a:rPr lang="cs-CZ" altLang="cs-CZ" sz="4800" b="1" dirty="0" err="1">
                <a:solidFill>
                  <a:srgbClr val="000000"/>
                </a:solidFill>
                <a:latin typeface="Trebuchet MS"/>
                <a:ea typeface="SimHei"/>
              </a:rPr>
              <a:t>countable</a:t>
            </a:r>
            <a:r>
              <a:rPr lang="cs-CZ" altLang="cs-CZ" sz="4800" b="1" dirty="0">
                <a:solidFill>
                  <a:srgbClr val="000000"/>
                </a:solidFill>
                <a:latin typeface="Trebuchet MS"/>
                <a:ea typeface="SimHei"/>
              </a:rPr>
              <a:t> and </a:t>
            </a:r>
            <a:r>
              <a:rPr lang="cs-CZ" altLang="cs-CZ" sz="4800" b="1" dirty="0" err="1">
                <a:solidFill>
                  <a:srgbClr val="000000"/>
                </a:solidFill>
                <a:latin typeface="Trebuchet MS"/>
                <a:ea typeface="SimHei"/>
              </a:rPr>
              <a:t>uncountable</a:t>
            </a:r>
            <a:r>
              <a:rPr lang="cs-CZ" altLang="cs-CZ" sz="4800" b="1" dirty="0">
                <a:solidFill>
                  <a:srgbClr val="000000"/>
                </a:solidFill>
                <a:latin typeface="Trebuchet MS"/>
                <a:ea typeface="SimHei"/>
              </a:rPr>
              <a:t> </a:t>
            </a:r>
            <a:r>
              <a:rPr lang="cs-CZ" altLang="cs-CZ" sz="4800" b="1" dirty="0" err="1">
                <a:solidFill>
                  <a:srgbClr val="000000"/>
                </a:solidFill>
                <a:latin typeface="Trebuchet MS"/>
                <a:ea typeface="SimHei"/>
              </a:rPr>
              <a:t>sets</a:t>
            </a:r>
            <a:endParaRPr lang="cs-CZ" dirty="0" err="1"/>
          </a:p>
        </p:txBody>
      </p:sp>
    </p:spTree>
    <p:extLst>
      <p:ext uri="{BB962C8B-B14F-4D97-AF65-F5344CB8AC3E}">
        <p14:creationId xmlns:p14="http://schemas.microsoft.com/office/powerpoint/2010/main" val="1522797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DEA4BC30-F397-4882-8C89-15E844E38862}"/>
              </a:ext>
            </a:extLst>
          </p:cNvPr>
          <p:cNvSpPr>
            <a:spLocks noGrp="1" noChangeArrowheads="1"/>
          </p:cNvSpPr>
          <p:nvPr>
            <p:ph idx="1"/>
          </p:nvPr>
        </p:nvSpPr>
        <p:spPr>
          <a:xfrm>
            <a:off x="1376255" y="1393557"/>
            <a:ext cx="9755165" cy="4525963"/>
          </a:xfrm>
        </p:spPr>
        <p:txBody>
          <a:bodyPr>
            <a:normAutofit fontScale="92500" lnSpcReduction="10000"/>
          </a:bodyPr>
          <a:lstStyle/>
          <a:p>
            <a:pPr>
              <a:buFont typeface="Wingdings" panose="05000000000000000000" pitchFamily="2" charset="2"/>
              <a:buNone/>
            </a:pPr>
            <a:r>
              <a:rPr lang="cs-CZ" altLang="cs-CZ" b="1" i="1" dirty="0" err="1"/>
              <a:t>Rela</a:t>
            </a:r>
            <a:r>
              <a:rPr lang="en-US" altLang="cs-CZ" b="1" i="1" dirty="0" err="1"/>
              <a:t>tion</a:t>
            </a:r>
            <a:r>
              <a:rPr lang="en-US" altLang="cs-CZ" dirty="0"/>
              <a:t> between sets </a:t>
            </a:r>
            <a:r>
              <a:rPr lang="cs-CZ" altLang="cs-CZ" dirty="0"/>
              <a:t>A, B </a:t>
            </a:r>
            <a:r>
              <a:rPr lang="en-US" altLang="cs-CZ" dirty="0"/>
              <a:t>is a subset of the Cartesian product </a:t>
            </a:r>
            <a:r>
              <a:rPr lang="cs-CZ" altLang="cs-CZ" dirty="0"/>
              <a:t>A </a:t>
            </a:r>
            <a:r>
              <a:rPr lang="cs-CZ" altLang="cs-CZ" b="1" dirty="0">
                <a:sym typeface="Symbol" panose="05050102010706020507" pitchFamily="18" charset="2"/>
              </a:rPr>
              <a:t></a:t>
            </a:r>
            <a:r>
              <a:rPr lang="cs-CZ" altLang="cs-CZ" dirty="0">
                <a:sym typeface="Symbol" panose="05050102010706020507" pitchFamily="18" charset="2"/>
              </a:rPr>
              <a:t> B.</a:t>
            </a:r>
          </a:p>
          <a:p>
            <a:pPr>
              <a:buFont typeface="Wingdings" panose="05000000000000000000" pitchFamily="2" charset="2"/>
              <a:buNone/>
            </a:pPr>
            <a:r>
              <a:rPr lang="en-US" altLang="cs-CZ" b="1" i="1" dirty="0">
                <a:sym typeface="Symbol" panose="05050102010706020507" pitchFamily="18" charset="2"/>
              </a:rPr>
              <a:t>Cartesian product</a:t>
            </a:r>
            <a:r>
              <a:rPr lang="cs-CZ" altLang="cs-CZ" dirty="0">
                <a:sym typeface="Symbol" panose="05050102010706020507" pitchFamily="18" charset="2"/>
              </a:rPr>
              <a:t> </a:t>
            </a:r>
            <a:r>
              <a:rPr lang="cs-CZ" altLang="cs-CZ" dirty="0"/>
              <a:t>A </a:t>
            </a:r>
            <a:r>
              <a:rPr lang="cs-CZ" altLang="cs-CZ" b="1" dirty="0">
                <a:sym typeface="Symbol" panose="05050102010706020507" pitchFamily="18" charset="2"/>
              </a:rPr>
              <a:t></a:t>
            </a:r>
            <a:r>
              <a:rPr lang="cs-CZ" altLang="cs-CZ" dirty="0">
                <a:sym typeface="Symbol" panose="05050102010706020507" pitchFamily="18" charset="2"/>
              </a:rPr>
              <a:t> B </a:t>
            </a:r>
            <a:r>
              <a:rPr lang="en-US" altLang="cs-CZ" dirty="0">
                <a:sym typeface="Symbol" panose="05050102010706020507" pitchFamily="18" charset="2"/>
              </a:rPr>
              <a:t>is the set of all ordered pairs</a:t>
            </a:r>
            <a:r>
              <a:rPr lang="cs-CZ" altLang="cs-CZ" dirty="0">
                <a:sym typeface="Symbol" panose="05050102010706020507" pitchFamily="18" charset="2"/>
              </a:rPr>
              <a:t> </a:t>
            </a:r>
            <a:r>
              <a:rPr lang="cs-CZ" altLang="cs-CZ" b="1" dirty="0">
                <a:sym typeface="Symbol" panose="05050102010706020507" pitchFamily="18" charset="2"/>
              </a:rPr>
              <a:t></a:t>
            </a:r>
            <a:r>
              <a:rPr lang="cs-CZ" altLang="cs-CZ" i="1" dirty="0">
                <a:sym typeface="Symbol" panose="05050102010706020507" pitchFamily="18" charset="2"/>
              </a:rPr>
              <a:t>a</a:t>
            </a:r>
            <a:r>
              <a:rPr lang="cs-CZ" altLang="cs-CZ" dirty="0">
                <a:sym typeface="Symbol" panose="05050102010706020507" pitchFamily="18" charset="2"/>
              </a:rPr>
              <a:t>, </a:t>
            </a:r>
            <a:r>
              <a:rPr lang="cs-CZ" altLang="cs-CZ" i="1" dirty="0">
                <a:sym typeface="Symbol" panose="05050102010706020507" pitchFamily="18" charset="2"/>
              </a:rPr>
              <a:t>b</a:t>
            </a:r>
            <a:r>
              <a:rPr lang="cs-CZ" altLang="cs-CZ" b="1" dirty="0">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such that</a:t>
            </a:r>
            <a:r>
              <a:rPr lang="cs-CZ" altLang="cs-CZ" dirty="0">
                <a:sym typeface="Symbol" panose="05050102010706020507" pitchFamily="18" charset="2"/>
              </a:rPr>
              <a:t> </a:t>
            </a:r>
            <a:r>
              <a:rPr lang="cs-CZ" altLang="cs-CZ" i="1" dirty="0" err="1">
                <a:sym typeface="Symbol" panose="05050102010706020507" pitchFamily="18" charset="2"/>
              </a:rPr>
              <a:t>a</a:t>
            </a:r>
            <a:r>
              <a:rPr lang="cs-CZ" altLang="cs-CZ" b="1" dirty="0" err="1">
                <a:sym typeface="Symbol" panose="05050102010706020507" pitchFamily="18" charset="2"/>
              </a:rPr>
              <a:t></a:t>
            </a:r>
            <a:r>
              <a:rPr lang="cs-CZ" altLang="cs-CZ" dirty="0" err="1">
                <a:sym typeface="Symbol" panose="05050102010706020507" pitchFamily="18" charset="2"/>
              </a:rPr>
              <a:t>A</a:t>
            </a:r>
            <a:r>
              <a:rPr lang="cs-CZ" altLang="cs-CZ" dirty="0">
                <a:sym typeface="Symbol" panose="05050102010706020507" pitchFamily="18" charset="2"/>
              </a:rPr>
              <a:t>, </a:t>
            </a:r>
            <a:r>
              <a:rPr lang="cs-CZ" altLang="cs-CZ" i="1" dirty="0" err="1">
                <a:sym typeface="Symbol" panose="05050102010706020507" pitchFamily="18" charset="2"/>
              </a:rPr>
              <a:t>b</a:t>
            </a:r>
            <a:r>
              <a:rPr lang="cs-CZ" altLang="cs-CZ" b="1" dirty="0" err="1">
                <a:sym typeface="Symbol" panose="05050102010706020507" pitchFamily="18" charset="2"/>
              </a:rPr>
              <a:t></a:t>
            </a:r>
            <a:r>
              <a:rPr lang="cs-CZ" altLang="cs-CZ" dirty="0" err="1">
                <a:sym typeface="Symbol" panose="05050102010706020507" pitchFamily="18" charset="2"/>
              </a:rPr>
              <a:t>B</a:t>
            </a:r>
            <a:endParaRPr lang="en-US" altLang="cs-CZ" dirty="0">
              <a:sym typeface="Symbol" panose="05050102010706020507" pitchFamily="18" charset="2"/>
            </a:endParaRPr>
          </a:p>
          <a:p>
            <a:pPr>
              <a:buNone/>
            </a:pPr>
            <a:r>
              <a:rPr lang="en-US" altLang="cs-CZ" dirty="0">
                <a:sym typeface="Symbol" panose="05050102010706020507" pitchFamily="18" charset="2"/>
              </a:rPr>
              <a:t>		</a:t>
            </a:r>
            <a:r>
              <a:rPr lang="cs-CZ" altLang="cs-CZ" dirty="0"/>
              <a:t> A </a:t>
            </a:r>
            <a:r>
              <a:rPr lang="cs-CZ" altLang="cs-CZ" b="1" dirty="0">
                <a:sym typeface="Symbol" panose="05050102010706020507" pitchFamily="18" charset="2"/>
              </a:rPr>
              <a:t></a:t>
            </a:r>
            <a:r>
              <a:rPr lang="cs-CZ" altLang="cs-CZ" dirty="0">
                <a:sym typeface="Symbol" panose="05050102010706020507" pitchFamily="18" charset="2"/>
              </a:rPr>
              <a:t> B </a:t>
            </a:r>
            <a:r>
              <a:rPr lang="en-US" altLang="cs-CZ" dirty="0">
                <a:sym typeface="Symbol" panose="05050102010706020507" pitchFamily="18" charset="2"/>
              </a:rPr>
              <a:t>= {</a:t>
            </a:r>
            <a:r>
              <a:rPr lang="cs-CZ" altLang="cs-CZ" b="1" dirty="0">
                <a:sym typeface="Symbol" panose="05050102010706020507" pitchFamily="18" charset="2"/>
              </a:rPr>
              <a:t></a:t>
            </a:r>
            <a:r>
              <a:rPr lang="cs-CZ" altLang="cs-CZ" i="1" dirty="0">
                <a:sym typeface="Symbol" panose="05050102010706020507" pitchFamily="18" charset="2"/>
              </a:rPr>
              <a:t>a</a:t>
            </a:r>
            <a:r>
              <a:rPr lang="cs-CZ" altLang="cs-CZ" dirty="0">
                <a:sym typeface="Symbol" panose="05050102010706020507" pitchFamily="18" charset="2"/>
              </a:rPr>
              <a:t>, </a:t>
            </a:r>
            <a:r>
              <a:rPr lang="cs-CZ" altLang="cs-CZ" i="1" dirty="0">
                <a:sym typeface="Symbol" panose="05050102010706020507" pitchFamily="18" charset="2"/>
              </a:rPr>
              <a:t>b</a:t>
            </a:r>
            <a:r>
              <a:rPr lang="cs-CZ" altLang="cs-CZ" b="1" dirty="0">
                <a:sym typeface="Symbol" panose="05050102010706020507" pitchFamily="18" charset="2"/>
              </a:rPr>
              <a:t></a:t>
            </a:r>
            <a:r>
              <a:rPr lang="en-US" altLang="cs-CZ" b="1" dirty="0">
                <a:sym typeface="Symbol" panose="05050102010706020507" pitchFamily="18" charset="2"/>
              </a:rPr>
              <a:t> | </a:t>
            </a:r>
            <a:r>
              <a:rPr lang="cs-CZ" altLang="cs-CZ" i="1" dirty="0" err="1">
                <a:sym typeface="Symbol" panose="05050102010706020507" pitchFamily="18" charset="2"/>
              </a:rPr>
              <a:t>a</a:t>
            </a:r>
            <a:r>
              <a:rPr lang="cs-CZ" altLang="cs-CZ" b="1" dirty="0" err="1">
                <a:sym typeface="Symbol" panose="05050102010706020507" pitchFamily="18" charset="2"/>
              </a:rPr>
              <a:t></a:t>
            </a:r>
            <a:r>
              <a:rPr lang="cs-CZ" altLang="cs-CZ" dirty="0" err="1">
                <a:sym typeface="Symbol" panose="05050102010706020507" pitchFamily="18" charset="2"/>
              </a:rPr>
              <a:t>A</a:t>
            </a:r>
            <a:r>
              <a:rPr lang="cs-CZ" altLang="cs-CZ" dirty="0">
                <a:sym typeface="Symbol" panose="05050102010706020507" pitchFamily="18" charset="2"/>
              </a:rPr>
              <a:t>, </a:t>
            </a:r>
            <a:r>
              <a:rPr lang="cs-CZ" altLang="cs-CZ" i="1" dirty="0" err="1">
                <a:sym typeface="Symbol" panose="05050102010706020507" pitchFamily="18" charset="2"/>
              </a:rPr>
              <a:t>b</a:t>
            </a:r>
            <a:r>
              <a:rPr lang="cs-CZ" altLang="cs-CZ" b="1" dirty="0" err="1">
                <a:sym typeface="Symbol" panose="05050102010706020507" pitchFamily="18" charset="2"/>
              </a:rPr>
              <a:t></a:t>
            </a:r>
            <a:r>
              <a:rPr lang="cs-CZ" altLang="cs-CZ" dirty="0" err="1">
                <a:sym typeface="Symbol" panose="05050102010706020507" pitchFamily="18" charset="2"/>
              </a:rPr>
              <a:t>B</a:t>
            </a:r>
            <a:r>
              <a:rPr lang="en-US" altLang="cs-CZ" dirty="0">
                <a:sym typeface="Symbol" panose="05050102010706020507" pitchFamily="18" charset="2"/>
              </a:rPr>
              <a:t>}</a:t>
            </a:r>
          </a:p>
          <a:p>
            <a:pPr>
              <a:buNone/>
            </a:pPr>
            <a:r>
              <a:rPr lang="en-US" altLang="cs-CZ" dirty="0">
                <a:sym typeface="Symbol" panose="05050102010706020507" pitchFamily="18" charset="2"/>
              </a:rPr>
              <a:t>	</a:t>
            </a:r>
          </a:p>
          <a:p>
            <a:pPr>
              <a:buNone/>
            </a:pPr>
            <a:r>
              <a:rPr lang="en-US" altLang="cs-CZ" dirty="0">
                <a:sym typeface="Symbol" panose="05050102010706020507" pitchFamily="18" charset="2"/>
              </a:rPr>
              <a:t>		{</a:t>
            </a:r>
            <a:r>
              <a:rPr lang="en-US" altLang="cs-CZ" i="1" dirty="0" err="1">
                <a:sym typeface="Symbol" panose="05050102010706020507" pitchFamily="18" charset="2"/>
              </a:rPr>
              <a:t>a</a:t>
            </a:r>
            <a:r>
              <a:rPr lang="en-US" altLang="cs-CZ" dirty="0" err="1">
                <a:sym typeface="Symbol" panose="05050102010706020507" pitchFamily="18" charset="2"/>
              </a:rPr>
              <a:t>,</a:t>
            </a:r>
            <a:r>
              <a:rPr lang="en-US" altLang="cs-CZ" i="1" dirty="0" err="1">
                <a:sym typeface="Symbol" panose="05050102010706020507" pitchFamily="18" charset="2"/>
              </a:rPr>
              <a:t>b</a:t>
            </a:r>
            <a:r>
              <a:rPr lang="en-US" altLang="cs-CZ" dirty="0">
                <a:sym typeface="Symbol" panose="05050102010706020507" pitchFamily="18" charset="2"/>
              </a:rPr>
              <a:t>} </a:t>
            </a:r>
            <a:r>
              <a:rPr lang="cs-CZ" altLang="cs-CZ" b="1" dirty="0">
                <a:sym typeface="Symbol" panose="05050102010706020507" pitchFamily="18" charset="2"/>
              </a:rPr>
              <a:t></a:t>
            </a:r>
            <a:r>
              <a:rPr lang="en-US" altLang="cs-CZ" b="1" dirty="0">
                <a:sym typeface="Symbol" panose="05050102010706020507" pitchFamily="18" charset="2"/>
              </a:rPr>
              <a:t> </a:t>
            </a:r>
            <a:r>
              <a:rPr lang="en-US" altLang="cs-CZ" dirty="0">
                <a:sym typeface="Symbol" panose="05050102010706020507" pitchFamily="18" charset="2"/>
              </a:rPr>
              <a:t>{1,2} = {</a:t>
            </a:r>
            <a:r>
              <a:rPr lang="cs-CZ" altLang="cs-CZ" b="1" dirty="0">
                <a:sym typeface="Symbol" panose="05050102010706020507" pitchFamily="18" charset="2"/>
              </a:rPr>
              <a:t></a:t>
            </a:r>
            <a:r>
              <a:rPr lang="cs-CZ" altLang="cs-CZ" i="1" dirty="0">
                <a:sym typeface="Symbol" panose="05050102010706020507" pitchFamily="18" charset="2"/>
              </a:rPr>
              <a:t>a</a:t>
            </a:r>
            <a:r>
              <a:rPr lang="cs-CZ" altLang="cs-CZ" dirty="0">
                <a:sym typeface="Symbol" panose="05050102010706020507" pitchFamily="18" charset="2"/>
              </a:rPr>
              <a:t>,</a:t>
            </a:r>
            <a:r>
              <a:rPr lang="en-US" altLang="cs-CZ" dirty="0">
                <a:sym typeface="Symbol" panose="05050102010706020507" pitchFamily="18" charset="2"/>
              </a:rPr>
              <a:t>1</a:t>
            </a:r>
            <a:r>
              <a:rPr lang="cs-CZ"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cs-CZ" altLang="cs-CZ" b="1" dirty="0">
                <a:sym typeface="Symbol" panose="05050102010706020507" pitchFamily="18" charset="2"/>
              </a:rPr>
              <a:t></a:t>
            </a:r>
            <a:r>
              <a:rPr lang="cs-CZ" altLang="cs-CZ" i="1" dirty="0">
                <a:sym typeface="Symbol" panose="05050102010706020507" pitchFamily="18" charset="2"/>
              </a:rPr>
              <a:t>a</a:t>
            </a:r>
            <a:r>
              <a:rPr lang="cs-CZ" altLang="cs-CZ" dirty="0">
                <a:sym typeface="Symbol" panose="05050102010706020507" pitchFamily="18" charset="2"/>
              </a:rPr>
              <a:t>,</a:t>
            </a:r>
            <a:r>
              <a:rPr lang="en-US" altLang="cs-CZ" dirty="0">
                <a:sym typeface="Symbol" panose="05050102010706020507" pitchFamily="18" charset="2"/>
              </a:rPr>
              <a:t>2</a:t>
            </a:r>
            <a:r>
              <a:rPr lang="cs-CZ"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cs-CZ" altLang="cs-CZ" b="1" dirty="0">
                <a:sym typeface="Symbol" panose="05050102010706020507" pitchFamily="18" charset="2"/>
              </a:rPr>
              <a:t></a:t>
            </a:r>
            <a:r>
              <a:rPr lang="en-US" altLang="cs-CZ" i="1" dirty="0">
                <a:sym typeface="Symbol" panose="05050102010706020507" pitchFamily="18" charset="2"/>
              </a:rPr>
              <a:t>b</a:t>
            </a:r>
            <a:r>
              <a:rPr lang="cs-CZ" altLang="cs-CZ" dirty="0">
                <a:sym typeface="Symbol" panose="05050102010706020507" pitchFamily="18" charset="2"/>
              </a:rPr>
              <a:t>,</a:t>
            </a:r>
            <a:r>
              <a:rPr lang="en-US" altLang="cs-CZ" dirty="0">
                <a:sym typeface="Symbol" panose="05050102010706020507" pitchFamily="18" charset="2"/>
              </a:rPr>
              <a:t>1</a:t>
            </a:r>
            <a:r>
              <a:rPr lang="cs-CZ"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cs-CZ" altLang="cs-CZ" b="1" dirty="0">
                <a:sym typeface="Symbol" panose="05050102010706020507" pitchFamily="18" charset="2"/>
              </a:rPr>
              <a:t></a:t>
            </a:r>
            <a:r>
              <a:rPr lang="en-US" altLang="cs-CZ" i="1" dirty="0">
                <a:sym typeface="Symbol" panose="05050102010706020507" pitchFamily="18" charset="2"/>
              </a:rPr>
              <a:t>b</a:t>
            </a:r>
            <a:r>
              <a:rPr lang="cs-CZ" altLang="cs-CZ" dirty="0">
                <a:sym typeface="Symbol" panose="05050102010706020507" pitchFamily="18" charset="2"/>
              </a:rPr>
              <a:t>,</a:t>
            </a:r>
            <a:r>
              <a:rPr lang="en-US" altLang="cs-CZ" dirty="0">
                <a:sym typeface="Symbol" panose="05050102010706020507" pitchFamily="18" charset="2"/>
              </a:rPr>
              <a:t>2</a:t>
            </a:r>
            <a:r>
              <a:rPr lang="cs-CZ" altLang="cs-CZ" b="1" dirty="0">
                <a:sym typeface="Symbol" panose="05050102010706020507" pitchFamily="18" charset="2"/>
              </a:rPr>
              <a:t></a:t>
            </a:r>
            <a:r>
              <a:rPr lang="en-US" altLang="cs-CZ" dirty="0">
                <a:sym typeface="Symbol" panose="05050102010706020507" pitchFamily="18" charset="2"/>
              </a:rPr>
              <a:t>}</a:t>
            </a:r>
          </a:p>
          <a:p>
            <a:pPr>
              <a:buNone/>
            </a:pPr>
            <a:endParaRPr lang="cs-CZ" altLang="cs-CZ" dirty="0">
              <a:sym typeface="Symbol" panose="05050102010706020507" pitchFamily="18" charset="2"/>
            </a:endParaRPr>
          </a:p>
          <a:p>
            <a:pPr>
              <a:buFont typeface="Wingdings" panose="05000000000000000000" pitchFamily="2" charset="2"/>
              <a:buNone/>
            </a:pPr>
            <a:r>
              <a:rPr lang="cs-CZ" altLang="cs-CZ" dirty="0">
                <a:sym typeface="Symbol" panose="05050102010706020507" pitchFamily="18" charset="2"/>
              </a:rPr>
              <a:t>(</a:t>
            </a:r>
            <a:r>
              <a:rPr lang="en-US" altLang="cs-CZ" dirty="0">
                <a:sym typeface="Symbol" panose="05050102010706020507" pitchFamily="18" charset="2"/>
              </a:rPr>
              <a:t>B</a:t>
            </a:r>
            <a:r>
              <a:rPr lang="cs-CZ" altLang="cs-CZ" dirty="0">
                <a:sym typeface="Symbol" panose="05050102010706020507" pitchFamily="18" charset="2"/>
              </a:rPr>
              <a:t>in</a:t>
            </a:r>
            <a:r>
              <a:rPr lang="en-US" altLang="cs-CZ" dirty="0" err="1">
                <a:sym typeface="Symbol" panose="05050102010706020507" pitchFamily="18" charset="2"/>
              </a:rPr>
              <a:t>ary</a:t>
            </a:r>
            <a:r>
              <a:rPr lang="cs-CZ" altLang="cs-CZ" dirty="0">
                <a:sym typeface="Symbol" panose="05050102010706020507" pitchFamily="18" charset="2"/>
              </a:rPr>
              <a:t>) </a:t>
            </a:r>
            <a:r>
              <a:rPr lang="cs-CZ" altLang="cs-CZ" dirty="0" err="1">
                <a:solidFill>
                  <a:srgbClr val="CC3300"/>
                </a:solidFill>
                <a:sym typeface="Symbol" panose="05050102010706020507" pitchFamily="18" charset="2"/>
              </a:rPr>
              <a:t>rela</a:t>
            </a:r>
            <a:r>
              <a:rPr lang="en-US" altLang="cs-CZ" dirty="0" err="1">
                <a:solidFill>
                  <a:srgbClr val="CC3300"/>
                </a:solidFill>
                <a:sym typeface="Symbol" panose="05050102010706020507" pitchFamily="18" charset="2"/>
              </a:rPr>
              <a:t>tion</a:t>
            </a:r>
            <a:r>
              <a:rPr lang="cs-CZ" altLang="cs-CZ" dirty="0">
                <a:sym typeface="Symbol" panose="05050102010706020507" pitchFamily="18" charset="2"/>
              </a:rPr>
              <a:t> R</a:t>
            </a:r>
            <a:r>
              <a:rPr lang="cs-CZ" altLang="cs-CZ" baseline="30000" dirty="0">
                <a:sym typeface="Symbol" panose="05050102010706020507" pitchFamily="18" charset="2"/>
              </a:rPr>
              <a:t>2</a:t>
            </a:r>
            <a:r>
              <a:rPr lang="cs-CZ" altLang="cs-CZ" dirty="0">
                <a:sym typeface="Symbol" panose="05050102010706020507" pitchFamily="18" charset="2"/>
              </a:rPr>
              <a:t> </a:t>
            </a:r>
            <a:r>
              <a:rPr lang="en-US" altLang="cs-CZ" dirty="0">
                <a:sym typeface="Symbol" panose="05050102010706020507" pitchFamily="18" charset="2"/>
              </a:rPr>
              <a:t>on a set</a:t>
            </a:r>
            <a:r>
              <a:rPr lang="cs-CZ" altLang="cs-CZ" dirty="0">
                <a:sym typeface="Symbol" panose="05050102010706020507" pitchFamily="18" charset="2"/>
              </a:rPr>
              <a:t> M </a:t>
            </a:r>
            <a:r>
              <a:rPr lang="en-US" altLang="cs-CZ" dirty="0">
                <a:sym typeface="Symbol" panose="05050102010706020507" pitchFamily="18" charset="2"/>
              </a:rPr>
              <a:t>is a subset of </a:t>
            </a:r>
            <a:r>
              <a:rPr lang="cs-CZ" altLang="cs-CZ" dirty="0">
                <a:sym typeface="Symbol" panose="05050102010706020507" pitchFamily="18" charset="2"/>
              </a:rPr>
              <a:t>M </a:t>
            </a:r>
            <a:r>
              <a:rPr lang="cs-CZ" altLang="cs-CZ" b="1" dirty="0">
                <a:sym typeface="Symbol" panose="05050102010706020507" pitchFamily="18" charset="2"/>
              </a:rPr>
              <a:t></a:t>
            </a:r>
            <a:r>
              <a:rPr lang="cs-CZ" altLang="cs-CZ" dirty="0">
                <a:sym typeface="Symbol" panose="05050102010706020507" pitchFamily="18" charset="2"/>
              </a:rPr>
              <a:t> M:</a:t>
            </a:r>
            <a:r>
              <a:rPr lang="en-US" altLang="cs-CZ" dirty="0">
                <a:sym typeface="Symbol" panose="05050102010706020507" pitchFamily="18" charset="2"/>
              </a:rPr>
              <a:t> </a:t>
            </a:r>
            <a:r>
              <a:rPr lang="cs-CZ" altLang="cs-CZ" dirty="0">
                <a:solidFill>
                  <a:srgbClr val="CC3300"/>
                </a:solidFill>
                <a:sym typeface="Symbol" panose="05050102010706020507" pitchFamily="18" charset="2"/>
              </a:rPr>
              <a:t>R</a:t>
            </a:r>
            <a:r>
              <a:rPr lang="cs-CZ" altLang="cs-CZ" baseline="30000" dirty="0">
                <a:solidFill>
                  <a:srgbClr val="CC3300"/>
                </a:solidFill>
                <a:sym typeface="Symbol" panose="05050102010706020507" pitchFamily="18" charset="2"/>
              </a:rPr>
              <a:t>2</a:t>
            </a:r>
            <a:r>
              <a:rPr lang="cs-CZ" altLang="cs-CZ" dirty="0">
                <a:solidFill>
                  <a:srgbClr val="CC3300"/>
                </a:solidFill>
                <a:sym typeface="Symbol" panose="05050102010706020507" pitchFamily="18" charset="2"/>
              </a:rPr>
              <a:t> </a:t>
            </a:r>
            <a:r>
              <a:rPr lang="cs-CZ" altLang="cs-CZ" b="1" dirty="0">
                <a:solidFill>
                  <a:srgbClr val="CC3300"/>
                </a:solidFill>
                <a:sym typeface="Symbol" panose="05050102010706020507" pitchFamily="18" charset="2"/>
              </a:rPr>
              <a:t></a:t>
            </a:r>
            <a:r>
              <a:rPr lang="cs-CZ" altLang="cs-CZ" dirty="0">
                <a:solidFill>
                  <a:srgbClr val="CC3300"/>
                </a:solidFill>
                <a:sym typeface="Symbol" panose="05050102010706020507" pitchFamily="18" charset="2"/>
              </a:rPr>
              <a:t> M </a:t>
            </a:r>
            <a:r>
              <a:rPr lang="cs-CZ" altLang="cs-CZ" b="1" dirty="0">
                <a:solidFill>
                  <a:srgbClr val="CC3300"/>
                </a:solidFill>
                <a:sym typeface="Symbol" panose="05050102010706020507" pitchFamily="18" charset="2"/>
              </a:rPr>
              <a:t></a:t>
            </a:r>
            <a:r>
              <a:rPr lang="cs-CZ" altLang="cs-CZ" dirty="0">
                <a:solidFill>
                  <a:srgbClr val="CC3300"/>
                </a:solidFill>
                <a:sym typeface="Symbol" panose="05050102010706020507" pitchFamily="18" charset="2"/>
              </a:rPr>
              <a:t> M</a:t>
            </a:r>
          </a:p>
          <a:p>
            <a:pPr>
              <a:buFont typeface="Wingdings" panose="05000000000000000000" pitchFamily="2" charset="2"/>
              <a:buNone/>
            </a:pPr>
            <a:r>
              <a:rPr lang="cs-CZ" altLang="cs-CZ" i="1" dirty="0">
                <a:sym typeface="Symbol" panose="05050102010706020507" pitchFamily="18" charset="2"/>
              </a:rPr>
              <a:t>n-</a:t>
            </a:r>
            <a:r>
              <a:rPr lang="en-US" altLang="cs-CZ" i="1" dirty="0" err="1">
                <a:sym typeface="Symbol" panose="05050102010706020507" pitchFamily="18" charset="2"/>
              </a:rPr>
              <a:t>ary</a:t>
            </a:r>
            <a:r>
              <a:rPr lang="cs-CZ" altLang="cs-CZ" dirty="0">
                <a:sym typeface="Symbol" panose="05050102010706020507" pitchFamily="18" charset="2"/>
              </a:rPr>
              <a:t> </a:t>
            </a:r>
            <a:r>
              <a:rPr lang="cs-CZ" altLang="cs-CZ" dirty="0" err="1">
                <a:sym typeface="Symbol" panose="05050102010706020507" pitchFamily="18" charset="2"/>
              </a:rPr>
              <a:t>rela</a:t>
            </a:r>
            <a:r>
              <a:rPr lang="en-US" altLang="cs-CZ" dirty="0" err="1">
                <a:sym typeface="Symbol" panose="05050102010706020507" pitchFamily="18" charset="2"/>
              </a:rPr>
              <a:t>tion</a:t>
            </a:r>
            <a:r>
              <a:rPr lang="cs-CZ" altLang="cs-CZ" dirty="0">
                <a:sym typeface="Symbol" panose="05050102010706020507" pitchFamily="18" charset="2"/>
              </a:rPr>
              <a:t> </a:t>
            </a:r>
            <a:r>
              <a:rPr lang="cs-CZ" altLang="cs-CZ" dirty="0" err="1">
                <a:sym typeface="Symbol" panose="05050102010706020507" pitchFamily="18" charset="2"/>
              </a:rPr>
              <a:t>R</a:t>
            </a:r>
            <a:r>
              <a:rPr lang="cs-CZ" altLang="cs-CZ" i="1" baseline="30000" dirty="0" err="1">
                <a:sym typeface="Symbol" panose="05050102010706020507" pitchFamily="18" charset="2"/>
              </a:rPr>
              <a:t>n</a:t>
            </a:r>
            <a:r>
              <a:rPr lang="cs-CZ" altLang="cs-CZ" dirty="0">
                <a:sym typeface="Symbol" panose="05050102010706020507" pitchFamily="18" charset="2"/>
              </a:rPr>
              <a:t> </a:t>
            </a:r>
            <a:r>
              <a:rPr lang="en-US" altLang="cs-CZ" dirty="0">
                <a:sym typeface="Symbol" panose="05050102010706020507" pitchFamily="18" charset="2"/>
              </a:rPr>
              <a:t>on a set</a:t>
            </a:r>
            <a:r>
              <a:rPr lang="cs-CZ" altLang="cs-CZ" dirty="0">
                <a:sym typeface="Symbol" panose="05050102010706020507" pitchFamily="18" charset="2"/>
              </a:rPr>
              <a:t> M: </a:t>
            </a:r>
            <a:r>
              <a:rPr lang="cs-CZ" altLang="cs-CZ" dirty="0" err="1">
                <a:solidFill>
                  <a:srgbClr val="CC3300"/>
                </a:solidFill>
                <a:sym typeface="Symbol" panose="05050102010706020507" pitchFamily="18" charset="2"/>
              </a:rPr>
              <a:t>R</a:t>
            </a:r>
            <a:r>
              <a:rPr lang="cs-CZ" altLang="cs-CZ" i="1" baseline="30000" dirty="0" err="1">
                <a:solidFill>
                  <a:srgbClr val="CC3300"/>
                </a:solidFill>
                <a:sym typeface="Symbol" panose="05050102010706020507" pitchFamily="18" charset="2"/>
              </a:rPr>
              <a:t>n</a:t>
            </a:r>
            <a:r>
              <a:rPr lang="cs-CZ" altLang="cs-CZ" dirty="0">
                <a:solidFill>
                  <a:srgbClr val="CC3300"/>
                </a:solidFill>
                <a:sym typeface="Symbol" panose="05050102010706020507" pitchFamily="18" charset="2"/>
              </a:rPr>
              <a:t> </a:t>
            </a:r>
            <a:r>
              <a:rPr lang="cs-CZ" altLang="cs-CZ" b="1" dirty="0">
                <a:solidFill>
                  <a:srgbClr val="CC3300"/>
                </a:solidFill>
                <a:sym typeface="Symbol" panose="05050102010706020507" pitchFamily="18" charset="2"/>
              </a:rPr>
              <a:t></a:t>
            </a:r>
            <a:r>
              <a:rPr lang="cs-CZ" altLang="cs-CZ" dirty="0">
                <a:solidFill>
                  <a:srgbClr val="CC3300"/>
                </a:solidFill>
                <a:sym typeface="Symbol" panose="05050102010706020507" pitchFamily="18" charset="2"/>
              </a:rPr>
              <a:t> M </a:t>
            </a:r>
            <a:r>
              <a:rPr lang="cs-CZ" altLang="cs-CZ" b="1" dirty="0">
                <a:solidFill>
                  <a:srgbClr val="CC3300"/>
                </a:solidFill>
                <a:sym typeface="Symbol" panose="05050102010706020507" pitchFamily="18" charset="2"/>
              </a:rPr>
              <a:t></a:t>
            </a:r>
            <a:r>
              <a:rPr lang="cs-CZ" altLang="cs-CZ" dirty="0">
                <a:solidFill>
                  <a:srgbClr val="CC3300"/>
                </a:solidFill>
                <a:sym typeface="Symbol" panose="05050102010706020507" pitchFamily="18" charset="2"/>
              </a:rPr>
              <a:t>...</a:t>
            </a:r>
            <a:r>
              <a:rPr lang="cs-CZ" altLang="cs-CZ" b="1" dirty="0">
                <a:solidFill>
                  <a:srgbClr val="CC3300"/>
                </a:solidFill>
                <a:sym typeface="Symbol" panose="05050102010706020507" pitchFamily="18" charset="2"/>
              </a:rPr>
              <a:t></a:t>
            </a:r>
            <a:r>
              <a:rPr lang="cs-CZ" altLang="cs-CZ" dirty="0">
                <a:solidFill>
                  <a:srgbClr val="CC3300"/>
                </a:solidFill>
                <a:sym typeface="Symbol" panose="05050102010706020507" pitchFamily="18" charset="2"/>
              </a:rPr>
              <a:t> M</a:t>
            </a:r>
          </a:p>
          <a:p>
            <a:pPr>
              <a:buFont typeface="Wingdings" panose="05000000000000000000" pitchFamily="2" charset="2"/>
              <a:buNone/>
            </a:pPr>
            <a:r>
              <a:rPr lang="cs-CZ" altLang="cs-CZ" dirty="0">
                <a:sym typeface="Symbol" panose="05050102010706020507" pitchFamily="18" charset="2"/>
              </a:rPr>
              <a:t> 					</a:t>
            </a:r>
            <a:r>
              <a:rPr lang="en-US" altLang="cs-CZ" dirty="0">
                <a:sym typeface="Symbol" panose="05050102010706020507" pitchFamily="18" charset="2"/>
              </a:rPr>
              <a:t>	</a:t>
            </a:r>
            <a:r>
              <a:rPr lang="cs-CZ" altLang="cs-CZ" i="1" dirty="0">
                <a:sym typeface="Symbol" panose="05050102010706020507" pitchFamily="18" charset="2"/>
              </a:rPr>
              <a:t>n </a:t>
            </a:r>
            <a:r>
              <a:rPr lang="en-US" altLang="cs-CZ" i="1" dirty="0">
                <a:sym typeface="Symbol" panose="05050102010706020507" pitchFamily="18" charset="2"/>
              </a:rPr>
              <a:t>times</a:t>
            </a:r>
            <a:endParaRPr lang="cs-CZ" altLang="cs-CZ" i="1" dirty="0">
              <a:sym typeface="Symbol" panose="05050102010706020507" pitchFamily="18" charset="2"/>
            </a:endParaRPr>
          </a:p>
        </p:txBody>
      </p:sp>
      <p:sp>
        <p:nvSpPr>
          <p:cNvPr id="6" name="Zástupný symbol pro číslo snímku 4">
            <a:extLst>
              <a:ext uri="{FF2B5EF4-FFF2-40B4-BE49-F238E27FC236}">
                <a16:creationId xmlns:a16="http://schemas.microsoft.com/office/drawing/2014/main" id="{9D6EDCA1-3BEF-4E11-BD04-522C47651511}"/>
              </a:ext>
            </a:extLst>
          </p:cNvPr>
          <p:cNvSpPr>
            <a:spLocks noGrp="1"/>
          </p:cNvSpPr>
          <p:nvPr>
            <p:ph type="sldNum" sz="quarter" idx="12"/>
          </p:nvPr>
        </p:nvSpPr>
        <p:spPr/>
        <p:txBody>
          <a:bodyPr/>
          <a:lstStyle/>
          <a:p>
            <a:fld id="{A5042C38-6A05-4BFF-B157-984A2D916D6F}" type="slidenum">
              <a:rPr lang="cs-CZ" altLang="cs-CZ"/>
              <a:pPr/>
              <a:t>16</a:t>
            </a:fld>
            <a:endParaRPr lang="cs-CZ" altLang="cs-CZ"/>
          </a:p>
        </p:txBody>
      </p:sp>
      <p:sp>
        <p:nvSpPr>
          <p:cNvPr id="7172" name="AutoShape 4">
            <a:extLst>
              <a:ext uri="{FF2B5EF4-FFF2-40B4-BE49-F238E27FC236}">
                <a16:creationId xmlns:a16="http://schemas.microsoft.com/office/drawing/2014/main" id="{DBB948BD-7ED8-4AEA-B8BD-0081B4D2C51D}"/>
              </a:ext>
            </a:extLst>
          </p:cNvPr>
          <p:cNvSpPr>
            <a:spLocks/>
          </p:cNvSpPr>
          <p:nvPr/>
        </p:nvSpPr>
        <p:spPr bwMode="auto">
          <a:xfrm rot="16200000">
            <a:off x="6915748" y="4538801"/>
            <a:ext cx="90488" cy="1331913"/>
          </a:xfrm>
          <a:prstGeom prst="leftBrace">
            <a:avLst>
              <a:gd name="adj1" fmla="val 12266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 name="Obdélník 7">
            <a:extLst>
              <a:ext uri="{FF2B5EF4-FFF2-40B4-BE49-F238E27FC236}">
                <a16:creationId xmlns:a16="http://schemas.microsoft.com/office/drawing/2014/main" id="{28FE6CF5-2225-4379-BD59-69BBEC071F6E}"/>
              </a:ext>
            </a:extLst>
          </p:cNvPr>
          <p:cNvSpPr/>
          <p:nvPr/>
        </p:nvSpPr>
        <p:spPr>
          <a:xfrm>
            <a:off x="842367" y="784007"/>
            <a:ext cx="10509214" cy="560506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9" name="Rectangle 2">
            <a:extLst>
              <a:ext uri="{FF2B5EF4-FFF2-40B4-BE49-F238E27FC236}">
                <a16:creationId xmlns:a16="http://schemas.microsoft.com/office/drawing/2014/main" id="{FA968213-D4C8-4FA1-9BD3-1DEFD70167A3}"/>
              </a:ext>
            </a:extLst>
          </p:cNvPr>
          <p:cNvSpPr>
            <a:spLocks noGrp="1" noChangeArrowheads="1"/>
          </p:cNvSpPr>
          <p:nvPr/>
        </p:nvSpPr>
        <p:spPr>
          <a:xfrm>
            <a:off x="1376255" y="460403"/>
            <a:ext cx="1680587" cy="658359"/>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a:latin typeface="Trebuchet MS"/>
              </a:rPr>
              <a:t>Relation</a:t>
            </a:r>
            <a:endParaRPr lang="cs-CZ"/>
          </a:p>
        </p:txBody>
      </p:sp>
      <p:sp>
        <p:nvSpPr>
          <p:cNvPr id="10" name="TextovéPole 1">
            <a:extLst>
              <a:ext uri="{FF2B5EF4-FFF2-40B4-BE49-F238E27FC236}">
                <a16:creationId xmlns:a16="http://schemas.microsoft.com/office/drawing/2014/main" id="{CE83989E-EFF5-46F4-9B9E-193AE6DE4E8C}"/>
              </a:ext>
            </a:extLst>
          </p:cNvPr>
          <p:cNvSpPr txBox="1"/>
          <p:nvPr/>
        </p:nvSpPr>
        <p:spPr>
          <a:xfrm rot="1200000">
            <a:off x="9688084" y="18081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11"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12" name="TextovéPole 3">
            <a:extLst>
              <a:ext uri="{FF2B5EF4-FFF2-40B4-BE49-F238E27FC236}">
                <a16:creationId xmlns:a16="http://schemas.microsoft.com/office/drawing/2014/main" id="{194AAA84-12B8-4D7C-9085-E91239B593B0}"/>
              </a:ext>
            </a:extLst>
          </p:cNvPr>
          <p:cNvSpPr txBox="1"/>
          <p:nvPr/>
        </p:nvSpPr>
        <p:spPr>
          <a:xfrm>
            <a:off x="3761597" y="10493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13" name="TextovéPole 4">
            <a:extLst>
              <a:ext uri="{FF2B5EF4-FFF2-40B4-BE49-F238E27FC236}">
                <a16:creationId xmlns:a16="http://schemas.microsoft.com/office/drawing/2014/main" id="{D08CCF98-6C65-453B-A607-277B13C7D66A}"/>
              </a:ext>
            </a:extLst>
          </p:cNvPr>
          <p:cNvSpPr txBox="1"/>
          <p:nvPr/>
        </p:nvSpPr>
        <p:spPr>
          <a:xfrm rot="540000">
            <a:off x="5209067" y="6315103"/>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4" name="TextovéPole 5">
            <a:extLst>
              <a:ext uri="{FF2B5EF4-FFF2-40B4-BE49-F238E27FC236}">
                <a16:creationId xmlns:a16="http://schemas.microsoft.com/office/drawing/2014/main" id="{7515B528-1A0E-44FB-BA0B-B25005B80C83}"/>
              </a:ext>
            </a:extLst>
          </p:cNvPr>
          <p:cNvSpPr txBox="1"/>
          <p:nvPr/>
        </p:nvSpPr>
        <p:spPr>
          <a:xfrm rot="21240000">
            <a:off x="11422132" y="5767158"/>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97ABE23A-EB87-410A-A9A8-012F1CD53E64}"/>
              </a:ext>
            </a:extLst>
          </p:cNvPr>
          <p:cNvSpPr>
            <a:spLocks noGrp="1" noChangeArrowheads="1"/>
          </p:cNvSpPr>
          <p:nvPr>
            <p:ph idx="1"/>
          </p:nvPr>
        </p:nvSpPr>
        <p:spPr>
          <a:xfrm>
            <a:off x="1216058" y="1353645"/>
            <a:ext cx="9272555" cy="4487951"/>
          </a:xfrm>
        </p:spPr>
        <p:txBody>
          <a:bodyPr/>
          <a:lstStyle/>
          <a:p>
            <a:pPr>
              <a:lnSpc>
                <a:spcPct val="90000"/>
              </a:lnSpc>
              <a:buFont typeface="Wingdings" panose="05000000000000000000" pitchFamily="2" charset="2"/>
              <a:buNone/>
            </a:pPr>
            <a:r>
              <a:rPr lang="en-US" altLang="cs-CZ" dirty="0">
                <a:solidFill>
                  <a:srgbClr val="1E1ECA"/>
                </a:solidFill>
                <a:sym typeface="Symbol" panose="05050102010706020507" pitchFamily="18" charset="2"/>
              </a:rPr>
              <a:t>Mind</a:t>
            </a:r>
            <a:r>
              <a:rPr lang="cs-CZ" altLang="cs-CZ" dirty="0">
                <a:sym typeface="Symbol" panose="05050102010706020507" pitchFamily="18" charset="2"/>
              </a:rPr>
              <a:t>: </a:t>
            </a:r>
          </a:p>
          <a:p>
            <a:pPr>
              <a:lnSpc>
                <a:spcPct val="90000"/>
              </a:lnSpc>
              <a:buFont typeface="Wingdings" panose="05000000000000000000" pitchFamily="2" charset="2"/>
              <a:buNone/>
            </a:pPr>
            <a:r>
              <a:rPr lang="en-US" altLang="cs-CZ" dirty="0">
                <a:sym typeface="Symbol" panose="05050102010706020507" pitchFamily="18" charset="2"/>
              </a:rPr>
              <a:t>A couple</a:t>
            </a:r>
            <a:r>
              <a:rPr lang="cs-CZ" altLang="cs-CZ" dirty="0">
                <a:sym typeface="Symbol" panose="05050102010706020507" pitchFamily="18" charset="2"/>
              </a:rPr>
              <a:t> </a:t>
            </a:r>
            <a:r>
              <a:rPr lang="cs-CZ" altLang="cs-CZ" b="1" dirty="0">
                <a:sym typeface="Symbol" panose="05050102010706020507" pitchFamily="18" charset="2"/>
              </a:rPr>
              <a:t></a:t>
            </a:r>
            <a:r>
              <a:rPr lang="cs-CZ" altLang="cs-CZ" dirty="0" err="1">
                <a:sym typeface="Symbol" panose="05050102010706020507" pitchFamily="18" charset="2"/>
              </a:rPr>
              <a:t>a,b</a:t>
            </a:r>
            <a:r>
              <a:rPr lang="cs-CZ" altLang="cs-CZ" b="1" dirty="0">
                <a:sym typeface="Symbol" panose="05050102010706020507" pitchFamily="18" charset="2"/>
              </a:rPr>
              <a:t>  </a:t>
            </a:r>
            <a:r>
              <a:rPr lang="cs-CZ" altLang="cs-CZ" dirty="0">
                <a:sym typeface="Symbol" panose="05050102010706020507" pitchFamily="18" charset="2"/>
              </a:rPr>
              <a:t>b,</a:t>
            </a:r>
            <a:r>
              <a:rPr lang="en-US" altLang="cs-CZ" dirty="0">
                <a:sym typeface="Symbol" panose="05050102010706020507" pitchFamily="18" charset="2"/>
              </a:rPr>
              <a:t> </a:t>
            </a:r>
            <a:r>
              <a:rPr lang="cs-CZ" altLang="cs-CZ" dirty="0">
                <a:sym typeface="Symbol" panose="05050102010706020507" pitchFamily="18" charset="2"/>
              </a:rPr>
              <a:t>a</a:t>
            </a:r>
            <a:r>
              <a:rPr lang="cs-CZ" altLang="cs-CZ" b="1" dirty="0">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but a set</a:t>
            </a:r>
            <a:r>
              <a:rPr lang="cs-CZ" altLang="cs-CZ" dirty="0">
                <a:sym typeface="Symbol" panose="05050102010706020507" pitchFamily="18" charset="2"/>
              </a:rPr>
              <a:t> </a:t>
            </a:r>
            <a:r>
              <a:rPr lang="en-US" altLang="cs-CZ" dirty="0">
                <a:sym typeface="Symbol" panose="05050102010706020507" pitchFamily="18" charset="2"/>
              </a:rPr>
              <a:t>{a, b} = {b, a}</a:t>
            </a:r>
          </a:p>
          <a:p>
            <a:pPr>
              <a:lnSpc>
                <a:spcPct val="90000"/>
              </a:lnSpc>
              <a:buFont typeface="Wingdings" panose="05000000000000000000" pitchFamily="2" charset="2"/>
              <a:buNone/>
            </a:pPr>
            <a:r>
              <a:rPr lang="en-US" altLang="cs-CZ" dirty="0">
                <a:sym typeface="Symbol" panose="05050102010706020507" pitchFamily="18" charset="2"/>
              </a:rPr>
              <a:t>           </a:t>
            </a:r>
            <a:r>
              <a:rPr lang="cs-CZ" altLang="cs-CZ" b="1" dirty="0">
                <a:sym typeface="Symbol" panose="05050102010706020507" pitchFamily="18" charset="2"/>
              </a:rPr>
              <a:t></a:t>
            </a:r>
            <a:r>
              <a:rPr lang="cs-CZ" altLang="cs-CZ" dirty="0">
                <a:sym typeface="Symbol" panose="05050102010706020507" pitchFamily="18" charset="2"/>
              </a:rPr>
              <a:t>a, </a:t>
            </a:r>
            <a:r>
              <a:rPr lang="en-US" altLang="cs-CZ" dirty="0">
                <a:sym typeface="Symbol" panose="05050102010706020507" pitchFamily="18" charset="2"/>
              </a:rPr>
              <a:t>a</a:t>
            </a:r>
            <a:r>
              <a:rPr lang="cs-CZ" altLang="cs-CZ" b="1" dirty="0">
                <a:sym typeface="Symbol" panose="05050102010706020507" pitchFamily="18" charset="2"/>
              </a:rPr>
              <a:t></a:t>
            </a:r>
            <a:r>
              <a:rPr lang="en-US" altLang="cs-CZ" b="1" dirty="0">
                <a:sym typeface="Symbol" panose="05050102010706020507" pitchFamily="18" charset="2"/>
              </a:rPr>
              <a:t> </a:t>
            </a:r>
            <a:r>
              <a:rPr lang="cs-CZ" altLang="cs-CZ" b="1" dirty="0">
                <a:sym typeface="Symbol" panose="05050102010706020507" pitchFamily="18" charset="2"/>
              </a:rPr>
              <a:t></a:t>
            </a:r>
            <a:r>
              <a:rPr lang="en-US" altLang="cs-CZ" b="1" dirty="0">
                <a:sym typeface="Symbol" panose="05050102010706020507" pitchFamily="18" charset="2"/>
              </a:rPr>
              <a:t> </a:t>
            </a:r>
            <a:r>
              <a:rPr lang="cs-CZ" altLang="cs-CZ" b="1" dirty="0">
                <a:sym typeface="Symbol" panose="05050102010706020507" pitchFamily="18" charset="2"/>
              </a:rPr>
              <a:t></a:t>
            </a:r>
            <a:r>
              <a:rPr lang="cs-CZ" altLang="cs-CZ" dirty="0">
                <a:sym typeface="Symbol" panose="05050102010706020507" pitchFamily="18" charset="2"/>
              </a:rPr>
              <a:t>a</a:t>
            </a:r>
            <a:r>
              <a:rPr lang="cs-CZ" altLang="cs-CZ" b="1" dirty="0">
                <a:sym typeface="Symbol" panose="05050102010706020507" pitchFamily="18" charset="2"/>
              </a:rPr>
              <a:t></a:t>
            </a:r>
            <a:r>
              <a:rPr lang="en-US" altLang="cs-CZ" dirty="0">
                <a:sym typeface="Symbol" panose="05050102010706020507" pitchFamily="18" charset="2"/>
              </a:rPr>
              <a:t>, but {a, a} = {a}</a:t>
            </a:r>
            <a:endParaRPr lang="cs-CZ" altLang="cs-CZ" dirty="0">
              <a:sym typeface="Symbol" panose="05050102010706020507" pitchFamily="18" charset="2"/>
            </a:endParaRPr>
          </a:p>
          <a:p>
            <a:pPr>
              <a:lnSpc>
                <a:spcPct val="90000"/>
              </a:lnSpc>
              <a:buFont typeface="Wingdings" panose="05000000000000000000" pitchFamily="2" charset="2"/>
              <a:buNone/>
            </a:pPr>
            <a:r>
              <a:rPr lang="cs-CZ" altLang="cs-CZ" i="1" dirty="0">
                <a:sym typeface="Symbol" panose="05050102010706020507" pitchFamily="18" charset="2"/>
              </a:rPr>
              <a:t>n-t</a:t>
            </a:r>
            <a:r>
              <a:rPr lang="en-US" altLang="cs-CZ" i="1" dirty="0" err="1">
                <a:sym typeface="Symbol" panose="05050102010706020507" pitchFamily="18" charset="2"/>
              </a:rPr>
              <a:t>uples</a:t>
            </a:r>
            <a:r>
              <a:rPr lang="cs-CZ" altLang="cs-CZ" i="1" dirty="0">
                <a:sym typeface="Symbol" panose="05050102010706020507" pitchFamily="18" charset="2"/>
              </a:rPr>
              <a:t> </a:t>
            </a:r>
            <a:r>
              <a:rPr lang="en-US" altLang="cs-CZ" dirty="0">
                <a:sym typeface="Symbol" panose="05050102010706020507" pitchFamily="18" charset="2"/>
              </a:rPr>
              <a:t>are ordered</a:t>
            </a:r>
            <a:r>
              <a:rPr lang="cs-CZ" altLang="cs-CZ" dirty="0">
                <a:sym typeface="Symbol" panose="05050102010706020507" pitchFamily="18" charset="2"/>
              </a:rPr>
              <a:t>, </a:t>
            </a:r>
            <a:r>
              <a:rPr lang="en-US" altLang="cs-CZ" dirty="0">
                <a:sym typeface="Symbol" panose="05050102010706020507" pitchFamily="18" charset="2"/>
              </a:rPr>
              <a:t>particular elements of tuples do not have to be unique (can be repeated)</a:t>
            </a:r>
            <a:r>
              <a:rPr lang="cs-CZ" altLang="cs-CZ" dirty="0">
                <a:sym typeface="Symbol" panose="05050102010706020507" pitchFamily="18" charset="2"/>
              </a:rPr>
              <a:t>, </a:t>
            </a:r>
            <a:r>
              <a:rPr lang="en-US" altLang="cs-CZ" dirty="0">
                <a:sym typeface="Symbol" panose="05050102010706020507" pitchFamily="18" charset="2"/>
              </a:rPr>
              <a:t>unlike sets</a:t>
            </a:r>
            <a:endParaRPr lang="cs-CZ" altLang="cs-CZ" dirty="0">
              <a:sym typeface="Symbol" panose="05050102010706020507" pitchFamily="18" charset="2"/>
            </a:endParaRPr>
          </a:p>
          <a:p>
            <a:pPr>
              <a:lnSpc>
                <a:spcPct val="90000"/>
              </a:lnSpc>
              <a:buFont typeface="Wingdings" panose="05000000000000000000" pitchFamily="2" charset="2"/>
              <a:buNone/>
            </a:pPr>
            <a:r>
              <a:rPr lang="cs-CZ" altLang="cs-CZ" dirty="0">
                <a:sym typeface="Symbol" panose="05050102010706020507" pitchFamily="18" charset="2"/>
              </a:rPr>
              <a:t>Nota</a:t>
            </a:r>
            <a:r>
              <a:rPr lang="en-US" altLang="cs-CZ" dirty="0" err="1">
                <a:sym typeface="Symbol" panose="05050102010706020507" pitchFamily="18" charset="2"/>
              </a:rPr>
              <a:t>tion</a:t>
            </a:r>
            <a:r>
              <a:rPr lang="cs-CZ" altLang="cs-CZ" dirty="0">
                <a:sym typeface="Symbol" panose="05050102010706020507" pitchFamily="18" charset="2"/>
              </a:rPr>
              <a:t>: </a:t>
            </a:r>
            <a:r>
              <a:rPr lang="en-US" altLang="cs-CZ" b="1" dirty="0">
                <a:solidFill>
                  <a:srgbClr val="1E1ECA"/>
                </a:solidFill>
                <a:sym typeface="Symbol" panose="05050102010706020507" pitchFamily="18" charset="2"/>
              </a:rPr>
              <a:t></a:t>
            </a:r>
            <a:r>
              <a:rPr lang="cs-CZ" altLang="cs-CZ" dirty="0">
                <a:solidFill>
                  <a:srgbClr val="1E1ECA"/>
                </a:solidFill>
                <a:sym typeface="Symbol" panose="05050102010706020507" pitchFamily="18" charset="2"/>
              </a:rPr>
              <a:t>a</a:t>
            </a:r>
            <a:r>
              <a:rPr lang="en-US" altLang="cs-CZ" dirty="0">
                <a:solidFill>
                  <a:srgbClr val="1E1ECA"/>
                </a:solidFill>
                <a:sym typeface="Symbol" panose="05050102010706020507" pitchFamily="18" charset="2"/>
              </a:rPr>
              <a:t>,</a:t>
            </a:r>
            <a:r>
              <a:rPr lang="cs-CZ" altLang="cs-CZ" dirty="0">
                <a:solidFill>
                  <a:srgbClr val="1E1ECA"/>
                </a:solidFill>
                <a:sym typeface="Symbol" panose="05050102010706020507" pitchFamily="18" charset="2"/>
              </a:rPr>
              <a:t>b</a:t>
            </a:r>
            <a:r>
              <a:rPr lang="en-US" altLang="cs-CZ" b="1" dirty="0">
                <a:solidFill>
                  <a:srgbClr val="1E1ECA"/>
                </a:solidFill>
                <a:sym typeface="Symbol" panose="05050102010706020507" pitchFamily="18" charset="2"/>
              </a:rPr>
              <a:t></a:t>
            </a:r>
            <a:r>
              <a:rPr lang="cs-CZ" altLang="cs-CZ" b="1" dirty="0">
                <a:solidFill>
                  <a:srgbClr val="1E1ECA"/>
                </a:solidFill>
                <a:sym typeface="Symbol" panose="05050102010706020507" pitchFamily="18" charset="2"/>
              </a:rPr>
              <a:t> </a:t>
            </a:r>
            <a:r>
              <a:rPr lang="cs-CZ" altLang="cs-CZ" dirty="0">
                <a:solidFill>
                  <a:srgbClr val="1E1ECA"/>
                </a:solidFill>
                <a:sym typeface="Symbol" panose="05050102010706020507" pitchFamily="18" charset="2"/>
              </a:rPr>
              <a:t> R</a:t>
            </a:r>
            <a:r>
              <a:rPr lang="cs-CZ" altLang="cs-CZ" dirty="0">
                <a:sym typeface="Symbol" panose="05050102010706020507" pitchFamily="18" charset="2"/>
              </a:rPr>
              <a:t> </a:t>
            </a:r>
            <a:r>
              <a:rPr lang="en-US" altLang="cs-CZ" dirty="0">
                <a:sym typeface="Symbol" panose="05050102010706020507" pitchFamily="18" charset="2"/>
              </a:rPr>
              <a:t>is written also in the prefix </a:t>
            </a:r>
            <a:r>
              <a:rPr lang="cs-CZ" altLang="cs-CZ" dirty="0">
                <a:solidFill>
                  <a:srgbClr val="1E1ECA"/>
                </a:solidFill>
                <a:sym typeface="Symbol" panose="05050102010706020507" pitchFamily="18" charset="2"/>
              </a:rPr>
              <a:t>R(</a:t>
            </a:r>
            <a:r>
              <a:rPr lang="cs-CZ" altLang="cs-CZ" dirty="0" err="1">
                <a:solidFill>
                  <a:srgbClr val="1E1ECA"/>
                </a:solidFill>
                <a:sym typeface="Symbol" panose="05050102010706020507" pitchFamily="18" charset="2"/>
              </a:rPr>
              <a:t>a,b</a:t>
            </a:r>
            <a:r>
              <a:rPr lang="cs-CZ" altLang="cs-CZ" dirty="0">
                <a:solidFill>
                  <a:srgbClr val="1E1ECA"/>
                </a:solidFill>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or infix</a:t>
            </a:r>
            <a:r>
              <a:rPr lang="cs-CZ" altLang="cs-CZ" dirty="0">
                <a:sym typeface="Symbol" panose="05050102010706020507" pitchFamily="18" charset="2"/>
              </a:rPr>
              <a:t> </a:t>
            </a:r>
            <a:r>
              <a:rPr lang="en-US" altLang="cs-CZ" dirty="0">
                <a:sym typeface="Symbol" panose="05050102010706020507" pitchFamily="18" charset="2"/>
              </a:rPr>
              <a:t>way</a:t>
            </a:r>
            <a:r>
              <a:rPr lang="cs-CZ" altLang="cs-CZ" dirty="0">
                <a:sym typeface="Symbol" panose="05050102010706020507" pitchFamily="18" charset="2"/>
              </a:rPr>
              <a:t> </a:t>
            </a:r>
            <a:r>
              <a:rPr lang="cs-CZ" altLang="cs-CZ" dirty="0">
                <a:solidFill>
                  <a:srgbClr val="1E1ECA"/>
                </a:solidFill>
                <a:sym typeface="Symbol" panose="05050102010706020507" pitchFamily="18" charset="2"/>
              </a:rPr>
              <a:t>a R b</a:t>
            </a:r>
            <a:r>
              <a:rPr lang="cs-CZ" altLang="cs-CZ" dirty="0">
                <a:sym typeface="Symbol" panose="05050102010706020507" pitchFamily="18" charset="2"/>
              </a:rPr>
              <a:t>. </a:t>
            </a:r>
            <a:endParaRPr lang="en-US" altLang="cs-CZ" dirty="0">
              <a:sym typeface="Symbol" panose="05050102010706020507" pitchFamily="18" charset="2"/>
            </a:endParaRPr>
          </a:p>
          <a:p>
            <a:pPr>
              <a:buNone/>
            </a:pPr>
            <a:r>
              <a:rPr lang="en-US" altLang="cs-CZ" dirty="0">
                <a:sym typeface="Symbol" panose="05050102010706020507" pitchFamily="18" charset="2"/>
              </a:rPr>
              <a:t>For instance</a:t>
            </a:r>
            <a:r>
              <a:rPr lang="cs-CZ" altLang="cs-CZ" dirty="0">
                <a:sym typeface="Symbol" panose="05050102010706020507" pitchFamily="18" charset="2"/>
              </a:rPr>
              <a:t>,  </a:t>
            </a:r>
            <a:r>
              <a:rPr lang="cs-CZ" altLang="cs-CZ" dirty="0" err="1">
                <a:sym typeface="Symbol" panose="05050102010706020507" pitchFamily="18" charset="2"/>
              </a:rPr>
              <a:t>is</a:t>
            </a:r>
            <a:r>
              <a:rPr lang="cs-CZ" altLang="cs-CZ" dirty="0">
                <a:sym typeface="Symbol" panose="05050102010706020507" pitchFamily="18" charset="2"/>
              </a:rPr>
              <a:t> a </a:t>
            </a:r>
            <a:r>
              <a:rPr lang="cs-CZ" altLang="cs-CZ" dirty="0" err="1">
                <a:sym typeface="Symbol" panose="05050102010706020507" pitchFamily="18" charset="2"/>
              </a:rPr>
              <a:t>binary</a:t>
            </a:r>
            <a:r>
              <a:rPr lang="cs-CZ" altLang="cs-CZ" dirty="0">
                <a:sym typeface="Symbol" panose="05050102010706020507" pitchFamily="18" charset="2"/>
              </a:rPr>
              <a:t> </a:t>
            </a:r>
            <a:r>
              <a:rPr lang="cs-CZ" altLang="cs-CZ" dirty="0" err="1">
                <a:sym typeface="Symbol" panose="05050102010706020507" pitchFamily="18" charset="2"/>
              </a:rPr>
              <a:t>relation</a:t>
            </a:r>
            <a:r>
              <a:rPr lang="cs-CZ" altLang="cs-CZ" dirty="0">
                <a:sym typeface="Symbol" panose="05050102010706020507" pitchFamily="18" charset="2"/>
              </a:rPr>
              <a:t> on natural </a:t>
            </a:r>
            <a:r>
              <a:rPr lang="cs-CZ" altLang="cs-CZ" dirty="0" err="1">
                <a:sym typeface="Symbol" panose="05050102010706020507" pitchFamily="18" charset="2"/>
              </a:rPr>
              <a:t>numbers</a:t>
            </a:r>
            <a:r>
              <a:rPr lang="cs-CZ" altLang="cs-CZ" dirty="0">
                <a:sym typeface="Symbol" panose="05050102010706020507" pitchFamily="18" charset="2"/>
              </a:rPr>
              <a:t>. </a:t>
            </a:r>
            <a:r>
              <a:rPr lang="cs-CZ" altLang="cs-CZ" dirty="0" err="1">
                <a:sym typeface="Symbol" panose="05050102010706020507" pitchFamily="18" charset="2"/>
              </a:rPr>
              <a:t>Hence</a:t>
            </a:r>
            <a:r>
              <a:rPr lang="cs-CZ" altLang="cs-CZ" dirty="0">
                <a:sym typeface="Symbol" panose="05050102010706020507" pitchFamily="18" charset="2"/>
              </a:rPr>
              <a:t>, </a:t>
            </a:r>
            <a:r>
              <a:rPr lang="cs-CZ" altLang="cs-CZ" dirty="0" err="1">
                <a:sym typeface="Symbol" panose="05050102010706020507" pitchFamily="18" charset="2"/>
              </a:rPr>
              <a:t>e.g</a:t>
            </a:r>
            <a:r>
              <a:rPr lang="cs-CZ" altLang="cs-CZ" dirty="0">
                <a:sym typeface="Symbol" panose="05050102010706020507" pitchFamily="18" charset="2"/>
              </a:rPr>
              <a:t>., </a:t>
            </a:r>
            <a:r>
              <a:rPr lang="en-US" altLang="cs-CZ" b="1" dirty="0">
                <a:solidFill>
                  <a:srgbClr val="1E1ECA"/>
                </a:solidFill>
                <a:sym typeface="Symbol" panose="05050102010706020507" pitchFamily="18" charset="2"/>
              </a:rPr>
              <a:t></a:t>
            </a:r>
            <a:r>
              <a:rPr lang="cs-CZ" altLang="cs-CZ" dirty="0">
                <a:solidFill>
                  <a:srgbClr val="1E1ECA"/>
                </a:solidFill>
                <a:sym typeface="Symbol" panose="05050102010706020507" pitchFamily="18" charset="2"/>
              </a:rPr>
              <a:t>1</a:t>
            </a:r>
            <a:r>
              <a:rPr lang="en-US" altLang="cs-CZ" dirty="0">
                <a:solidFill>
                  <a:srgbClr val="1E1ECA"/>
                </a:solidFill>
                <a:sym typeface="Symbol" panose="05050102010706020507" pitchFamily="18" charset="2"/>
              </a:rPr>
              <a:t>,</a:t>
            </a:r>
            <a:r>
              <a:rPr lang="cs-CZ" altLang="cs-CZ" dirty="0">
                <a:solidFill>
                  <a:srgbClr val="1E1ECA"/>
                </a:solidFill>
                <a:sym typeface="Symbol" panose="05050102010706020507" pitchFamily="18" charset="2"/>
              </a:rPr>
              <a:t>3</a:t>
            </a:r>
            <a:r>
              <a:rPr lang="en-US" altLang="cs-CZ" b="1" dirty="0">
                <a:solidFill>
                  <a:srgbClr val="1E1ECA"/>
                </a:solidFill>
                <a:sym typeface="Symbol" panose="05050102010706020507" pitchFamily="18" charset="2"/>
              </a:rPr>
              <a:t></a:t>
            </a:r>
            <a:r>
              <a:rPr lang="cs-CZ" altLang="cs-CZ" b="1" dirty="0">
                <a:solidFill>
                  <a:srgbClr val="1E1ECA"/>
                </a:solidFill>
                <a:sym typeface="Symbol" panose="05050102010706020507" pitchFamily="18" charset="2"/>
              </a:rPr>
              <a:t> </a:t>
            </a:r>
            <a:r>
              <a:rPr lang="cs-CZ" altLang="cs-CZ" dirty="0">
                <a:solidFill>
                  <a:srgbClr val="1E1ECA"/>
                </a:solidFill>
                <a:sym typeface="Symbol" panose="05050102010706020507" pitchFamily="18" charset="2"/>
              </a:rPr>
              <a:t> </a:t>
            </a:r>
            <a:r>
              <a:rPr lang="cs-CZ" altLang="cs-CZ" dirty="0">
                <a:solidFill>
                  <a:srgbClr val="0070C0"/>
                </a:solidFill>
                <a:sym typeface="Symbol" panose="05050102010706020507" pitchFamily="18" charset="2"/>
              </a:rPr>
              <a:t></a:t>
            </a:r>
            <a:r>
              <a:rPr lang="cs-CZ" altLang="cs-CZ" dirty="0">
                <a:sym typeface="Symbol" panose="05050102010706020507" pitchFamily="18" charset="2"/>
              </a:rPr>
              <a:t>, </a:t>
            </a:r>
            <a:r>
              <a:rPr lang="cs-CZ" altLang="cs-CZ" dirty="0" err="1">
                <a:sym typeface="Symbol" panose="05050102010706020507" pitchFamily="18" charset="2"/>
              </a:rPr>
              <a:t>written</a:t>
            </a:r>
            <a:r>
              <a:rPr lang="cs-CZ" altLang="cs-CZ" dirty="0">
                <a:sym typeface="Symbol" panose="05050102010706020507" pitchFamily="18" charset="2"/>
              </a:rPr>
              <a:t> as</a:t>
            </a:r>
            <a:r>
              <a:rPr lang="cs-CZ" altLang="cs-CZ" dirty="0">
                <a:solidFill>
                  <a:srgbClr val="1E1ECA"/>
                </a:solidFill>
                <a:sym typeface="Symbol" panose="05050102010706020507" pitchFamily="18" charset="2"/>
              </a:rPr>
              <a:t> </a:t>
            </a:r>
            <a:r>
              <a:rPr lang="cs-CZ" altLang="cs-CZ" dirty="0">
                <a:solidFill>
                  <a:srgbClr val="0070C0"/>
                </a:solidFill>
                <a:sym typeface="Symbol" panose="05050102010706020507" pitchFamily="18" charset="2"/>
              </a:rPr>
              <a:t>1  3</a:t>
            </a:r>
            <a:r>
              <a:rPr lang="cs-CZ" altLang="cs-CZ" dirty="0">
                <a:sym typeface="Symbol" panose="05050102010706020507" pitchFamily="18" charset="2"/>
              </a:rPr>
              <a:t> </a:t>
            </a:r>
          </a:p>
        </p:txBody>
      </p:sp>
      <p:sp>
        <p:nvSpPr>
          <p:cNvPr id="5" name="Zástupný symbol pro číslo snímku 4">
            <a:extLst>
              <a:ext uri="{FF2B5EF4-FFF2-40B4-BE49-F238E27FC236}">
                <a16:creationId xmlns:a16="http://schemas.microsoft.com/office/drawing/2014/main" id="{33F0B280-84CA-4707-89C8-807126586C63}"/>
              </a:ext>
            </a:extLst>
          </p:cNvPr>
          <p:cNvSpPr>
            <a:spLocks noGrp="1"/>
          </p:cNvSpPr>
          <p:nvPr>
            <p:ph type="sldNum" sz="quarter" idx="12"/>
          </p:nvPr>
        </p:nvSpPr>
        <p:spPr/>
        <p:txBody>
          <a:bodyPr/>
          <a:lstStyle/>
          <a:p>
            <a:fld id="{21F904E5-83C3-4F15-B0F5-77258BC00FA1}" type="slidenum">
              <a:rPr lang="cs-CZ" altLang="cs-CZ"/>
              <a:pPr/>
              <a:t>17</a:t>
            </a:fld>
            <a:endParaRPr lang="cs-CZ" altLang="cs-CZ"/>
          </a:p>
        </p:txBody>
      </p:sp>
      <p:sp>
        <p:nvSpPr>
          <p:cNvPr id="2" name="Obdélník 1">
            <a:extLst>
              <a:ext uri="{FF2B5EF4-FFF2-40B4-BE49-F238E27FC236}">
                <a16:creationId xmlns:a16="http://schemas.microsoft.com/office/drawing/2014/main" id="{37D3EA65-A2B0-4B51-9E58-B694652E00BD}"/>
              </a:ext>
            </a:extLst>
          </p:cNvPr>
          <p:cNvSpPr/>
          <p:nvPr/>
        </p:nvSpPr>
        <p:spPr>
          <a:xfrm>
            <a:off x="842367" y="784007"/>
            <a:ext cx="10509214" cy="5049714"/>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C95DD4F8-2A06-4497-A336-D676F3672982}"/>
              </a:ext>
            </a:extLst>
          </p:cNvPr>
          <p:cNvSpPr>
            <a:spLocks noGrp="1" noChangeArrowheads="1"/>
          </p:cNvSpPr>
          <p:nvPr/>
        </p:nvSpPr>
        <p:spPr>
          <a:xfrm>
            <a:off x="1376255" y="460403"/>
            <a:ext cx="1680587" cy="658359"/>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a:latin typeface="Trebuchet MS"/>
              </a:rPr>
              <a:t>Relation</a:t>
            </a:r>
            <a:endParaRPr lang="cs-CZ"/>
          </a:p>
        </p:txBody>
      </p:sp>
      <p:sp>
        <p:nvSpPr>
          <p:cNvPr id="7" name="TextovéPole 1">
            <a:extLst>
              <a:ext uri="{FF2B5EF4-FFF2-40B4-BE49-F238E27FC236}">
                <a16:creationId xmlns:a16="http://schemas.microsoft.com/office/drawing/2014/main" id="{CE83989E-EFF5-46F4-9B9E-193AE6DE4E8C}"/>
              </a:ext>
            </a:extLst>
          </p:cNvPr>
          <p:cNvSpPr txBox="1"/>
          <p:nvPr/>
        </p:nvSpPr>
        <p:spPr>
          <a:xfrm rot="-2100000">
            <a:off x="10606803" y="211880"/>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233903" y="1152267"/>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7158309" y="879851"/>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528933" y="2919389"/>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β</a:t>
            </a:r>
            <a:endParaRPr lang="cs-CZ" sz="320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8239932" y="5872548"/>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01BE48CD-D1FF-48E6-826F-6ABBD6072BA9}"/>
              </a:ext>
            </a:extLst>
          </p:cNvPr>
          <p:cNvSpPr>
            <a:spLocks noGrp="1" noChangeArrowheads="1"/>
          </p:cNvSpPr>
          <p:nvPr>
            <p:ph idx="1"/>
          </p:nvPr>
        </p:nvSpPr>
        <p:spPr>
          <a:xfrm>
            <a:off x="1228725" y="1415271"/>
            <a:ext cx="9551876" cy="4568825"/>
          </a:xfrm>
        </p:spPr>
        <p:txBody>
          <a:bodyPr/>
          <a:lstStyle/>
          <a:p>
            <a:pPr>
              <a:lnSpc>
                <a:spcPct val="80000"/>
              </a:lnSpc>
              <a:buFont typeface="Wingdings" panose="05000000000000000000" pitchFamily="2" charset="2"/>
              <a:buNone/>
            </a:pPr>
            <a:r>
              <a:rPr lang="cs-CZ" altLang="cs-CZ" dirty="0">
                <a:sym typeface="Symbol" panose="05050102010706020507" pitchFamily="18" charset="2"/>
              </a:rPr>
              <a:t>Bin</a:t>
            </a:r>
            <a:r>
              <a:rPr lang="en-US" altLang="cs-CZ" dirty="0">
                <a:sym typeface="Symbol" panose="05050102010706020507" pitchFamily="18" charset="2"/>
              </a:rPr>
              <a:t>a</a:t>
            </a:r>
            <a:r>
              <a:rPr lang="cs-CZ" altLang="cs-CZ" dirty="0">
                <a:sym typeface="Symbol" panose="05050102010706020507" pitchFamily="18" charset="2"/>
              </a:rPr>
              <a:t>r</a:t>
            </a:r>
            <a:r>
              <a:rPr lang="en-US" altLang="cs-CZ" dirty="0">
                <a:sym typeface="Symbol" panose="05050102010706020507" pitchFamily="18" charset="2"/>
              </a:rPr>
              <a:t>y</a:t>
            </a:r>
            <a:r>
              <a:rPr lang="cs-CZ" altLang="cs-CZ" dirty="0">
                <a:sym typeface="Symbol" panose="05050102010706020507" pitchFamily="18" charset="2"/>
              </a:rPr>
              <a:t> </a:t>
            </a:r>
            <a:r>
              <a:rPr lang="cs-CZ" altLang="cs-CZ" dirty="0" err="1">
                <a:sym typeface="Symbol" panose="05050102010706020507" pitchFamily="18" charset="2"/>
              </a:rPr>
              <a:t>rela</a:t>
            </a:r>
            <a:r>
              <a:rPr lang="en-US" altLang="cs-CZ" dirty="0" err="1">
                <a:sym typeface="Symbol" panose="05050102010706020507" pitchFamily="18" charset="2"/>
              </a:rPr>
              <a:t>tion</a:t>
            </a:r>
            <a:r>
              <a:rPr lang="cs-CZ" altLang="cs-CZ" dirty="0">
                <a:sym typeface="Symbol" panose="05050102010706020507" pitchFamily="18" charset="2"/>
              </a:rPr>
              <a:t> </a:t>
            </a:r>
            <a:r>
              <a:rPr lang="en-US" altLang="cs-CZ" dirty="0">
                <a:sym typeface="Symbol" panose="05050102010706020507" pitchFamily="18" charset="2"/>
              </a:rPr>
              <a:t>on the set of natural numbers</a:t>
            </a:r>
            <a:r>
              <a:rPr lang="cs-CZ" altLang="cs-CZ" dirty="0">
                <a:sym typeface="Symbol" panose="05050102010706020507" pitchFamily="18" charset="2"/>
              </a:rPr>
              <a:t> </a:t>
            </a:r>
            <a:r>
              <a:rPr lang="cs-CZ" altLang="cs-CZ" b="1" i="1" dirty="0">
                <a:sym typeface="Symbol" panose="05050102010706020507" pitchFamily="18" charset="2"/>
              </a:rPr>
              <a:t>N</a:t>
            </a:r>
            <a:r>
              <a:rPr lang="en-US" altLang="cs-CZ" dirty="0">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&lt; </a:t>
            </a:r>
            <a:r>
              <a:rPr lang="cs-CZ" altLang="cs-CZ" dirty="0">
                <a:sym typeface="Symbol" panose="05050102010706020507" pitchFamily="18" charset="2"/>
              </a:rPr>
              <a:t>(</a:t>
            </a:r>
            <a:r>
              <a:rPr lang="en-US" altLang="cs-CZ" dirty="0">
                <a:sym typeface="Symbol" panose="05050102010706020507" pitchFamily="18" charset="2"/>
              </a:rPr>
              <a:t>strictly less than</a:t>
            </a:r>
            <a:r>
              <a:rPr lang="cs-CZ" altLang="cs-CZ" dirty="0">
                <a:sym typeface="Symbol" panose="05050102010706020507" pitchFamily="18" charset="2"/>
              </a:rPr>
              <a:t>) </a:t>
            </a:r>
            <a:br>
              <a:rPr lang="en-US" altLang="cs-CZ" dirty="0">
                <a:sym typeface="Symbol" panose="05050102010706020507" pitchFamily="18" charset="2"/>
              </a:rPr>
            </a:br>
            <a:r>
              <a:rPr lang="en-US" altLang="cs-CZ" dirty="0">
                <a:sym typeface="Symbol" panose="05050102010706020507" pitchFamily="18" charset="2"/>
              </a:rPr>
              <a:t>{</a:t>
            </a:r>
            <a:r>
              <a:rPr lang="en-US" altLang="cs-CZ" b="1" dirty="0">
                <a:sym typeface="Symbol" panose="05050102010706020507" pitchFamily="18" charset="2"/>
              </a:rPr>
              <a:t>0,1,0,2,0,3,…,1,2,1,3, 1,4, …, 2,3,2,4,…,3,4,…,5,7,…,115,119,</a:t>
            </a:r>
            <a:r>
              <a:rPr lang="en-US" altLang="cs-CZ" dirty="0">
                <a:sym typeface="Symbol" panose="05050102010706020507" pitchFamily="18" charset="2"/>
              </a:rPr>
              <a:t> .…}</a:t>
            </a:r>
          </a:p>
          <a:p>
            <a:pPr>
              <a:lnSpc>
                <a:spcPct val="80000"/>
              </a:lnSpc>
              <a:buFont typeface="Wingdings" panose="05000000000000000000" pitchFamily="2" charset="2"/>
              <a:buNone/>
            </a:pPr>
            <a:r>
              <a:rPr lang="en-US" altLang="cs-CZ" dirty="0">
                <a:sym typeface="Symbol" panose="05050102010706020507" pitchFamily="18" charset="2"/>
              </a:rPr>
              <a:t>Ternary relation on </a:t>
            </a:r>
            <a:r>
              <a:rPr lang="en-US" altLang="cs-CZ" b="1" i="1" dirty="0">
                <a:sym typeface="Symbol" panose="05050102010706020507" pitchFamily="18" charset="2"/>
              </a:rPr>
              <a:t>N</a:t>
            </a:r>
            <a:r>
              <a:rPr lang="cs-CZ" altLang="cs-CZ" dirty="0">
                <a:sym typeface="Symbol" panose="05050102010706020507" pitchFamily="18" charset="2"/>
              </a:rPr>
              <a:t>: </a:t>
            </a:r>
            <a:r>
              <a:rPr lang="en-US" altLang="cs-CZ" dirty="0">
                <a:sym typeface="Symbol" panose="05050102010706020507" pitchFamily="18" charset="2"/>
              </a:rPr>
              <a:t>{</a:t>
            </a:r>
            <a:r>
              <a:rPr lang="en-US" altLang="cs-CZ" b="1" dirty="0">
                <a:sym typeface="Symbol" panose="05050102010706020507" pitchFamily="18" charset="2"/>
              </a:rPr>
              <a:t></a:t>
            </a:r>
            <a:r>
              <a:rPr lang="cs-CZ" altLang="cs-CZ" b="1" dirty="0">
                <a:sym typeface="Symbol" panose="05050102010706020507" pitchFamily="18" charset="2"/>
              </a:rPr>
              <a:t>0</a:t>
            </a:r>
            <a:r>
              <a:rPr lang="en-US" altLang="cs-CZ" b="1" dirty="0">
                <a:sym typeface="Symbol" panose="05050102010706020507" pitchFamily="18" charset="2"/>
              </a:rPr>
              <a:t>,</a:t>
            </a:r>
            <a:r>
              <a:rPr lang="cs-CZ" altLang="cs-CZ" b="1" dirty="0">
                <a:sym typeface="Symbol" panose="05050102010706020507" pitchFamily="18" charset="2"/>
              </a:rPr>
              <a:t>0,0</a:t>
            </a:r>
            <a:r>
              <a:rPr lang="en-US" altLang="cs-CZ" b="1" dirty="0">
                <a:sym typeface="Symbol" panose="05050102010706020507" pitchFamily="18" charset="2"/>
              </a:rPr>
              <a:t>,</a:t>
            </a:r>
            <a:r>
              <a:rPr lang="cs-CZ" altLang="cs-CZ" b="1" dirty="0">
                <a:sym typeface="Symbol" panose="05050102010706020507" pitchFamily="18" charset="2"/>
              </a:rPr>
              <a:t>1</a:t>
            </a:r>
            <a:r>
              <a:rPr lang="en-US" altLang="cs-CZ" b="1" dirty="0">
                <a:sym typeface="Symbol" panose="05050102010706020507" pitchFamily="18" charset="2"/>
              </a:rPr>
              <a:t>,</a:t>
            </a:r>
            <a:r>
              <a:rPr lang="cs-CZ" altLang="cs-CZ" b="1" dirty="0">
                <a:sym typeface="Symbol" panose="05050102010706020507" pitchFamily="18" charset="2"/>
              </a:rPr>
              <a:t>0,1</a:t>
            </a:r>
            <a:r>
              <a:rPr lang="en-US" altLang="cs-CZ" b="1" dirty="0">
                <a:sym typeface="Symbol" panose="05050102010706020507" pitchFamily="18" charset="2"/>
              </a:rPr>
              <a:t>,</a:t>
            </a:r>
            <a:r>
              <a:rPr lang="cs-CZ" altLang="cs-CZ" b="1" dirty="0">
                <a:sym typeface="Symbol" panose="05050102010706020507" pitchFamily="18" charset="2"/>
              </a:rPr>
              <a:t>1,1</a:t>
            </a:r>
            <a:r>
              <a:rPr lang="en-US" altLang="cs-CZ" b="1" dirty="0">
                <a:sym typeface="Symbol" panose="05050102010706020507" pitchFamily="18" charset="2"/>
              </a:rPr>
              <a:t>,</a:t>
            </a:r>
            <a:r>
              <a:rPr lang="cs-CZ" altLang="cs-CZ" b="1" dirty="0">
                <a:sym typeface="Symbol" panose="05050102010706020507" pitchFamily="18" charset="2"/>
              </a:rPr>
              <a:t>0</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2</a:t>
            </a:r>
            <a:r>
              <a:rPr lang="en-US" altLang="cs-CZ" b="1" dirty="0">
                <a:sym typeface="Symbol" panose="05050102010706020507" pitchFamily="18" charset="2"/>
              </a:rPr>
              <a:t>,</a:t>
            </a:r>
            <a:r>
              <a:rPr lang="cs-CZ" altLang="cs-CZ" b="1" dirty="0">
                <a:sym typeface="Symbol" panose="05050102010706020507" pitchFamily="18" charset="2"/>
              </a:rPr>
              <a:t>0,</a:t>
            </a:r>
            <a:r>
              <a:rPr lang="en-US" altLang="cs-CZ" b="1" dirty="0">
                <a:sym typeface="Symbol" panose="05050102010706020507" pitchFamily="18" charset="2"/>
              </a:rPr>
              <a:t>2,</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2</a:t>
            </a:r>
            <a:r>
              <a:rPr lang="en-US" altLang="cs-CZ" b="1" dirty="0">
                <a:sym typeface="Symbol" panose="05050102010706020507" pitchFamily="18" charset="2"/>
              </a:rPr>
              <a:t>,</a:t>
            </a:r>
            <a:r>
              <a:rPr lang="cs-CZ" altLang="cs-CZ" b="1" dirty="0">
                <a:sym typeface="Symbol" panose="05050102010706020507" pitchFamily="18" charset="2"/>
              </a:rPr>
              <a:t>1,1</a:t>
            </a:r>
            <a:r>
              <a:rPr lang="en-US" altLang="cs-CZ" b="1" dirty="0">
                <a:sym typeface="Symbol" panose="05050102010706020507" pitchFamily="18" charset="2"/>
              </a:rPr>
              <a:t>,</a:t>
            </a:r>
            <a:r>
              <a:rPr lang="cs-CZ" altLang="cs-CZ" b="1" dirty="0">
                <a:sym typeface="Symbol" panose="05050102010706020507" pitchFamily="18" charset="2"/>
              </a:rPr>
              <a:t>2,2</a:t>
            </a:r>
            <a:r>
              <a:rPr lang="en-US" altLang="cs-CZ" b="1" dirty="0">
                <a:sym typeface="Symbol" panose="05050102010706020507" pitchFamily="18" charset="2"/>
              </a:rPr>
              <a:t>,</a:t>
            </a:r>
            <a:r>
              <a:rPr lang="cs-CZ" altLang="cs-CZ" b="1" dirty="0">
                <a:sym typeface="Symbol" panose="05050102010706020507" pitchFamily="18" charset="2"/>
              </a:rPr>
              <a:t>0</a:t>
            </a:r>
            <a:r>
              <a:rPr lang="en-US" altLang="cs-CZ" b="1" dirty="0">
                <a:sym typeface="Symbol" panose="05050102010706020507" pitchFamily="18" charset="2"/>
              </a:rPr>
              <a:t>, …,</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3</a:t>
            </a:r>
            <a:r>
              <a:rPr lang="en-US" altLang="cs-CZ" b="1" dirty="0">
                <a:sym typeface="Symbol" panose="05050102010706020507" pitchFamily="18" charset="2"/>
              </a:rPr>
              <a:t>,</a:t>
            </a:r>
            <a:r>
              <a:rPr lang="cs-CZ" altLang="cs-CZ" b="1" dirty="0">
                <a:sym typeface="Symbol" panose="05050102010706020507" pitchFamily="18" charset="2"/>
              </a:rPr>
              <a:t>0,3</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3,1</a:t>
            </a:r>
            <a:r>
              <a:rPr lang="en-US" altLang="cs-CZ" b="1" dirty="0">
                <a:sym typeface="Symbol" panose="05050102010706020507" pitchFamily="18" charset="2"/>
              </a:rPr>
              <a:t>,</a:t>
            </a:r>
            <a:r>
              <a:rPr lang="cs-CZ" altLang="cs-CZ" b="1" dirty="0">
                <a:sym typeface="Symbol" panose="05050102010706020507" pitchFamily="18" charset="2"/>
              </a:rPr>
              <a:t>2</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3,</a:t>
            </a:r>
            <a:r>
              <a:rPr lang="cs-CZ" altLang="cs-CZ" b="1" dirty="0">
                <a:sym typeface="Symbol" panose="05050102010706020507" pitchFamily="18" charset="2"/>
              </a:rPr>
              <a:t>2,1</a:t>
            </a:r>
            <a:r>
              <a:rPr lang="en-US" altLang="cs-CZ" b="1" dirty="0">
                <a:sym typeface="Symbol" panose="05050102010706020507" pitchFamily="18" charset="2"/>
              </a:rPr>
              <a:t>,</a:t>
            </a:r>
            <a:r>
              <a:rPr lang="cs-CZ" altLang="cs-CZ" b="1" dirty="0">
                <a:sym typeface="Symbol" panose="05050102010706020507" pitchFamily="18" charset="2"/>
              </a:rPr>
              <a:t>3,3</a:t>
            </a:r>
            <a:r>
              <a:rPr lang="en-US" altLang="cs-CZ" b="1" dirty="0">
                <a:sym typeface="Symbol" panose="05050102010706020507" pitchFamily="18" charset="2"/>
              </a:rPr>
              <a:t>,</a:t>
            </a:r>
            <a:r>
              <a:rPr lang="cs-CZ" altLang="cs-CZ" b="1" dirty="0">
                <a:sym typeface="Symbol" panose="05050102010706020507" pitchFamily="18" charset="2"/>
              </a:rPr>
              <a:t>0</a:t>
            </a:r>
            <a:r>
              <a:rPr lang="en-US" altLang="cs-CZ" b="1" dirty="0">
                <a:sym typeface="Symbol" panose="05050102010706020507" pitchFamily="18" charset="2"/>
              </a:rPr>
              <a:t>,…,115,11</a:t>
            </a:r>
            <a:r>
              <a:rPr lang="cs-CZ" altLang="cs-CZ" b="1" dirty="0">
                <a:sym typeface="Symbol" panose="05050102010706020507" pitchFamily="18" charset="2"/>
              </a:rPr>
              <a:t>0,5</a:t>
            </a:r>
            <a:r>
              <a:rPr lang="en-US" altLang="cs-CZ" b="1" dirty="0">
                <a:sym typeface="Symbol" panose="05050102010706020507" pitchFamily="18" charset="2"/>
              </a:rPr>
              <a:t>, .…}</a:t>
            </a:r>
            <a:r>
              <a:rPr lang="cs-CZ" altLang="cs-CZ" dirty="0">
                <a:sym typeface="Symbol" panose="05050102010706020507" pitchFamily="18" charset="2"/>
              </a:rPr>
              <a:t> </a:t>
            </a:r>
            <a:br>
              <a:rPr lang="cs-CZ" altLang="cs-CZ" dirty="0">
                <a:sym typeface="Symbol" panose="05050102010706020507" pitchFamily="18" charset="2"/>
              </a:rPr>
            </a:br>
            <a:r>
              <a:rPr lang="en-US" altLang="cs-CZ" dirty="0">
                <a:sym typeface="Symbol" panose="05050102010706020507" pitchFamily="18" charset="2"/>
              </a:rPr>
              <a:t>the set of triples of natural numbers such that the 3</a:t>
            </a:r>
            <a:r>
              <a:rPr lang="en-US" altLang="cs-CZ" baseline="30000" dirty="0">
                <a:sym typeface="Symbol" panose="05050102010706020507" pitchFamily="18" charset="2"/>
              </a:rPr>
              <a:t>rd</a:t>
            </a:r>
            <a:r>
              <a:rPr lang="en-US" altLang="cs-CZ" dirty="0">
                <a:sym typeface="Symbol" panose="05050102010706020507" pitchFamily="18" charset="2"/>
              </a:rPr>
              <a:t> number equals the 1</a:t>
            </a:r>
            <a:r>
              <a:rPr lang="en-US" altLang="cs-CZ" baseline="30000" dirty="0">
                <a:sym typeface="Symbol" panose="05050102010706020507" pitchFamily="18" charset="2"/>
              </a:rPr>
              <a:t>st</a:t>
            </a:r>
            <a:r>
              <a:rPr lang="en-US" altLang="cs-CZ" dirty="0">
                <a:sym typeface="Symbol" panose="05050102010706020507" pitchFamily="18" charset="2"/>
              </a:rPr>
              <a:t> minus the 2</a:t>
            </a:r>
            <a:r>
              <a:rPr lang="en-US" altLang="cs-CZ" baseline="30000" dirty="0">
                <a:sym typeface="Symbol" panose="05050102010706020507" pitchFamily="18" charset="2"/>
              </a:rPr>
              <a:t>nd</a:t>
            </a:r>
            <a:r>
              <a:rPr lang="en-US" altLang="cs-CZ" dirty="0">
                <a:sym typeface="Symbol" panose="05050102010706020507" pitchFamily="18" charset="2"/>
              </a:rPr>
              <a:t> one</a:t>
            </a:r>
            <a:endParaRPr lang="cs-CZ" altLang="cs-CZ" dirty="0">
              <a:sym typeface="Symbol" panose="05050102010706020507" pitchFamily="18" charset="2"/>
            </a:endParaRPr>
          </a:p>
          <a:p>
            <a:pPr>
              <a:lnSpc>
                <a:spcPct val="80000"/>
              </a:lnSpc>
              <a:buFont typeface="Wingdings" panose="05000000000000000000" pitchFamily="2" charset="2"/>
              <a:buNone/>
            </a:pPr>
            <a:r>
              <a:rPr lang="en-US" altLang="cs-CZ" dirty="0">
                <a:sym typeface="Symbol" panose="05050102010706020507" pitchFamily="18" charset="2"/>
              </a:rPr>
              <a:t>Relation “</a:t>
            </a:r>
            <a:r>
              <a:rPr lang="cs-CZ" altLang="cs-CZ" dirty="0">
                <a:sym typeface="Symbol" panose="05050102010706020507" pitchFamily="18" charset="2"/>
              </a:rPr>
              <a:t>adres</a:t>
            </a:r>
            <a:r>
              <a:rPr lang="en-US" altLang="cs-CZ" dirty="0">
                <a:sym typeface="Symbol" panose="05050102010706020507" pitchFamily="18" charset="2"/>
              </a:rPr>
              <a:t>s</a:t>
            </a:r>
            <a:r>
              <a:rPr lang="cs-CZ" altLang="cs-CZ" dirty="0">
                <a:sym typeface="Symbol" panose="05050102010706020507" pitchFamily="18" charset="2"/>
              </a:rPr>
              <a:t> </a:t>
            </a:r>
            <a:r>
              <a:rPr lang="en-US" altLang="cs-CZ" dirty="0">
                <a:sym typeface="Symbol" panose="05050102010706020507" pitchFamily="18" charset="2"/>
              </a:rPr>
              <a:t>of a person”</a:t>
            </a:r>
            <a:r>
              <a:rPr lang="cs-CZ" altLang="cs-CZ" dirty="0">
                <a:sym typeface="Symbol" panose="05050102010706020507" pitchFamily="18" charset="2"/>
              </a:rPr>
              <a:t>: </a:t>
            </a:r>
            <a:r>
              <a:rPr lang="en-US" altLang="cs-CZ" dirty="0">
                <a:sym typeface="Symbol" panose="05050102010706020507" pitchFamily="18" charset="2"/>
              </a:rPr>
              <a:t>{</a:t>
            </a:r>
            <a:r>
              <a:rPr lang="cs-CZ" altLang="cs-CZ" dirty="0">
                <a:sym typeface="Symbol" panose="05050102010706020507" pitchFamily="18" charset="2"/>
              </a:rPr>
              <a:t>Jan Novák</a:t>
            </a:r>
            <a:r>
              <a:rPr lang="en-US" altLang="cs-CZ" dirty="0">
                <a:sym typeface="Symbol" panose="05050102010706020507" pitchFamily="18" charset="2"/>
              </a:rPr>
              <a:t>,</a:t>
            </a:r>
            <a:r>
              <a:rPr lang="cs-CZ" altLang="cs-CZ" dirty="0">
                <a:sym typeface="Symbol" panose="05050102010706020507" pitchFamily="18" charset="2"/>
              </a:rPr>
              <a:t> Praha 5, Bellušova 1831</a:t>
            </a:r>
            <a:r>
              <a:rPr lang="en-US" altLang="cs-CZ" dirty="0">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Karel Hofmann,</a:t>
            </a:r>
            <a:r>
              <a:rPr lang="cs-CZ" altLang="cs-CZ" dirty="0">
                <a:sym typeface="Symbol" panose="05050102010706020507" pitchFamily="18" charset="2"/>
              </a:rPr>
              <a:t> Praha 5, Bellušova 1827</a:t>
            </a:r>
            <a:r>
              <a:rPr lang="en-US" altLang="cs-CZ" dirty="0">
                <a:sym typeface="Symbol" panose="05050102010706020507" pitchFamily="18" charset="2"/>
              </a:rPr>
              <a:t>,</a:t>
            </a:r>
            <a:r>
              <a:rPr lang="cs-CZ" altLang="cs-CZ" dirty="0">
                <a:sym typeface="Symbol" panose="05050102010706020507" pitchFamily="18" charset="2"/>
              </a:rPr>
              <a:t>...,</a:t>
            </a:r>
            <a:r>
              <a:rPr lang="en-US" altLang="cs-CZ" dirty="0">
                <a:sym typeface="Symbol" panose="05050102010706020507" pitchFamily="18" charset="2"/>
              </a:rPr>
              <a:t>}</a:t>
            </a:r>
            <a:endParaRPr lang="cs-CZ" altLang="cs-CZ" dirty="0">
              <a:sym typeface="Symbol" panose="05050102010706020507" pitchFamily="18" charset="2"/>
            </a:endParaRPr>
          </a:p>
        </p:txBody>
      </p:sp>
      <p:sp>
        <p:nvSpPr>
          <p:cNvPr id="6" name="Zástupný symbol pro datum 5">
            <a:extLst>
              <a:ext uri="{FF2B5EF4-FFF2-40B4-BE49-F238E27FC236}">
                <a16:creationId xmlns:a16="http://schemas.microsoft.com/office/drawing/2014/main" id="{C2BCD90B-73B3-4088-B7C0-DB9EE164FCCB}"/>
              </a:ext>
            </a:extLst>
          </p:cNvPr>
          <p:cNvSpPr>
            <a:spLocks noGrp="1"/>
          </p:cNvSpPr>
          <p:nvPr>
            <p:ph type="dt" sz="half" idx="10"/>
          </p:nvPr>
        </p:nvSpPr>
        <p:spPr/>
        <p:txBody>
          <a:bodyPr/>
          <a:lstStyle/>
          <a:p>
            <a:fld id="{9B75BDBF-C1D7-4CC3-A157-4146A258E6CB}" type="datetime1">
              <a:rPr lang="cs-CZ" altLang="cs-CZ"/>
              <a:pPr/>
              <a:t>12.10.2021</a:t>
            </a:fld>
            <a:endParaRPr lang="cs-CZ" altLang="cs-CZ"/>
          </a:p>
        </p:txBody>
      </p:sp>
      <p:sp>
        <p:nvSpPr>
          <p:cNvPr id="5" name="Zástupný symbol pro číslo snímku 4">
            <a:extLst>
              <a:ext uri="{FF2B5EF4-FFF2-40B4-BE49-F238E27FC236}">
                <a16:creationId xmlns:a16="http://schemas.microsoft.com/office/drawing/2014/main" id="{60B619CD-B7DA-44C7-8D38-29F43E23B4BD}"/>
              </a:ext>
            </a:extLst>
          </p:cNvPr>
          <p:cNvSpPr>
            <a:spLocks noGrp="1"/>
          </p:cNvSpPr>
          <p:nvPr>
            <p:ph type="sldNum" sz="quarter" idx="12"/>
          </p:nvPr>
        </p:nvSpPr>
        <p:spPr/>
        <p:txBody>
          <a:bodyPr/>
          <a:lstStyle/>
          <a:p>
            <a:fld id="{54B7CC86-1ECC-4337-B28F-5848F3641771}" type="slidenum">
              <a:rPr lang="cs-CZ" altLang="cs-CZ"/>
              <a:pPr/>
              <a:t>18</a:t>
            </a:fld>
            <a:endParaRPr lang="cs-CZ" altLang="cs-CZ"/>
          </a:p>
        </p:txBody>
      </p:sp>
      <p:sp>
        <p:nvSpPr>
          <p:cNvPr id="2" name="Obdélník 1">
            <a:extLst>
              <a:ext uri="{FF2B5EF4-FFF2-40B4-BE49-F238E27FC236}">
                <a16:creationId xmlns:a16="http://schemas.microsoft.com/office/drawing/2014/main" id="{C26F6A2E-FC95-41A4-BE03-314F51331865}"/>
              </a:ext>
            </a:extLst>
          </p:cNvPr>
          <p:cNvSpPr/>
          <p:nvPr/>
        </p:nvSpPr>
        <p:spPr>
          <a:xfrm>
            <a:off x="842367" y="784007"/>
            <a:ext cx="10509214" cy="560506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1ED6E7CE-3C77-48DB-82B5-6D8728F3C102}"/>
              </a:ext>
            </a:extLst>
          </p:cNvPr>
          <p:cNvSpPr>
            <a:spLocks noGrp="1" noChangeArrowheads="1"/>
          </p:cNvSpPr>
          <p:nvPr/>
        </p:nvSpPr>
        <p:spPr>
          <a:xfrm>
            <a:off x="1376255" y="460403"/>
            <a:ext cx="3437060" cy="658359"/>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a:latin typeface="Trebuchet MS"/>
              </a:rPr>
              <a:t>Relation - Example</a:t>
            </a:r>
            <a:endParaRPr lang="cs-CZ"/>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9688084" y="18081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3761597" y="10493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392080" y="1453494"/>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10010732" y="5863991"/>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64B235FE-F0BB-4B70-AFC3-77EB611D1F8F}"/>
              </a:ext>
            </a:extLst>
          </p:cNvPr>
          <p:cNvSpPr>
            <a:spLocks noGrp="1" noChangeArrowheads="1"/>
          </p:cNvSpPr>
          <p:nvPr>
            <p:ph idx="1"/>
          </p:nvPr>
        </p:nvSpPr>
        <p:spPr>
          <a:xfrm>
            <a:off x="1645673" y="1028433"/>
            <a:ext cx="8893175" cy="5202802"/>
          </a:xfrm>
        </p:spPr>
        <p:txBody>
          <a:bodyPr/>
          <a:lstStyle/>
          <a:p>
            <a:pPr>
              <a:buFont typeface="Wingdings" panose="05000000000000000000" pitchFamily="2" charset="2"/>
              <a:buNone/>
            </a:pPr>
            <a:r>
              <a:rPr lang="cs-CZ" altLang="cs-CZ" i="1" dirty="0">
                <a:sym typeface="Symbol" panose="05050102010706020507" pitchFamily="18" charset="2"/>
              </a:rPr>
              <a:t>n-</a:t>
            </a:r>
            <a:r>
              <a:rPr lang="en-US" altLang="cs-CZ" i="1" dirty="0" err="1">
                <a:sym typeface="Symbol" panose="05050102010706020507" pitchFamily="18" charset="2"/>
              </a:rPr>
              <a:t>ary</a:t>
            </a:r>
            <a:r>
              <a:rPr lang="cs-CZ" altLang="cs-CZ" dirty="0">
                <a:sym typeface="Symbol" panose="05050102010706020507" pitchFamily="18" charset="2"/>
              </a:rPr>
              <a:t> </a:t>
            </a:r>
            <a:r>
              <a:rPr lang="cs-CZ" altLang="cs-CZ" dirty="0" err="1">
                <a:solidFill>
                  <a:srgbClr val="1E1ECA"/>
                </a:solidFill>
                <a:sym typeface="Symbol" panose="05050102010706020507" pitchFamily="18" charset="2"/>
              </a:rPr>
              <a:t>func</a:t>
            </a:r>
            <a:r>
              <a:rPr lang="en-US" altLang="cs-CZ" dirty="0" err="1">
                <a:solidFill>
                  <a:srgbClr val="1E1ECA"/>
                </a:solidFill>
                <a:sym typeface="Symbol" panose="05050102010706020507" pitchFamily="18" charset="2"/>
              </a:rPr>
              <a:t>tion</a:t>
            </a:r>
            <a:r>
              <a:rPr lang="cs-CZ" altLang="cs-CZ" dirty="0">
                <a:sym typeface="Symbol" panose="05050102010706020507" pitchFamily="18" charset="2"/>
              </a:rPr>
              <a:t> F </a:t>
            </a:r>
            <a:r>
              <a:rPr lang="en-US" altLang="cs-CZ" dirty="0">
                <a:sym typeface="Symbol" panose="05050102010706020507" pitchFamily="18" charset="2"/>
              </a:rPr>
              <a:t>on a set</a:t>
            </a:r>
            <a:r>
              <a:rPr lang="cs-CZ" altLang="cs-CZ" dirty="0">
                <a:sym typeface="Symbol" panose="05050102010706020507" pitchFamily="18" charset="2"/>
              </a:rPr>
              <a:t> M </a:t>
            </a:r>
            <a:r>
              <a:rPr lang="en-US" altLang="cs-CZ" dirty="0">
                <a:sym typeface="Symbol" panose="05050102010706020507" pitchFamily="18" charset="2"/>
              </a:rPr>
              <a:t>is a special</a:t>
            </a:r>
            <a:r>
              <a:rPr lang="cs-CZ" altLang="cs-CZ" dirty="0">
                <a:sym typeface="Symbol" panose="05050102010706020507" pitchFamily="18" charset="2"/>
              </a:rPr>
              <a:t> </a:t>
            </a:r>
            <a:r>
              <a:rPr lang="en-US" altLang="cs-CZ" dirty="0">
                <a:sym typeface="Symbol" panose="05050102010706020507" pitchFamily="18" charset="2"/>
              </a:rPr>
              <a:t>“</a:t>
            </a:r>
            <a:r>
              <a:rPr lang="en-US" altLang="cs-CZ" dirty="0">
                <a:solidFill>
                  <a:srgbClr val="1E1ECA"/>
                </a:solidFill>
                <a:sym typeface="Symbol" panose="05050102010706020507" pitchFamily="18" charset="2"/>
              </a:rPr>
              <a:t>unique on the right-hand side” </a:t>
            </a:r>
            <a:r>
              <a:rPr lang="cs-CZ" altLang="cs-CZ" dirty="0">
                <a:sym typeface="Symbol" panose="05050102010706020507" pitchFamily="18" charset="2"/>
              </a:rPr>
              <a:t>(</a:t>
            </a:r>
            <a:r>
              <a:rPr lang="cs-CZ" altLang="cs-CZ" i="1" dirty="0">
                <a:sym typeface="Symbol" panose="05050102010706020507" pitchFamily="18" charset="2"/>
              </a:rPr>
              <a:t>n+1)-</a:t>
            </a:r>
            <a:r>
              <a:rPr lang="en-US" altLang="cs-CZ" i="1" dirty="0" err="1">
                <a:sym typeface="Symbol" panose="05050102010706020507" pitchFamily="18" charset="2"/>
              </a:rPr>
              <a:t>ary</a:t>
            </a:r>
            <a:r>
              <a:rPr lang="cs-CZ" altLang="cs-CZ" dirty="0">
                <a:sym typeface="Symbol" panose="05050102010706020507" pitchFamily="18" charset="2"/>
              </a:rPr>
              <a:t> </a:t>
            </a:r>
            <a:r>
              <a:rPr lang="cs-CZ" altLang="cs-CZ" dirty="0" err="1">
                <a:sym typeface="Symbol" panose="05050102010706020507" pitchFamily="18" charset="2"/>
              </a:rPr>
              <a:t>rela</a:t>
            </a:r>
            <a:r>
              <a:rPr lang="en-US" altLang="cs-CZ" dirty="0" err="1">
                <a:sym typeface="Symbol" panose="05050102010706020507" pitchFamily="18" charset="2"/>
              </a:rPr>
              <a:t>tion</a:t>
            </a:r>
            <a:r>
              <a:rPr lang="cs-CZ" altLang="cs-CZ" dirty="0">
                <a:sym typeface="Symbol" panose="05050102010706020507" pitchFamily="18" charset="2"/>
              </a:rPr>
              <a:t> F  M </a:t>
            </a:r>
            <a:r>
              <a:rPr lang="cs-CZ" altLang="cs-CZ" b="1" dirty="0">
                <a:sym typeface="Symbol" panose="05050102010706020507" pitchFamily="18" charset="2"/>
              </a:rPr>
              <a:t>...</a:t>
            </a:r>
            <a:r>
              <a:rPr lang="cs-CZ" altLang="cs-CZ" dirty="0">
                <a:sym typeface="Symbol" panose="05050102010706020507" pitchFamily="18" charset="2"/>
              </a:rPr>
              <a:t> M:</a:t>
            </a:r>
          </a:p>
          <a:p>
            <a:pPr>
              <a:buFont typeface="Wingdings" panose="05000000000000000000" pitchFamily="2" charset="2"/>
              <a:buNone/>
            </a:pPr>
            <a:r>
              <a:rPr lang="cs-CZ" altLang="cs-CZ" dirty="0">
                <a:sym typeface="Symbol" panose="05050102010706020507" pitchFamily="18" charset="2"/>
              </a:rPr>
              <a:t> 				 </a:t>
            </a:r>
            <a:r>
              <a:rPr lang="en-US" altLang="cs-CZ" dirty="0">
                <a:sym typeface="Symbol" panose="05050102010706020507" pitchFamily="18" charset="2"/>
              </a:rPr>
              <a:t>			</a:t>
            </a:r>
            <a:r>
              <a:rPr lang="cs-CZ" altLang="cs-CZ" dirty="0">
                <a:sym typeface="Symbol" panose="05050102010706020507" pitchFamily="18" charset="2"/>
              </a:rPr>
              <a:t>(</a:t>
            </a:r>
            <a:r>
              <a:rPr lang="cs-CZ" altLang="cs-CZ" i="1" dirty="0">
                <a:sym typeface="Symbol" panose="05050102010706020507" pitchFamily="18" charset="2"/>
              </a:rPr>
              <a:t>n+</a:t>
            </a:r>
            <a:r>
              <a:rPr lang="cs-CZ" altLang="cs-CZ" dirty="0">
                <a:sym typeface="Symbol" panose="05050102010706020507" pitchFamily="18" charset="2"/>
              </a:rPr>
              <a:t>1) x</a:t>
            </a:r>
          </a:p>
          <a:p>
            <a:pPr>
              <a:buFont typeface="Wingdings" panose="05000000000000000000" pitchFamily="2" charset="2"/>
              <a:buNone/>
            </a:pPr>
            <a:r>
              <a:rPr lang="cs-CZ" altLang="cs-CZ" dirty="0">
                <a:sym typeface="Symbol" panose="05050102010706020507" pitchFamily="18" charset="2"/>
              </a:rPr>
              <a:t>			</a:t>
            </a:r>
            <a:r>
              <a:rPr lang="cs-CZ" altLang="cs-CZ" b="1" dirty="0">
                <a:sym typeface="Symbol" panose="05050102010706020507" pitchFamily="18" charset="2"/>
              </a:rPr>
              <a:t></a:t>
            </a:r>
            <a:r>
              <a:rPr lang="cs-CZ" altLang="cs-CZ" i="1" u="sng" dirty="0">
                <a:sym typeface="Symbol" panose="05050102010706020507" pitchFamily="18" charset="2"/>
              </a:rPr>
              <a:t>a</a:t>
            </a:r>
            <a:r>
              <a:rPr lang="en-US" altLang="cs-CZ" i="1" u="sng" dirty="0">
                <a:sym typeface="Symbol" panose="05050102010706020507" pitchFamily="18" charset="2"/>
              </a:rPr>
              <a:t> </a:t>
            </a:r>
            <a:r>
              <a:rPr lang="cs-CZ" altLang="cs-CZ" b="1" dirty="0">
                <a:sym typeface="Symbol" panose="05050102010706020507" pitchFamily="18" charset="2"/>
              </a:rPr>
              <a:t></a:t>
            </a:r>
            <a:r>
              <a:rPr lang="cs-CZ" altLang="cs-CZ" i="1" dirty="0">
                <a:sym typeface="Symbol" panose="05050102010706020507" pitchFamily="18" charset="2"/>
              </a:rPr>
              <a:t>b</a:t>
            </a:r>
            <a:r>
              <a:rPr lang="en-US" altLang="cs-CZ" i="1" dirty="0">
                <a:sym typeface="Symbol" panose="05050102010706020507" pitchFamily="18" charset="2"/>
              </a:rPr>
              <a:t> </a:t>
            </a:r>
            <a:r>
              <a:rPr lang="cs-CZ" altLang="cs-CZ" b="1" dirty="0">
                <a:sym typeface="Symbol" panose="05050102010706020507" pitchFamily="18" charset="2"/>
              </a:rPr>
              <a:t></a:t>
            </a:r>
            <a:r>
              <a:rPr lang="cs-CZ" altLang="cs-CZ" i="1" dirty="0">
                <a:sym typeface="Symbol" panose="05050102010706020507" pitchFamily="18" charset="2"/>
              </a:rPr>
              <a:t>c</a:t>
            </a:r>
            <a:r>
              <a:rPr lang="cs-CZ" altLang="cs-CZ" dirty="0">
                <a:sym typeface="Symbol" panose="05050102010706020507" pitchFamily="18" charset="2"/>
              </a:rPr>
              <a:t> ([F(</a:t>
            </a:r>
            <a:r>
              <a:rPr lang="cs-CZ" altLang="cs-CZ" i="1" u="sng" dirty="0" err="1">
                <a:sym typeface="Symbol" panose="05050102010706020507" pitchFamily="18" charset="2"/>
              </a:rPr>
              <a:t>a</a:t>
            </a:r>
            <a:r>
              <a:rPr lang="cs-CZ" altLang="cs-CZ" i="1" dirty="0" err="1">
                <a:sym typeface="Symbol" panose="05050102010706020507" pitchFamily="18" charset="2"/>
              </a:rPr>
              <a:t>,b</a:t>
            </a:r>
            <a:r>
              <a:rPr lang="cs-CZ" altLang="cs-CZ" dirty="0">
                <a:sym typeface="Symbol" panose="05050102010706020507" pitchFamily="18" charset="2"/>
              </a:rPr>
              <a:t>) </a:t>
            </a:r>
            <a:r>
              <a:rPr lang="cs-CZ" altLang="cs-CZ" b="1" dirty="0">
                <a:sym typeface="Symbol" panose="05050102010706020507" pitchFamily="18" charset="2"/>
              </a:rPr>
              <a:t></a:t>
            </a:r>
            <a:r>
              <a:rPr lang="cs-CZ" altLang="cs-CZ" dirty="0">
                <a:sym typeface="Symbol" panose="05050102010706020507" pitchFamily="18" charset="2"/>
              </a:rPr>
              <a:t> F(</a:t>
            </a:r>
            <a:r>
              <a:rPr lang="cs-CZ" altLang="cs-CZ" i="1" u="sng" dirty="0" err="1">
                <a:sym typeface="Symbol" panose="05050102010706020507" pitchFamily="18" charset="2"/>
              </a:rPr>
              <a:t>a</a:t>
            </a:r>
            <a:r>
              <a:rPr lang="cs-CZ" altLang="cs-CZ" i="1" dirty="0" err="1">
                <a:sym typeface="Symbol" panose="05050102010706020507" pitchFamily="18" charset="2"/>
              </a:rPr>
              <a:t>,c</a:t>
            </a:r>
            <a:r>
              <a:rPr lang="cs-CZ" altLang="cs-CZ" dirty="0">
                <a:sym typeface="Symbol" panose="05050102010706020507" pitchFamily="18" charset="2"/>
              </a:rPr>
              <a:t>)]  </a:t>
            </a:r>
            <a:r>
              <a:rPr lang="cs-CZ" altLang="cs-CZ" i="1" dirty="0">
                <a:sym typeface="Symbol" panose="05050102010706020507" pitchFamily="18" charset="2"/>
              </a:rPr>
              <a:t>b=c</a:t>
            </a:r>
            <a:r>
              <a:rPr lang="cs-CZ" altLang="cs-CZ" dirty="0">
                <a:sym typeface="Symbol" panose="05050102010706020507" pitchFamily="18" charset="2"/>
              </a:rPr>
              <a:t>)</a:t>
            </a:r>
          </a:p>
          <a:p>
            <a:pPr>
              <a:buFont typeface="Wingdings" panose="05000000000000000000" pitchFamily="2" charset="2"/>
              <a:buNone/>
            </a:pPr>
            <a:r>
              <a:rPr lang="cs-CZ" altLang="cs-CZ" b="1" i="1" dirty="0">
                <a:sym typeface="Symbol" panose="05050102010706020507" pitchFamily="18" charset="2"/>
              </a:rPr>
              <a:t>Par</a:t>
            </a:r>
            <a:r>
              <a:rPr lang="en-US" altLang="cs-CZ" b="1" i="1" dirty="0" err="1">
                <a:sym typeface="Symbol" panose="05050102010706020507" pitchFamily="18" charset="2"/>
              </a:rPr>
              <a:t>tial</a:t>
            </a:r>
            <a:r>
              <a:rPr lang="cs-CZ" altLang="cs-CZ" b="1" i="1" dirty="0">
                <a:sym typeface="Symbol" panose="05050102010706020507" pitchFamily="18" charset="2"/>
              </a:rPr>
              <a:t> F</a:t>
            </a:r>
            <a:r>
              <a:rPr lang="cs-CZ" altLang="cs-CZ" dirty="0">
                <a:sym typeface="Symbol" panose="05050102010706020507" pitchFamily="18" charset="2"/>
              </a:rPr>
              <a:t>: </a:t>
            </a:r>
            <a:r>
              <a:rPr lang="en-US" altLang="cs-CZ" dirty="0">
                <a:sym typeface="Symbol" panose="05050102010706020507" pitchFamily="18" charset="2"/>
              </a:rPr>
              <a:t>to each </a:t>
            </a:r>
            <a:r>
              <a:rPr lang="cs-CZ" altLang="cs-CZ" i="1" dirty="0">
                <a:sym typeface="Symbol" panose="05050102010706020507" pitchFamily="18" charset="2"/>
              </a:rPr>
              <a:t>n-t</a:t>
            </a:r>
            <a:r>
              <a:rPr lang="en-US" altLang="cs-CZ" i="1" dirty="0" err="1">
                <a:sym typeface="Symbol" panose="05050102010706020507" pitchFamily="18" charset="2"/>
              </a:rPr>
              <a:t>uple</a:t>
            </a:r>
            <a:r>
              <a:rPr lang="cs-CZ" altLang="cs-CZ" i="1" dirty="0">
                <a:sym typeface="Symbol" panose="05050102010706020507" pitchFamily="18" charset="2"/>
              </a:rPr>
              <a:t> </a:t>
            </a:r>
            <a:r>
              <a:rPr lang="en-US" altLang="cs-CZ" dirty="0">
                <a:sym typeface="Symbol" panose="05050102010706020507" pitchFamily="18" charset="2"/>
              </a:rPr>
              <a:t>of elements</a:t>
            </a:r>
            <a:r>
              <a:rPr lang="cs-CZ" altLang="cs-CZ" dirty="0">
                <a:sym typeface="Symbol" panose="05050102010706020507" pitchFamily="18" charset="2"/>
              </a:rPr>
              <a:t> </a:t>
            </a:r>
            <a:r>
              <a:rPr lang="cs-CZ" altLang="cs-CZ" u="sng" dirty="0">
                <a:sym typeface="Symbol" panose="05050102010706020507" pitchFamily="18" charset="2"/>
              </a:rPr>
              <a:t>a</a:t>
            </a:r>
            <a:r>
              <a:rPr lang="en-US" altLang="cs-CZ" dirty="0">
                <a:sym typeface="Symbol" panose="05050102010706020507" pitchFamily="18" charset="2"/>
              </a:rPr>
              <a:t> </a:t>
            </a:r>
            <a:r>
              <a:rPr lang="cs-CZ" altLang="cs-CZ" dirty="0">
                <a:sym typeface="Symbol" panose="05050102010706020507" pitchFamily="18" charset="2"/>
              </a:rPr>
              <a:t></a:t>
            </a:r>
            <a:r>
              <a:rPr lang="en-US" altLang="cs-CZ" dirty="0">
                <a:sym typeface="Symbol" panose="05050102010706020507" pitchFamily="18" charset="2"/>
              </a:rPr>
              <a:t> </a:t>
            </a:r>
            <a:r>
              <a:rPr lang="cs-CZ" altLang="cs-CZ" dirty="0">
                <a:sym typeface="Symbol" panose="05050102010706020507" pitchFamily="18" charset="2"/>
              </a:rPr>
              <a:t>M</a:t>
            </a:r>
            <a:r>
              <a:rPr lang="cs-CZ" altLang="cs-CZ" b="1" dirty="0">
                <a:sym typeface="Symbol" panose="05050102010706020507" pitchFamily="18" charset="2"/>
              </a:rPr>
              <a:t>...</a:t>
            </a:r>
            <a:r>
              <a:rPr lang="cs-CZ" altLang="cs-CZ" dirty="0">
                <a:sym typeface="Symbol" panose="05050102010706020507" pitchFamily="18" charset="2"/>
              </a:rPr>
              <a:t>M </a:t>
            </a:r>
            <a:r>
              <a:rPr lang="en-US" altLang="cs-CZ" dirty="0">
                <a:sym typeface="Symbol" panose="05050102010706020507" pitchFamily="18" charset="2"/>
              </a:rPr>
              <a:t>there </a:t>
            </a:r>
            <a:r>
              <a:rPr lang="cs-CZ" altLang="cs-CZ" dirty="0" err="1">
                <a:sym typeface="Symbol" panose="05050102010706020507" pitchFamily="18" charset="2"/>
              </a:rPr>
              <a:t>exist</a:t>
            </a:r>
            <a:r>
              <a:rPr lang="en-US" altLang="cs-CZ" dirty="0">
                <a:sym typeface="Symbol" panose="05050102010706020507" pitchFamily="18" charset="2"/>
              </a:rPr>
              <a:t>s</a:t>
            </a:r>
            <a:r>
              <a:rPr lang="cs-CZ" altLang="cs-CZ" dirty="0">
                <a:sym typeface="Symbol" panose="05050102010706020507" pitchFamily="18" charset="2"/>
              </a:rPr>
              <a:t> </a:t>
            </a:r>
            <a:r>
              <a:rPr lang="cs-CZ" altLang="cs-CZ" b="1" i="1" dirty="0">
                <a:solidFill>
                  <a:srgbClr val="1E1ECA"/>
                </a:solidFill>
                <a:sym typeface="Symbol" panose="05050102010706020507" pitchFamily="18" charset="2"/>
              </a:rPr>
              <a:t>a</a:t>
            </a:r>
            <a:r>
              <a:rPr lang="en-US" altLang="cs-CZ" b="1" i="1" dirty="0">
                <a:solidFill>
                  <a:srgbClr val="1E1ECA"/>
                </a:solidFill>
                <a:sym typeface="Symbol" panose="05050102010706020507" pitchFamily="18" charset="2"/>
              </a:rPr>
              <a:t>t most one</a:t>
            </a:r>
            <a:r>
              <a:rPr lang="cs-CZ" altLang="cs-CZ" dirty="0">
                <a:sym typeface="Symbol" panose="05050102010706020507" pitchFamily="18" charset="2"/>
              </a:rPr>
              <a:t> e</a:t>
            </a:r>
            <a:r>
              <a:rPr lang="en-US" altLang="cs-CZ" dirty="0" err="1">
                <a:sym typeface="Symbol" panose="05050102010706020507" pitchFamily="18" charset="2"/>
              </a:rPr>
              <a:t>lement</a:t>
            </a:r>
            <a:r>
              <a:rPr lang="cs-CZ" altLang="cs-CZ" dirty="0">
                <a:sym typeface="Symbol" panose="05050102010706020507" pitchFamily="18" charset="2"/>
              </a:rPr>
              <a:t> </a:t>
            </a:r>
            <a:r>
              <a:rPr lang="cs-CZ" altLang="cs-CZ" i="1" dirty="0" err="1">
                <a:sym typeface="Symbol" panose="05050102010706020507" pitchFamily="18" charset="2"/>
              </a:rPr>
              <a:t>b</a:t>
            </a:r>
            <a:r>
              <a:rPr lang="cs-CZ" altLang="cs-CZ" dirty="0" err="1">
                <a:sym typeface="Symbol" panose="05050102010706020507" pitchFamily="18" charset="2"/>
              </a:rPr>
              <a:t>M</a:t>
            </a:r>
            <a:r>
              <a:rPr lang="cs-CZ" altLang="cs-CZ" dirty="0">
                <a:sym typeface="Symbol" panose="05050102010706020507" pitchFamily="18" charset="2"/>
              </a:rPr>
              <a:t>.		</a:t>
            </a:r>
          </a:p>
          <a:p>
            <a:pPr>
              <a:buFont typeface="Wingdings" panose="05000000000000000000" pitchFamily="2" charset="2"/>
              <a:buNone/>
            </a:pPr>
            <a:r>
              <a:rPr lang="en-US" altLang="cs-CZ" dirty="0">
                <a:sym typeface="Symbol" panose="05050102010706020507" pitchFamily="18" charset="2"/>
              </a:rPr>
              <a:t>Notation</a:t>
            </a:r>
            <a:r>
              <a:rPr lang="cs-CZ" altLang="cs-CZ" dirty="0">
                <a:sym typeface="Symbol" panose="05050102010706020507" pitchFamily="18" charset="2"/>
              </a:rPr>
              <a:t> F: M </a:t>
            </a:r>
            <a:r>
              <a:rPr lang="cs-CZ" altLang="cs-CZ" b="1" dirty="0">
                <a:sym typeface="Symbol" panose="05050102010706020507" pitchFamily="18" charset="2"/>
              </a:rPr>
              <a:t>...</a:t>
            </a:r>
            <a:r>
              <a:rPr lang="cs-CZ" altLang="cs-CZ" dirty="0">
                <a:sym typeface="Symbol" panose="05050102010706020507" pitchFamily="18" charset="2"/>
              </a:rPr>
              <a:t> M  M, </a:t>
            </a:r>
            <a:br>
              <a:rPr lang="cs-CZ" altLang="cs-CZ" dirty="0">
                <a:sym typeface="Symbol" panose="05050102010706020507" pitchFamily="18" charset="2"/>
              </a:rPr>
            </a:br>
            <a:r>
              <a:rPr lang="cs-CZ" altLang="cs-CZ" dirty="0">
                <a:sym typeface="Symbol" panose="05050102010706020507" pitchFamily="18" charset="2"/>
              </a:rPr>
              <a:t>  	</a:t>
            </a:r>
            <a:r>
              <a:rPr lang="en-US" altLang="cs-CZ" dirty="0">
                <a:sym typeface="Symbol" panose="05050102010706020507" pitchFamily="18" charset="2"/>
              </a:rPr>
              <a:t>instead of</a:t>
            </a:r>
            <a:r>
              <a:rPr lang="cs-CZ" altLang="cs-CZ" dirty="0">
                <a:sym typeface="Symbol" panose="05050102010706020507" pitchFamily="18" charset="2"/>
              </a:rPr>
              <a:t> F(</a:t>
            </a:r>
            <a:r>
              <a:rPr lang="cs-CZ" altLang="cs-CZ" i="1" u="sng" dirty="0" err="1">
                <a:sym typeface="Symbol" panose="05050102010706020507" pitchFamily="18" charset="2"/>
              </a:rPr>
              <a:t>a</a:t>
            </a:r>
            <a:r>
              <a:rPr lang="cs-CZ" altLang="cs-CZ" i="1" dirty="0" err="1">
                <a:sym typeface="Symbol" panose="05050102010706020507" pitchFamily="18" charset="2"/>
              </a:rPr>
              <a:t>,b</a:t>
            </a:r>
            <a:r>
              <a:rPr lang="cs-CZ" altLang="cs-CZ" dirty="0">
                <a:sym typeface="Symbol" panose="05050102010706020507" pitchFamily="18" charset="2"/>
              </a:rPr>
              <a:t>) </a:t>
            </a:r>
            <a:r>
              <a:rPr lang="en-US" altLang="cs-CZ" dirty="0">
                <a:sym typeface="Symbol" panose="05050102010706020507" pitchFamily="18" charset="2"/>
              </a:rPr>
              <a:t>we can write</a:t>
            </a:r>
            <a:r>
              <a:rPr lang="cs-CZ" altLang="cs-CZ" dirty="0">
                <a:sym typeface="Symbol" panose="05050102010706020507" pitchFamily="18" charset="2"/>
              </a:rPr>
              <a:t> F(</a:t>
            </a:r>
            <a:r>
              <a:rPr lang="cs-CZ" altLang="cs-CZ" i="1" u="sng" dirty="0">
                <a:sym typeface="Symbol" panose="05050102010706020507" pitchFamily="18" charset="2"/>
              </a:rPr>
              <a:t>a</a:t>
            </a:r>
            <a:r>
              <a:rPr lang="cs-CZ" altLang="cs-CZ" dirty="0">
                <a:sym typeface="Symbol" panose="05050102010706020507" pitchFamily="18" charset="2"/>
              </a:rPr>
              <a:t>)=</a:t>
            </a:r>
            <a:r>
              <a:rPr lang="cs-CZ" altLang="cs-CZ" i="1" dirty="0">
                <a:sym typeface="Symbol" panose="05050102010706020507" pitchFamily="18" charset="2"/>
              </a:rPr>
              <a:t>b</a:t>
            </a:r>
            <a:r>
              <a:rPr lang="cs-CZ" altLang="cs-CZ" dirty="0">
                <a:sym typeface="Symbol" panose="05050102010706020507" pitchFamily="18" charset="2"/>
              </a:rPr>
              <a:t>.</a:t>
            </a:r>
          </a:p>
          <a:p>
            <a:pPr>
              <a:buFont typeface="Wingdings" panose="05000000000000000000" pitchFamily="2" charset="2"/>
              <a:buNone/>
            </a:pPr>
            <a:r>
              <a:rPr lang="en-US" altLang="cs-CZ" dirty="0">
                <a:sym typeface="Symbol" panose="05050102010706020507" pitchFamily="18" charset="2"/>
              </a:rPr>
              <a:t>The set</a:t>
            </a:r>
            <a:r>
              <a:rPr lang="cs-CZ" altLang="cs-CZ" dirty="0">
                <a:sym typeface="Symbol" panose="05050102010706020507" pitchFamily="18" charset="2"/>
              </a:rPr>
              <a:t> M </a:t>
            </a:r>
            <a:r>
              <a:rPr lang="cs-CZ" altLang="cs-CZ" b="1" dirty="0">
                <a:sym typeface="Symbol" panose="05050102010706020507" pitchFamily="18" charset="2"/>
              </a:rPr>
              <a:t>...</a:t>
            </a:r>
            <a:r>
              <a:rPr lang="cs-CZ" altLang="cs-CZ" dirty="0">
                <a:sym typeface="Symbol" panose="05050102010706020507" pitchFamily="18" charset="2"/>
              </a:rPr>
              <a:t> M</a:t>
            </a:r>
            <a:r>
              <a:rPr lang="en-US" altLang="cs-CZ" dirty="0">
                <a:sym typeface="Symbol" panose="05050102010706020507" pitchFamily="18" charset="2"/>
              </a:rPr>
              <a:t> (on the left-hand side of the arrow)</a:t>
            </a:r>
            <a:r>
              <a:rPr lang="cs-CZ" altLang="cs-CZ" dirty="0">
                <a:sym typeface="Symbol" panose="05050102010706020507" pitchFamily="18" charset="2"/>
              </a:rPr>
              <a:t> </a:t>
            </a:r>
            <a:r>
              <a:rPr lang="en-US" altLang="cs-CZ" dirty="0">
                <a:sym typeface="Symbol" panose="05050102010706020507" pitchFamily="18" charset="2"/>
              </a:rPr>
              <a:t>is called a </a:t>
            </a:r>
            <a:r>
              <a:rPr lang="cs-CZ" altLang="cs-CZ" b="1" i="1" dirty="0">
                <a:solidFill>
                  <a:srgbClr val="1E1ECA"/>
                </a:solidFill>
                <a:sym typeface="Symbol" panose="05050102010706020507" pitchFamily="18" charset="2"/>
              </a:rPr>
              <a:t>do</a:t>
            </a:r>
            <a:r>
              <a:rPr lang="en-US" altLang="cs-CZ" b="1" i="1" dirty="0">
                <a:solidFill>
                  <a:srgbClr val="1E1ECA"/>
                </a:solidFill>
                <a:sym typeface="Symbol" panose="05050102010706020507" pitchFamily="18" charset="2"/>
              </a:rPr>
              <a:t>main</a:t>
            </a:r>
            <a:r>
              <a:rPr lang="cs-CZ" altLang="cs-CZ" b="1" i="1" dirty="0">
                <a:solidFill>
                  <a:schemeClr val="accent2"/>
                </a:solidFill>
                <a:sym typeface="Symbol" panose="05050102010706020507" pitchFamily="18" charset="2"/>
              </a:rPr>
              <a:t> </a:t>
            </a:r>
            <a:r>
              <a:rPr lang="cs-CZ" altLang="cs-CZ" dirty="0">
                <a:sym typeface="Symbol" panose="05050102010706020507" pitchFamily="18" charset="2"/>
              </a:rPr>
              <a:t>o</a:t>
            </a:r>
            <a:r>
              <a:rPr lang="en-US" altLang="cs-CZ" dirty="0">
                <a:sym typeface="Symbol" panose="05050102010706020507" pitchFamily="18" charset="2"/>
              </a:rPr>
              <a:t>f the </a:t>
            </a:r>
            <a:r>
              <a:rPr lang="cs-CZ" altLang="cs-CZ" dirty="0" err="1">
                <a:sym typeface="Symbol" panose="05050102010706020507" pitchFamily="18" charset="2"/>
              </a:rPr>
              <a:t>func</a:t>
            </a:r>
            <a:r>
              <a:rPr lang="en-US" altLang="cs-CZ" dirty="0" err="1">
                <a:sym typeface="Symbol" panose="05050102010706020507" pitchFamily="18" charset="2"/>
              </a:rPr>
              <a:t>tion</a:t>
            </a:r>
            <a:r>
              <a:rPr lang="cs-CZ" altLang="cs-CZ" dirty="0">
                <a:sym typeface="Symbol" panose="05050102010706020507" pitchFamily="18" charset="2"/>
              </a:rPr>
              <a:t> F, </a:t>
            </a:r>
            <a:r>
              <a:rPr lang="en-US" altLang="cs-CZ" dirty="0">
                <a:sym typeface="Symbol" panose="05050102010706020507" pitchFamily="18" charset="2"/>
              </a:rPr>
              <a:t>the set</a:t>
            </a:r>
            <a:r>
              <a:rPr lang="cs-CZ" altLang="cs-CZ" dirty="0">
                <a:sym typeface="Symbol" panose="05050102010706020507" pitchFamily="18" charset="2"/>
              </a:rPr>
              <a:t> M</a:t>
            </a:r>
            <a:r>
              <a:rPr lang="en-US" altLang="cs-CZ" dirty="0">
                <a:sym typeface="Symbol" panose="05050102010706020507" pitchFamily="18" charset="2"/>
              </a:rPr>
              <a:t> (on the right-hand side of the arrow)</a:t>
            </a:r>
            <a:r>
              <a:rPr lang="cs-CZ" altLang="cs-CZ" dirty="0">
                <a:sym typeface="Symbol" panose="05050102010706020507" pitchFamily="18" charset="2"/>
              </a:rPr>
              <a:t> </a:t>
            </a:r>
            <a:r>
              <a:rPr lang="en-US" altLang="cs-CZ" dirty="0">
                <a:sym typeface="Symbol" panose="05050102010706020507" pitchFamily="18" charset="2"/>
              </a:rPr>
              <a:t>is called a </a:t>
            </a:r>
            <a:r>
              <a:rPr lang="cs-CZ" altLang="cs-CZ" b="1" i="1" dirty="0">
                <a:solidFill>
                  <a:srgbClr val="1E1ECA"/>
                </a:solidFill>
                <a:sym typeface="Symbol" panose="05050102010706020507" pitchFamily="18" charset="2"/>
              </a:rPr>
              <a:t>r</a:t>
            </a:r>
            <a:r>
              <a:rPr lang="en-US" altLang="cs-CZ" b="1" i="1" dirty="0" err="1">
                <a:solidFill>
                  <a:srgbClr val="1E1ECA"/>
                </a:solidFill>
                <a:sym typeface="Symbol" panose="05050102010706020507" pitchFamily="18" charset="2"/>
              </a:rPr>
              <a:t>ange</a:t>
            </a:r>
            <a:r>
              <a:rPr lang="cs-CZ" altLang="cs-CZ" dirty="0">
                <a:sym typeface="Symbol" panose="05050102010706020507" pitchFamily="18" charset="2"/>
              </a:rPr>
              <a:t>.</a:t>
            </a:r>
          </a:p>
        </p:txBody>
      </p:sp>
      <p:sp>
        <p:nvSpPr>
          <p:cNvPr id="5" name="Zástupný symbol pro číslo snímku 4">
            <a:extLst>
              <a:ext uri="{FF2B5EF4-FFF2-40B4-BE49-F238E27FC236}">
                <a16:creationId xmlns:a16="http://schemas.microsoft.com/office/drawing/2014/main" id="{E5E23560-0208-478E-A6DD-3011CDB75E7E}"/>
              </a:ext>
            </a:extLst>
          </p:cNvPr>
          <p:cNvSpPr>
            <a:spLocks noGrp="1"/>
          </p:cNvSpPr>
          <p:nvPr>
            <p:ph type="sldNum" sz="quarter" idx="12"/>
          </p:nvPr>
        </p:nvSpPr>
        <p:spPr/>
        <p:txBody>
          <a:bodyPr/>
          <a:lstStyle/>
          <a:p>
            <a:fld id="{A159FBE1-579B-47F9-A28F-CC3309F05DF9}" type="slidenum">
              <a:rPr lang="cs-CZ" altLang="cs-CZ"/>
              <a:pPr/>
              <a:t>19</a:t>
            </a:fld>
            <a:endParaRPr lang="cs-CZ" altLang="cs-CZ"/>
          </a:p>
        </p:txBody>
      </p:sp>
      <p:sp>
        <p:nvSpPr>
          <p:cNvPr id="2" name="Obdélník 1">
            <a:extLst>
              <a:ext uri="{FF2B5EF4-FFF2-40B4-BE49-F238E27FC236}">
                <a16:creationId xmlns:a16="http://schemas.microsoft.com/office/drawing/2014/main" id="{7740C341-9165-4488-8C38-5547D49AD9BD}"/>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FDDB3464-E526-4310-B445-A9BB250B3833}"/>
              </a:ext>
            </a:extLst>
          </p:cNvPr>
          <p:cNvSpPr>
            <a:spLocks noGrp="1" noChangeArrowheads="1"/>
          </p:cNvSpPr>
          <p:nvPr/>
        </p:nvSpPr>
        <p:spPr>
          <a:xfrm>
            <a:off x="1376255" y="460403"/>
            <a:ext cx="3165841" cy="658359"/>
          </a:xfrm>
          <a:prstGeom prst="rect">
            <a:avLst/>
          </a:prstGeom>
          <a:solidFill>
            <a:schemeClr val="bg1"/>
          </a:solidFill>
        </p:spPr>
        <p:txBody>
          <a:bodyPr vert="horz" lIns="91440" tIns="45720" rIns="91440" bIns="45720" rtlCol="0" anchor="ctr">
            <a:normAutofit fontScale="925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Function (mapping) </a:t>
            </a:r>
            <a:endParaRPr lang="en-US" dirty="0"/>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8060762" y="103319"/>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11424773" y="379692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114448" y="86459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490602" y="1156984"/>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8239931" y="6084031"/>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
        <p:nvSpPr>
          <p:cNvPr id="13" name="AutoShape 4">
            <a:extLst>
              <a:ext uri="{FF2B5EF4-FFF2-40B4-BE49-F238E27FC236}">
                <a16:creationId xmlns:a16="http://schemas.microsoft.com/office/drawing/2014/main" id="{8ABC2109-7163-42ED-A0C7-36C536D506E4}"/>
              </a:ext>
            </a:extLst>
          </p:cNvPr>
          <p:cNvSpPr>
            <a:spLocks/>
          </p:cNvSpPr>
          <p:nvPr/>
        </p:nvSpPr>
        <p:spPr bwMode="auto">
          <a:xfrm rot="16200000">
            <a:off x="7500198" y="1159270"/>
            <a:ext cx="90488" cy="1331913"/>
          </a:xfrm>
          <a:prstGeom prst="leftBrace">
            <a:avLst>
              <a:gd name="adj1" fmla="val 12266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Zástupný symbol pro číslo snímku 4">
            <a:extLst>
              <a:ext uri="{FF2B5EF4-FFF2-40B4-BE49-F238E27FC236}">
                <a16:creationId xmlns:a16="http://schemas.microsoft.com/office/drawing/2014/main" id="{B48EB7FB-1041-4146-A698-A8960A652723}"/>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D0676AE8-5E10-4279-9AF8-014E97C7FBAF}" type="slidenum">
              <a:rPr lang="cs-CZ" altLang="cs-CZ" sz="1200">
                <a:latin typeface="Arial Black" panose="020B0A04020102020204" pitchFamily="34" charset="0"/>
              </a:rPr>
              <a:pPr>
                <a:spcBef>
                  <a:spcPct val="0"/>
                </a:spcBef>
                <a:buClrTx/>
                <a:buSzTx/>
                <a:buFontTx/>
                <a:buNone/>
              </a:pPr>
              <a:t>2</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34147" name="Rectangle 3">
                <a:extLst>
                  <a:ext uri="{FF2B5EF4-FFF2-40B4-BE49-F238E27FC236}">
                    <a16:creationId xmlns:a16="http://schemas.microsoft.com/office/drawing/2014/main" id="{61F55B15-5EDE-4239-9C99-E0B96CE63081}"/>
                  </a:ext>
                </a:extLst>
              </p:cNvPr>
              <p:cNvSpPr>
                <a:spLocks noGrp="1" noChangeArrowheads="1"/>
              </p:cNvSpPr>
              <p:nvPr>
                <p:ph type="body" idx="1"/>
              </p:nvPr>
            </p:nvSpPr>
            <p:spPr>
              <a:xfrm>
                <a:off x="1338470" y="1182838"/>
                <a:ext cx="9776399" cy="5040313"/>
              </a:xfrm>
            </p:spPr>
            <p:txBody>
              <a:bodyPr vert="horz" lIns="91440" tIns="45720" rIns="91440" bIns="45720" rtlCol="0" anchor="t">
                <a:normAutofit fontScale="92500" lnSpcReduction="10000"/>
              </a:bodyPr>
              <a:lstStyle/>
              <a:p>
                <a:pPr eaLnBrk="1" hangingPunct="1">
                  <a:lnSpc>
                    <a:spcPct val="90000"/>
                  </a:lnSpc>
                </a:pPr>
                <a:r>
                  <a:rPr lang="en-US" altLang="cs-CZ" sz="2400" dirty="0"/>
                  <a:t>What is it a set</a:t>
                </a:r>
                <a:r>
                  <a:rPr lang="cs-CZ" altLang="cs-CZ" sz="2400" dirty="0"/>
                  <a:t>?</a:t>
                </a:r>
                <a:endParaRPr lang="cs-CZ" altLang="cs-CZ" sz="2400" dirty="0">
                  <a:cs typeface="Calibri"/>
                </a:endParaRPr>
              </a:p>
              <a:p>
                <a:pPr lvl="1"/>
                <a:r>
                  <a:rPr lang="cs-CZ" altLang="cs-CZ" sz="2000" dirty="0"/>
                  <a:t> </a:t>
                </a:r>
                <a:r>
                  <a:rPr lang="en-US" altLang="cs-CZ" sz="2000" dirty="0"/>
                  <a:t>A set is a collection of elements,  and </a:t>
                </a:r>
                <a:r>
                  <a:rPr lang="en-US" altLang="cs-CZ" sz="2000" i="1" dirty="0"/>
                  <a:t>it is determined just by its elements</a:t>
                </a:r>
                <a:r>
                  <a:rPr lang="en-US" altLang="cs-CZ" sz="2000" dirty="0"/>
                  <a:t>;</a:t>
                </a:r>
                <a:r>
                  <a:rPr lang="cs-CZ" altLang="cs-CZ" sz="2000" dirty="0"/>
                  <a:t> </a:t>
                </a:r>
                <a:br>
                  <a:rPr lang="cs-CZ" altLang="cs-CZ" sz="2000" dirty="0"/>
                </a:br>
                <a:r>
                  <a:rPr lang="cs-CZ" altLang="cs-CZ" sz="2000" dirty="0"/>
                  <a:t> </a:t>
                </a:r>
                <a:r>
                  <a:rPr lang="en-US" altLang="cs-CZ" sz="2000" dirty="0"/>
                  <a:t>a set consisting of elements </a:t>
                </a:r>
                <a:r>
                  <a:rPr lang="cs-CZ" altLang="cs-CZ" sz="2000" i="1" dirty="0"/>
                  <a:t>a, b, c </a:t>
                </a:r>
                <a:r>
                  <a:rPr lang="en-US" altLang="cs-CZ" sz="2000" dirty="0"/>
                  <a:t>is denoted</a:t>
                </a:r>
                <a:r>
                  <a:rPr lang="cs-CZ" altLang="cs-CZ" sz="2000" dirty="0"/>
                  <a:t>: </a:t>
                </a:r>
                <a:r>
                  <a:rPr lang="cs-CZ" altLang="cs-CZ" sz="2000" dirty="0">
                    <a:solidFill>
                      <a:srgbClr val="0070C0"/>
                    </a:solidFill>
                  </a:rPr>
                  <a:t>{</a:t>
                </a:r>
                <a:r>
                  <a:rPr lang="cs-CZ" altLang="cs-CZ" sz="2000" i="1" dirty="0">
                    <a:solidFill>
                      <a:srgbClr val="0070C0"/>
                    </a:solidFill>
                  </a:rPr>
                  <a:t>a, b, c</a:t>
                </a:r>
                <a:r>
                  <a:rPr lang="en-US" altLang="cs-CZ" sz="2000" dirty="0">
                    <a:solidFill>
                      <a:srgbClr val="0070C0"/>
                    </a:solidFill>
                  </a:rPr>
                  <a:t>}</a:t>
                </a:r>
                <a:endParaRPr lang="cs-CZ" altLang="cs-CZ" sz="2000" dirty="0">
                  <a:solidFill>
                    <a:srgbClr val="0070C0"/>
                  </a:solidFill>
                </a:endParaRPr>
              </a:p>
              <a:p>
                <a:r>
                  <a:rPr lang="en-US" altLang="cs-CZ" sz="2400" dirty="0">
                    <a:cs typeface="Calibri"/>
                  </a:rPr>
                  <a:t>For instance, the set of teachers at the Theoretical Informatics of the Department of Computer Science TU-VSB is </a:t>
                </a:r>
                <a:r>
                  <a:rPr lang="en-US" altLang="cs-CZ" sz="2400" dirty="0">
                    <a:solidFill>
                      <a:srgbClr val="0070C0"/>
                    </a:solidFill>
                    <a:cs typeface="Calibri"/>
                  </a:rPr>
                  <a:t>{Du</a:t>
                </a:r>
                <a:r>
                  <a:rPr lang="cs-CZ" altLang="cs-CZ" sz="2400" dirty="0" err="1">
                    <a:solidFill>
                      <a:srgbClr val="0070C0"/>
                    </a:solidFill>
                    <a:cs typeface="Calibri"/>
                  </a:rPr>
                  <a:t>ží</a:t>
                </a:r>
                <a:r>
                  <a:rPr lang="en-US" altLang="cs-CZ" sz="2400" dirty="0">
                    <a:solidFill>
                      <a:srgbClr val="0070C0"/>
                    </a:solidFill>
                    <a:cs typeface="Calibri"/>
                  </a:rPr>
                  <a:t>, </a:t>
                </a:r>
                <a:r>
                  <a:rPr lang="cs-CZ" altLang="cs-CZ" sz="2400" dirty="0" err="1">
                    <a:solidFill>
                      <a:srgbClr val="0070C0"/>
                    </a:solidFill>
                    <a:cs typeface="Calibri"/>
                  </a:rPr>
                  <a:t>Sawa</a:t>
                </a:r>
                <a:r>
                  <a:rPr lang="cs-CZ" altLang="cs-CZ" sz="2400" dirty="0">
                    <a:solidFill>
                      <a:srgbClr val="0070C0"/>
                    </a:solidFill>
                    <a:cs typeface="Calibri"/>
                  </a:rPr>
                  <a:t>, Menšík, </a:t>
                </a:r>
                <a:r>
                  <a:rPr lang="cs-CZ" altLang="cs-CZ" sz="2400" dirty="0" err="1">
                    <a:solidFill>
                      <a:srgbClr val="0070C0"/>
                    </a:solidFill>
                    <a:cs typeface="Calibri"/>
                  </a:rPr>
                  <a:t>Běhálek</a:t>
                </a:r>
                <a:r>
                  <a:rPr lang="cs-CZ" altLang="cs-CZ" sz="2400" dirty="0">
                    <a:solidFill>
                      <a:srgbClr val="0070C0"/>
                    </a:solidFill>
                    <a:cs typeface="Calibri"/>
                  </a:rPr>
                  <a:t>, Dráždilová, Kot</a:t>
                </a:r>
                <a:r>
                  <a:rPr lang="en-US" altLang="cs-CZ" sz="2400" dirty="0">
                    <a:solidFill>
                      <a:srgbClr val="0070C0"/>
                    </a:solidFill>
                    <a:cs typeface="Calibri"/>
                  </a:rPr>
                  <a:t>}</a:t>
                </a:r>
                <a:r>
                  <a:rPr lang="cs-CZ" altLang="cs-CZ" sz="2400" dirty="0">
                    <a:cs typeface="Calibri"/>
                  </a:rPr>
                  <a:t> </a:t>
                </a:r>
                <a:endParaRPr lang="en-US" altLang="cs-CZ" sz="2400" dirty="0">
                  <a:cs typeface="Calibri"/>
                </a:endParaRPr>
              </a:p>
              <a:p>
                <a:pPr lvl="1"/>
                <a:r>
                  <a:rPr lang="en-US" altLang="cs-CZ" sz="2000" dirty="0"/>
                  <a:t> An element of a set can be again </a:t>
                </a:r>
                <a:r>
                  <a:rPr lang="en-US" altLang="cs-CZ" sz="2000" b="1" i="1" dirty="0"/>
                  <a:t>a set</a:t>
                </a:r>
                <a:r>
                  <a:rPr lang="cs-CZ" altLang="cs-CZ" sz="2000" b="1" i="1" dirty="0"/>
                  <a:t>, </a:t>
                </a:r>
                <a:br>
                  <a:rPr lang="cs-CZ" altLang="cs-CZ" sz="2000" b="1" i="1" dirty="0"/>
                </a:br>
                <a:r>
                  <a:rPr lang="en-US" altLang="cs-CZ" sz="2000" dirty="0"/>
                  <a:t> a set may consist of </a:t>
                </a:r>
                <a:r>
                  <a:rPr lang="cs-CZ" altLang="cs-CZ" sz="2000" b="1" i="1" dirty="0"/>
                  <a:t>n</a:t>
                </a:r>
                <a:r>
                  <a:rPr lang="en-US" altLang="cs-CZ" sz="2000" b="1" i="1" dirty="0"/>
                  <a:t>o elements, </a:t>
                </a:r>
                <a:r>
                  <a:rPr lang="en-US" altLang="cs-CZ" sz="2000" dirty="0"/>
                  <a:t>it may be</a:t>
                </a:r>
                <a:r>
                  <a:rPr lang="en-US" altLang="cs-CZ" sz="2000" b="1" i="1" dirty="0"/>
                  <a:t> empty</a:t>
                </a:r>
                <a:r>
                  <a:rPr lang="cs-CZ" altLang="cs-CZ" sz="2000" b="1" i="1" dirty="0"/>
                  <a:t> </a:t>
                </a:r>
                <a:r>
                  <a:rPr lang="cs-CZ" altLang="cs-CZ" sz="2000" dirty="0"/>
                  <a:t>(</a:t>
                </a:r>
                <a:r>
                  <a:rPr lang="en-US" altLang="cs-CZ" sz="2000" dirty="0"/>
                  <a:t>denoted by </a:t>
                </a:r>
                <a14:m>
                  <m:oMath xmlns:m="http://schemas.openxmlformats.org/officeDocument/2006/math">
                    <m:r>
                      <a:rPr lang="cs-CZ" altLang="en-US" sz="2000" i="1" smtClean="0">
                        <a:solidFill>
                          <a:srgbClr val="0070C0"/>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sz="2000" dirty="0">
                    <a:sym typeface="Symbol" panose="05050102010706020507" pitchFamily="18" charset="2"/>
                  </a:rPr>
                  <a:t>)</a:t>
                </a:r>
                <a:r>
                  <a:rPr lang="cs-CZ" altLang="cs-CZ" sz="2000" dirty="0"/>
                  <a:t> !</a:t>
                </a:r>
                <a:endParaRPr lang="en-US" altLang="cs-CZ" sz="2000" dirty="0"/>
              </a:p>
              <a:p>
                <a:r>
                  <a:rPr lang="en-US" altLang="cs-CZ" sz="2400" dirty="0">
                    <a:solidFill>
                      <a:srgbClr val="0070C0"/>
                    </a:solidFill>
                    <a:cs typeface="Calibri"/>
                  </a:rPr>
                  <a:t>{{Du</a:t>
                </a:r>
                <a:r>
                  <a:rPr lang="cs-CZ" altLang="cs-CZ" sz="2400" dirty="0" err="1">
                    <a:solidFill>
                      <a:srgbClr val="0070C0"/>
                    </a:solidFill>
                    <a:cs typeface="Calibri"/>
                  </a:rPr>
                  <a:t>ží</a:t>
                </a:r>
                <a:r>
                  <a:rPr lang="en-US" altLang="cs-CZ" sz="2400" dirty="0">
                    <a:solidFill>
                      <a:srgbClr val="0070C0"/>
                    </a:solidFill>
                    <a:cs typeface="Calibri"/>
                  </a:rPr>
                  <a:t>, </a:t>
                </a:r>
                <a:r>
                  <a:rPr lang="cs-CZ" altLang="cs-CZ" sz="2400" dirty="0">
                    <a:solidFill>
                      <a:srgbClr val="0070C0"/>
                    </a:solidFill>
                    <a:cs typeface="Calibri"/>
                  </a:rPr>
                  <a:t>Menšík</a:t>
                </a:r>
                <a:r>
                  <a:rPr lang="en-US" altLang="cs-CZ" sz="2400" dirty="0">
                    <a:solidFill>
                      <a:srgbClr val="0070C0"/>
                    </a:solidFill>
                    <a:cs typeface="Calibri"/>
                  </a:rPr>
                  <a:t>}</a:t>
                </a:r>
                <a:r>
                  <a:rPr lang="cs-CZ" altLang="cs-CZ" sz="2400" dirty="0">
                    <a:solidFill>
                      <a:srgbClr val="0070C0"/>
                    </a:solidFill>
                    <a:cs typeface="Calibri"/>
                  </a:rPr>
                  <a:t>, </a:t>
                </a:r>
                <a:r>
                  <a:rPr lang="en-US" altLang="cs-CZ" sz="2400" dirty="0">
                    <a:solidFill>
                      <a:srgbClr val="0070C0"/>
                    </a:solidFill>
                    <a:cs typeface="Calibri"/>
                  </a:rPr>
                  <a:t>{</a:t>
                </a:r>
                <a:r>
                  <a:rPr lang="cs-CZ" altLang="cs-CZ" sz="2400" dirty="0" err="1">
                    <a:solidFill>
                      <a:srgbClr val="0070C0"/>
                    </a:solidFill>
                    <a:cs typeface="Calibri"/>
                  </a:rPr>
                  <a:t>Běhálek</a:t>
                </a:r>
                <a:r>
                  <a:rPr lang="cs-CZ" altLang="cs-CZ" sz="2400" dirty="0">
                    <a:solidFill>
                      <a:srgbClr val="0070C0"/>
                    </a:solidFill>
                    <a:cs typeface="Calibri"/>
                  </a:rPr>
                  <a:t>, Dráždilová, Kot</a:t>
                </a:r>
                <a:r>
                  <a:rPr lang="en-US" altLang="cs-CZ" sz="2400" dirty="0">
                    <a:solidFill>
                      <a:srgbClr val="0070C0"/>
                    </a:solidFill>
                    <a:cs typeface="Calibri"/>
                  </a:rPr>
                  <a:t>}} </a:t>
                </a:r>
                <a:r>
                  <a:rPr lang="en-US" altLang="cs-CZ" sz="2400" dirty="0">
                    <a:sym typeface="Symbol" panose="05050102010706020507" pitchFamily="18" charset="2"/>
                  </a:rPr>
                  <a:t>consists of </a:t>
                </a:r>
                <a:r>
                  <a:rPr lang="en-US" altLang="cs-CZ" sz="2400" i="1" dirty="0">
                    <a:effectLst>
                      <a:outerShdw blurRad="38100" dist="38100" dir="2700000" algn="tl">
                        <a:srgbClr val="000000">
                          <a:alpha val="43137"/>
                        </a:srgbClr>
                      </a:outerShdw>
                    </a:effectLst>
                    <a:sym typeface="Symbol" panose="05050102010706020507" pitchFamily="18" charset="2"/>
                  </a:rPr>
                  <a:t>two</a:t>
                </a:r>
                <a:r>
                  <a:rPr lang="en-US" altLang="cs-CZ" sz="2400" dirty="0">
                    <a:sym typeface="Symbol" panose="05050102010706020507" pitchFamily="18" charset="2"/>
                  </a:rPr>
                  <a:t> elements</a:t>
                </a:r>
              </a:p>
              <a:p>
                <a:r>
                  <a:rPr lang="en-US" altLang="cs-CZ" sz="2400" dirty="0">
                    <a:solidFill>
                      <a:srgbClr val="0070C0"/>
                    </a:solidFill>
                    <a:cs typeface="Calibri"/>
                  </a:rPr>
                  <a:t>{{Du</a:t>
                </a:r>
                <a:r>
                  <a:rPr lang="cs-CZ" altLang="cs-CZ" sz="2400" dirty="0" err="1">
                    <a:solidFill>
                      <a:srgbClr val="0070C0"/>
                    </a:solidFill>
                    <a:cs typeface="Calibri"/>
                  </a:rPr>
                  <a:t>ží</a:t>
                </a:r>
                <a:r>
                  <a:rPr lang="en-US" altLang="cs-CZ" sz="2400" dirty="0">
                    <a:solidFill>
                      <a:srgbClr val="0070C0"/>
                    </a:solidFill>
                    <a:cs typeface="Calibri"/>
                  </a:rPr>
                  <a:t>, </a:t>
                </a:r>
                <a:r>
                  <a:rPr lang="cs-CZ" altLang="cs-CZ" sz="2400" dirty="0">
                    <a:solidFill>
                      <a:srgbClr val="0070C0"/>
                    </a:solidFill>
                    <a:cs typeface="Calibri"/>
                  </a:rPr>
                  <a:t>Menšík</a:t>
                </a:r>
                <a:r>
                  <a:rPr lang="en-US" altLang="cs-CZ" sz="2400" dirty="0">
                    <a:solidFill>
                      <a:srgbClr val="0070C0"/>
                    </a:solidFill>
                    <a:cs typeface="Calibri"/>
                  </a:rPr>
                  <a:t>}</a:t>
                </a:r>
                <a:r>
                  <a:rPr lang="cs-CZ" altLang="cs-CZ" sz="2400" dirty="0">
                    <a:solidFill>
                      <a:srgbClr val="0070C0"/>
                    </a:solidFill>
                    <a:cs typeface="Calibri"/>
                  </a:rPr>
                  <a:t>, </a:t>
                </a:r>
                <a:r>
                  <a:rPr lang="en-US" altLang="cs-CZ" sz="2400" dirty="0">
                    <a:solidFill>
                      <a:srgbClr val="0070C0"/>
                    </a:solidFill>
                    <a:cs typeface="Calibri"/>
                  </a:rPr>
                  <a:t>Ostrava, 2} </a:t>
                </a:r>
                <a:r>
                  <a:rPr lang="en-US" altLang="cs-CZ" sz="2400" dirty="0">
                    <a:sym typeface="Symbol" panose="05050102010706020507" pitchFamily="18" charset="2"/>
                  </a:rPr>
                  <a:t>consists of </a:t>
                </a:r>
                <a:r>
                  <a:rPr lang="en-US" altLang="cs-CZ" sz="2400" i="1" dirty="0">
                    <a:effectLst>
                      <a:outerShdw blurRad="38100" dist="38100" dir="2700000" algn="tl">
                        <a:srgbClr val="000000">
                          <a:alpha val="43137"/>
                        </a:srgbClr>
                      </a:outerShdw>
                    </a:effectLst>
                    <a:sym typeface="Symbol" panose="05050102010706020507" pitchFamily="18" charset="2"/>
                  </a:rPr>
                  <a:t>three</a:t>
                </a:r>
                <a:r>
                  <a:rPr lang="en-US" altLang="cs-CZ" sz="2400" dirty="0">
                    <a:sym typeface="Symbol" panose="05050102010706020507" pitchFamily="18" charset="2"/>
                  </a:rPr>
                  <a:t> elements</a:t>
                </a:r>
              </a:p>
              <a:p>
                <a:r>
                  <a:rPr lang="en-US" altLang="cs-CZ" sz="2400" dirty="0">
                    <a:sym typeface="Symbol" panose="05050102010706020507" pitchFamily="18" charset="2"/>
                  </a:rPr>
                  <a:t>Sets are identical if and only if (</a:t>
                </a:r>
                <a:r>
                  <a:rPr lang="en-US" altLang="cs-CZ" sz="2400" dirty="0" err="1">
                    <a:sym typeface="Symbol" panose="05050102010706020507" pitchFamily="18" charset="2"/>
                  </a:rPr>
                  <a:t>iff</a:t>
                </a:r>
                <a:r>
                  <a:rPr lang="en-US" altLang="cs-CZ" sz="2400" dirty="0">
                    <a:sym typeface="Symbol" panose="05050102010706020507" pitchFamily="18" charset="2"/>
                  </a:rPr>
                  <a:t>) they have exactly the same elements</a:t>
                </a:r>
                <a:r>
                  <a:rPr lang="cs-CZ" altLang="cs-CZ" sz="2400" dirty="0">
                    <a:sym typeface="Symbol" panose="05050102010706020507" pitchFamily="18" charset="2"/>
                  </a:rPr>
                  <a:t> (</a:t>
                </a:r>
                <a:r>
                  <a:rPr lang="en-US" altLang="cs-CZ" sz="2400" dirty="0">
                    <a:sym typeface="Symbol" panose="05050102010706020507" pitchFamily="18" charset="2"/>
                  </a:rPr>
                  <a:t>the </a:t>
                </a:r>
                <a:r>
                  <a:rPr lang="cs-CZ" altLang="cs-CZ" sz="2400" dirty="0">
                    <a:sym typeface="Symbol" panose="05050102010706020507" pitchFamily="18" charset="2"/>
                  </a:rPr>
                  <a:t>princip</a:t>
                </a:r>
                <a:r>
                  <a:rPr lang="en-US" altLang="cs-CZ" sz="2400" dirty="0">
                    <a:sym typeface="Symbol" panose="05050102010706020507" pitchFamily="18" charset="2"/>
                  </a:rPr>
                  <a:t>le of </a:t>
                </a:r>
                <a:r>
                  <a:rPr lang="cs-CZ" altLang="cs-CZ" sz="2400" dirty="0" err="1">
                    <a:sym typeface="Symbol" panose="05050102010706020507" pitchFamily="18" charset="2"/>
                  </a:rPr>
                  <a:t>extensionality</a:t>
                </a:r>
                <a:r>
                  <a:rPr lang="cs-CZ" altLang="cs-CZ" sz="2400" dirty="0">
                    <a:sym typeface="Symbol" panose="05050102010706020507" pitchFamily="18" charset="2"/>
                  </a:rPr>
                  <a:t>)</a:t>
                </a:r>
                <a:r>
                  <a:rPr lang="en-US" altLang="cs-CZ" sz="2400" dirty="0">
                    <a:sym typeface="Symbol" panose="05050102010706020507" pitchFamily="18" charset="2"/>
                  </a:rPr>
                  <a:t> </a:t>
                </a:r>
                <a:endParaRPr lang="cs-CZ" altLang="cs-CZ" sz="2400" dirty="0">
                  <a:cs typeface="Calibri"/>
                </a:endParaRPr>
              </a:p>
              <a:p>
                <a:pPr lvl="1" eaLnBrk="1" hangingPunct="1">
                  <a:lnSpc>
                    <a:spcPct val="90000"/>
                  </a:lnSpc>
                </a:pPr>
                <a:r>
                  <a:rPr lang="en-US" altLang="cs-CZ" sz="2000" i="1" dirty="0">
                    <a:sym typeface="Symbol" panose="05050102010706020507" pitchFamily="18" charset="2"/>
                  </a:rPr>
                  <a:t>Notation</a:t>
                </a:r>
                <a:r>
                  <a:rPr lang="cs-CZ" altLang="cs-CZ" sz="2000" i="1" dirty="0">
                    <a:sym typeface="Symbol" panose="05050102010706020507" pitchFamily="18" charset="2"/>
                  </a:rPr>
                  <a:t>: x </a:t>
                </a:r>
                <a:r>
                  <a:rPr lang="cs-CZ" altLang="cs-CZ" sz="2000" dirty="0">
                    <a:sym typeface="Symbol" panose="05050102010706020507" pitchFamily="18" charset="2"/>
                  </a:rPr>
                  <a:t> </a:t>
                </a:r>
                <a:r>
                  <a:rPr lang="cs-CZ" altLang="cs-CZ" sz="2000" i="1" dirty="0">
                    <a:sym typeface="Symbol" panose="05050102010706020507" pitchFamily="18" charset="2"/>
                  </a:rPr>
                  <a:t>M </a:t>
                </a:r>
                <a:r>
                  <a:rPr lang="cs-CZ" altLang="cs-CZ" sz="2000" dirty="0">
                    <a:sym typeface="Symbol" panose="05050102010706020507" pitchFamily="18" charset="2"/>
                  </a:rPr>
                  <a:t>– „</a:t>
                </a:r>
                <a:r>
                  <a:rPr lang="cs-CZ" altLang="cs-CZ" sz="2000" i="1" dirty="0">
                    <a:sym typeface="Symbol" panose="05050102010706020507" pitchFamily="18" charset="2"/>
                  </a:rPr>
                  <a:t>x </a:t>
                </a:r>
                <a:r>
                  <a:rPr lang="en-US" altLang="cs-CZ" sz="2000" dirty="0">
                    <a:sym typeface="Symbol" panose="05050102010706020507" pitchFamily="18" charset="2"/>
                  </a:rPr>
                  <a:t>is an element of</a:t>
                </a:r>
                <a:r>
                  <a:rPr lang="cs-CZ" altLang="cs-CZ" sz="2000" dirty="0">
                    <a:sym typeface="Symbol" panose="05050102010706020507" pitchFamily="18" charset="2"/>
                  </a:rPr>
                  <a:t> </a:t>
                </a:r>
                <a:r>
                  <a:rPr lang="cs-CZ" altLang="cs-CZ" sz="2000" i="1" dirty="0">
                    <a:sym typeface="Symbol" panose="05050102010706020507" pitchFamily="18" charset="2"/>
                  </a:rPr>
                  <a:t>M</a:t>
                </a:r>
                <a:r>
                  <a:rPr lang="cs-CZ" altLang="cs-CZ" sz="2000" dirty="0">
                    <a:sym typeface="Symbol" panose="05050102010706020507" pitchFamily="18" charset="2"/>
                  </a:rPr>
                  <a:t>“</a:t>
                </a:r>
                <a:endParaRPr lang="cs-CZ" altLang="cs-CZ" sz="2000" dirty="0">
                  <a:cs typeface="Calibri"/>
                </a:endParaRPr>
              </a:p>
              <a:p>
                <a:pPr marL="989013" lvl="1" indent="0">
                  <a:spcBef>
                    <a:spcPts val="1200"/>
                  </a:spcBef>
                  <a:buNone/>
                </a:pPr>
                <a:r>
                  <a:rPr lang="cs-CZ" altLang="cs-CZ" sz="2000" i="1" dirty="0">
                    <a:solidFill>
                      <a:schemeClr val="accent1"/>
                    </a:solidFill>
                    <a:sym typeface="Symbol" panose="05050102010706020507" pitchFamily="18" charset="2"/>
                  </a:rPr>
                  <a:t>a </a:t>
                </a:r>
                <a:r>
                  <a:rPr lang="cs-CZ" altLang="cs-CZ" sz="2000" dirty="0">
                    <a:solidFill>
                      <a:schemeClr val="accent1"/>
                    </a:solidFill>
                    <a:sym typeface="Symbol" panose="05050102010706020507" pitchFamily="18" charset="2"/>
                  </a:rPr>
                  <a:t> </a:t>
                </a:r>
                <a:r>
                  <a:rPr lang="en-US" altLang="cs-CZ" sz="2000" dirty="0">
                    <a:solidFill>
                      <a:schemeClr val="accent1"/>
                    </a:solidFill>
                    <a:sym typeface="Symbol" panose="05050102010706020507" pitchFamily="18" charset="2"/>
                  </a:rPr>
                  <a:t>{</a:t>
                </a:r>
                <a:r>
                  <a:rPr lang="en-US" altLang="cs-CZ" sz="2000" i="1" dirty="0">
                    <a:solidFill>
                      <a:schemeClr val="accent1"/>
                    </a:solidFill>
                    <a:sym typeface="Symbol" panose="05050102010706020507" pitchFamily="18" charset="2"/>
                  </a:rPr>
                  <a:t>a, b</a:t>
                </a:r>
                <a:r>
                  <a:rPr lang="en-US" altLang="cs-CZ" sz="2000" dirty="0">
                    <a:solidFill>
                      <a:schemeClr val="accent1"/>
                    </a:solidFill>
                    <a:sym typeface="Symbol" panose="05050102010706020507" pitchFamily="18" charset="2"/>
                  </a:rPr>
                  <a:t>}</a:t>
                </a:r>
                <a:r>
                  <a:rPr lang="cs-CZ" altLang="cs-CZ" sz="2000" dirty="0">
                    <a:solidFill>
                      <a:schemeClr val="accent1"/>
                    </a:solidFill>
                    <a:sym typeface="Symbol" panose="05050102010706020507" pitchFamily="18" charset="2"/>
                  </a:rPr>
                  <a:t>, </a:t>
                </a:r>
                <a:r>
                  <a:rPr lang="cs-CZ" altLang="cs-CZ" sz="2000" i="1" dirty="0">
                    <a:solidFill>
                      <a:schemeClr val="accent1"/>
                    </a:solidFill>
                    <a:sym typeface="Symbol" panose="05050102010706020507" pitchFamily="18" charset="2"/>
                  </a:rPr>
                  <a:t>a </a:t>
                </a:r>
                <a:r>
                  <a:rPr lang="cs-CZ" altLang="cs-CZ" sz="2000" dirty="0">
                    <a:solidFill>
                      <a:schemeClr val="accent1"/>
                    </a:solidFill>
                    <a:sym typeface="Symbol" panose="05050102010706020507" pitchFamily="18" charset="2"/>
                  </a:rPr>
                  <a:t></a:t>
                </a:r>
                <a:r>
                  <a:rPr lang="cs-CZ" altLang="cs-CZ" sz="2000" i="1" dirty="0">
                    <a:solidFill>
                      <a:schemeClr val="accent1"/>
                    </a:solidFill>
                    <a:sym typeface="Symbol" panose="05050102010706020507" pitchFamily="18" charset="2"/>
                  </a:rPr>
                  <a:t> </a:t>
                </a:r>
                <a:r>
                  <a:rPr lang="en-US" altLang="cs-CZ" sz="2000" dirty="0">
                    <a:solidFill>
                      <a:schemeClr val="accent1"/>
                    </a:solidFill>
                    <a:sym typeface="Symbol" panose="05050102010706020507" pitchFamily="18" charset="2"/>
                  </a:rPr>
                  <a:t>{{</a:t>
                </a:r>
                <a:r>
                  <a:rPr lang="en-US" altLang="cs-CZ" sz="2000" i="1" dirty="0">
                    <a:solidFill>
                      <a:schemeClr val="accent1"/>
                    </a:solidFill>
                    <a:sym typeface="Symbol" panose="05050102010706020507" pitchFamily="18" charset="2"/>
                  </a:rPr>
                  <a:t>a, b</a:t>
                </a:r>
                <a:r>
                  <a:rPr lang="en-US" altLang="cs-CZ" sz="2000" dirty="0">
                    <a:solidFill>
                      <a:schemeClr val="accent1"/>
                    </a:solidFill>
                    <a:sym typeface="Symbol" panose="05050102010706020507" pitchFamily="18" charset="2"/>
                  </a:rPr>
                  <a:t>}}, {</a:t>
                </a:r>
                <a:r>
                  <a:rPr lang="en-US" altLang="cs-CZ" sz="2000" i="1" dirty="0">
                    <a:solidFill>
                      <a:schemeClr val="accent1"/>
                    </a:solidFill>
                    <a:sym typeface="Symbol" panose="05050102010706020507" pitchFamily="18" charset="2"/>
                  </a:rPr>
                  <a:t>a, b</a:t>
                </a:r>
                <a:r>
                  <a:rPr lang="en-US" altLang="cs-CZ" sz="2000" dirty="0">
                    <a:solidFill>
                      <a:schemeClr val="accent1"/>
                    </a:solidFill>
                    <a:sym typeface="Symbol" panose="05050102010706020507" pitchFamily="18" charset="2"/>
                  </a:rPr>
                  <a:t>} </a:t>
                </a:r>
                <a:r>
                  <a:rPr lang="cs-CZ" altLang="cs-CZ" sz="2000" dirty="0">
                    <a:solidFill>
                      <a:schemeClr val="accent1"/>
                    </a:solidFill>
                    <a:sym typeface="Symbol" panose="05050102010706020507" pitchFamily="18" charset="2"/>
                  </a:rPr>
                  <a:t></a:t>
                </a:r>
                <a:r>
                  <a:rPr lang="en-US" altLang="cs-CZ" sz="2000" dirty="0">
                    <a:solidFill>
                      <a:schemeClr val="accent1"/>
                    </a:solidFill>
                    <a:sym typeface="Symbol" panose="05050102010706020507" pitchFamily="18" charset="2"/>
                  </a:rPr>
                  <a:t> {{</a:t>
                </a:r>
                <a:r>
                  <a:rPr lang="en-US" altLang="cs-CZ" sz="2000" i="1" dirty="0">
                    <a:solidFill>
                      <a:schemeClr val="accent1"/>
                    </a:solidFill>
                    <a:sym typeface="Symbol" panose="05050102010706020507" pitchFamily="18" charset="2"/>
                  </a:rPr>
                  <a:t>a, b</a:t>
                </a:r>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a:t>
                </a:r>
                <a:r>
                  <a:rPr lang="cs-CZ" altLang="cs-CZ" sz="2000" dirty="0">
                    <a:solidFill>
                      <a:schemeClr val="accent1"/>
                    </a:solidFill>
                    <a:sym typeface="Symbol" panose="05050102010706020507" pitchFamily="18" charset="2"/>
                  </a:rPr>
                  <a:t></a:t>
                </a:r>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a:t>
                </a:r>
                <a:r>
                  <a:rPr lang="cs-CZ" altLang="cs-CZ" sz="2000" dirty="0">
                    <a:solidFill>
                      <a:schemeClr val="accent1"/>
                    </a:solidFill>
                    <a:sym typeface="Symbol" panose="05050102010706020507" pitchFamily="18" charset="2"/>
                  </a:rPr>
                  <a:t></a:t>
                </a:r>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a:t>
                </a:r>
                <a:br>
                  <a:rPr lang="cs-CZ" altLang="cs-CZ" sz="2000" dirty="0">
                    <a:solidFill>
                      <a:schemeClr val="accent1"/>
                    </a:solidFill>
                    <a:sym typeface="Symbol" panose="05050102010706020507" pitchFamily="18" charset="2"/>
                  </a:rPr>
                </a:br>
                <a:r>
                  <a:rPr lang="en-US" altLang="cs-CZ" sz="2000" dirty="0">
                    <a:solidFill>
                      <a:schemeClr val="accent1"/>
                    </a:solidFill>
                    <a:sym typeface="Symbol" panose="05050102010706020507" pitchFamily="18" charset="2"/>
                  </a:rPr>
                  <a:t>but: </a:t>
                </a:r>
                <a:r>
                  <a:rPr lang="en-US" altLang="cs-CZ" sz="2000" i="1" dirty="0">
                    <a:solidFill>
                      <a:schemeClr val="accent1"/>
                    </a:solidFill>
                    <a:sym typeface="Symbol" panose="05050102010706020507" pitchFamily="18" charset="2"/>
                  </a:rPr>
                  <a:t>x </a:t>
                </a:r>
                <a:r>
                  <a:rPr lang="cs-CZ" altLang="cs-CZ" sz="2000" dirty="0">
                    <a:solidFill>
                      <a:schemeClr val="accent1"/>
                    </a:solidFill>
                    <a:sym typeface="Symbol" panose="05050102010706020507" pitchFamily="18" charset="2"/>
                  </a:rPr>
                  <a:t></a:t>
                </a:r>
                <a:r>
                  <a:rPr lang="en-US" altLang="cs-CZ" sz="2000"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olidFill>
                      <a:schemeClr val="accent1"/>
                    </a:solidFill>
                    <a:sym typeface="Symbol" panose="05050102010706020507" pitchFamily="18" charset="2"/>
                  </a:rPr>
                  <a:t> for any</a:t>
                </a:r>
                <a:r>
                  <a:rPr lang="cs-CZ" altLang="cs-CZ" sz="2000" dirty="0">
                    <a:solidFill>
                      <a:schemeClr val="accent1"/>
                    </a:solidFill>
                    <a:sym typeface="Symbol" panose="05050102010706020507" pitchFamily="18" charset="2"/>
                  </a:rPr>
                  <a:t> </a:t>
                </a:r>
                <a:r>
                  <a:rPr lang="cs-CZ" altLang="cs-CZ" sz="2000" i="1" dirty="0">
                    <a:solidFill>
                      <a:schemeClr val="accent1"/>
                    </a:solidFill>
                    <a:sym typeface="Symbol" panose="05050102010706020507" pitchFamily="18" charset="2"/>
                  </a:rPr>
                  <a:t>x. </a:t>
                </a:r>
                <a:r>
                  <a:rPr lang="cs-CZ" altLang="cs-CZ" sz="2000" b="1" dirty="0">
                    <a:solidFill>
                      <a:schemeClr val="accent1"/>
                    </a:solidFill>
                    <a:sym typeface="Symbol" panose="05050102010706020507" pitchFamily="18" charset="2"/>
                  </a:rPr>
                  <a:t>No </a:t>
                </a:r>
                <a:r>
                  <a:rPr lang="cs-CZ" altLang="cs-CZ" sz="2000" b="1" i="1" dirty="0">
                    <a:solidFill>
                      <a:schemeClr val="accent1"/>
                    </a:solidFill>
                    <a:sym typeface="Symbol" panose="05050102010706020507" pitchFamily="18" charset="2"/>
                  </a:rPr>
                  <a:t>x </a:t>
                </a:r>
                <a:r>
                  <a:rPr lang="cs-CZ" altLang="cs-CZ" sz="2000" b="1" dirty="0" err="1">
                    <a:solidFill>
                      <a:schemeClr val="accent1"/>
                    </a:solidFill>
                    <a:sym typeface="Symbol" panose="05050102010706020507" pitchFamily="18" charset="2"/>
                  </a:rPr>
                  <a:t>is</a:t>
                </a:r>
                <a:r>
                  <a:rPr lang="cs-CZ" altLang="cs-CZ" sz="2000" b="1" dirty="0">
                    <a:solidFill>
                      <a:schemeClr val="accent1"/>
                    </a:solidFill>
                    <a:sym typeface="Symbol" panose="05050102010706020507" pitchFamily="18" charset="2"/>
                  </a:rPr>
                  <a:t> </a:t>
                </a:r>
                <a:r>
                  <a:rPr lang="cs-CZ" altLang="cs-CZ" sz="2000" b="1" dirty="0" err="1">
                    <a:solidFill>
                      <a:schemeClr val="accent1"/>
                    </a:solidFill>
                    <a:sym typeface="Symbol" panose="05050102010706020507" pitchFamily="18" charset="2"/>
                  </a:rPr>
                  <a:t>an</a:t>
                </a:r>
                <a:r>
                  <a:rPr lang="cs-CZ" altLang="cs-CZ" sz="2000" b="1" dirty="0">
                    <a:solidFill>
                      <a:schemeClr val="accent1"/>
                    </a:solidFill>
                    <a:sym typeface="Symbol" panose="05050102010706020507" pitchFamily="18" charset="2"/>
                  </a:rPr>
                  <a:t> element </a:t>
                </a:r>
                <a:r>
                  <a:rPr lang="cs-CZ" altLang="cs-CZ" sz="2000" b="1" dirty="0" err="1">
                    <a:solidFill>
                      <a:schemeClr val="accent1"/>
                    </a:solidFill>
                    <a:sym typeface="Symbol" panose="05050102010706020507" pitchFamily="18" charset="2"/>
                  </a:rPr>
                  <a:t>of</a:t>
                </a:r>
                <a:r>
                  <a:rPr lang="cs-CZ" altLang="cs-CZ" sz="2000" b="1" dirty="0">
                    <a:solidFill>
                      <a:schemeClr val="accent1"/>
                    </a:solidFill>
                    <a:sym typeface="Symbol" panose="05050102010706020507" pitchFamily="18" charset="2"/>
                  </a:rPr>
                  <a:t> </a:t>
                </a:r>
                <a14:m>
                  <m:oMath xmlns:m="http://schemas.openxmlformats.org/officeDocument/2006/math">
                    <m:r>
                      <a:rPr lang="cs-CZ" altLang="en-US" sz="2000"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sz="2000" b="1" dirty="0">
                    <a:solidFill>
                      <a:schemeClr val="accent1"/>
                    </a:solidFill>
                    <a:sym typeface="Symbol" panose="05050102010706020507" pitchFamily="18" charset="2"/>
                  </a:rPr>
                  <a:t> </a:t>
                </a:r>
                <a:endParaRPr lang="cs-CZ" altLang="cs-CZ" sz="2000" i="1" dirty="0">
                  <a:solidFill>
                    <a:schemeClr val="accent1"/>
                  </a:solidFill>
                  <a:sym typeface="Symbol" panose="05050102010706020507" pitchFamily="18" charset="2"/>
                </a:endParaRPr>
              </a:p>
              <a:p>
                <a:pPr marL="989013" lvl="1" indent="0">
                  <a:spcBef>
                    <a:spcPts val="1200"/>
                  </a:spcBef>
                  <a:buNone/>
                </a:pPr>
                <a:r>
                  <a:rPr lang="en-US" altLang="cs-CZ" sz="2000" dirty="0">
                    <a:solidFill>
                      <a:schemeClr val="accent1"/>
                    </a:solidFill>
                    <a:sym typeface="Symbol" panose="05050102010706020507" pitchFamily="18" charset="2"/>
                  </a:rPr>
                  <a:t>{</a:t>
                </a:r>
                <a:r>
                  <a:rPr lang="en-US" altLang="cs-CZ" sz="2000" i="1" dirty="0">
                    <a:solidFill>
                      <a:schemeClr val="accent1"/>
                    </a:solidFill>
                    <a:sym typeface="Symbol" panose="05050102010706020507" pitchFamily="18" charset="2"/>
                  </a:rPr>
                  <a:t>a, b</a:t>
                </a:r>
                <a:r>
                  <a:rPr lang="en-US" altLang="cs-CZ" sz="2000" dirty="0">
                    <a:solidFill>
                      <a:schemeClr val="accent1"/>
                    </a:solidFill>
                    <a:sym typeface="Symbol" panose="05050102010706020507" pitchFamily="18" charset="2"/>
                  </a:rPr>
                  <a:t>}</a:t>
                </a:r>
                <a:r>
                  <a:rPr lang="cs-CZ" altLang="cs-CZ" sz="2000" dirty="0">
                    <a:solidFill>
                      <a:schemeClr val="accent1"/>
                    </a:solidFill>
                    <a:sym typeface="Symbol" panose="05050102010706020507" pitchFamily="18" charset="2"/>
                  </a:rPr>
                  <a:t> =</a:t>
                </a:r>
                <a:r>
                  <a:rPr lang="en-US" altLang="cs-CZ" sz="2000" dirty="0">
                    <a:solidFill>
                      <a:schemeClr val="accent1"/>
                    </a:solidFill>
                    <a:sym typeface="Symbol" panose="05050102010706020507" pitchFamily="18" charset="2"/>
                  </a:rPr>
                  <a:t> {</a:t>
                </a:r>
                <a:r>
                  <a:rPr lang="en-US" altLang="cs-CZ" sz="2000" i="1" dirty="0">
                    <a:solidFill>
                      <a:schemeClr val="accent1"/>
                    </a:solidFill>
                    <a:sym typeface="Symbol" panose="05050102010706020507" pitchFamily="18" charset="2"/>
                  </a:rPr>
                  <a:t>b, a</a:t>
                </a:r>
                <a:r>
                  <a:rPr lang="en-US" altLang="cs-CZ" sz="2000" dirty="0">
                    <a:solidFill>
                      <a:schemeClr val="accent1"/>
                    </a:solidFill>
                    <a:sym typeface="Symbol" panose="05050102010706020507" pitchFamily="18" charset="2"/>
                  </a:rPr>
                  <a:t>}</a:t>
                </a:r>
                <a:r>
                  <a:rPr lang="cs-CZ" altLang="cs-CZ" sz="2000" dirty="0">
                    <a:solidFill>
                      <a:schemeClr val="accent1"/>
                    </a:solidFill>
                    <a:sym typeface="Symbol" panose="05050102010706020507" pitchFamily="18" charset="2"/>
                  </a:rPr>
                  <a:t> =</a:t>
                </a:r>
                <a:r>
                  <a:rPr lang="en-US" altLang="cs-CZ" sz="2000" dirty="0">
                    <a:solidFill>
                      <a:schemeClr val="accent1"/>
                    </a:solidFill>
                    <a:sym typeface="Symbol" panose="05050102010706020507" pitchFamily="18" charset="2"/>
                  </a:rPr>
                  <a:t> {</a:t>
                </a:r>
                <a:r>
                  <a:rPr lang="en-US" altLang="cs-CZ" sz="2000" i="1" dirty="0">
                    <a:solidFill>
                      <a:schemeClr val="accent1"/>
                    </a:solidFill>
                    <a:sym typeface="Symbol" panose="05050102010706020507" pitchFamily="18" charset="2"/>
                  </a:rPr>
                  <a:t>a, b, a</a:t>
                </a:r>
                <a:r>
                  <a:rPr lang="en-US" altLang="cs-CZ" sz="2000" dirty="0">
                    <a:solidFill>
                      <a:schemeClr val="accent1"/>
                    </a:solidFill>
                    <a:sym typeface="Symbol" panose="05050102010706020507" pitchFamily="18" charset="2"/>
                  </a:rPr>
                  <a:t>}, but: {</a:t>
                </a:r>
                <a:r>
                  <a:rPr lang="en-US" altLang="cs-CZ" sz="2000" i="1" dirty="0">
                    <a:solidFill>
                      <a:schemeClr val="accent1"/>
                    </a:solidFill>
                    <a:sym typeface="Symbol" panose="05050102010706020507" pitchFamily="18" charset="2"/>
                  </a:rPr>
                  <a:t>a, b</a:t>
                </a:r>
                <a:r>
                  <a:rPr lang="en-US" altLang="cs-CZ" sz="2000" dirty="0">
                    <a:solidFill>
                      <a:schemeClr val="accent1"/>
                    </a:solidFill>
                    <a:sym typeface="Symbol" panose="05050102010706020507" pitchFamily="18" charset="2"/>
                  </a:rPr>
                  <a:t>}  {{</a:t>
                </a:r>
                <a:r>
                  <a:rPr lang="en-US" altLang="cs-CZ" sz="2000" i="1" dirty="0">
                    <a:solidFill>
                      <a:schemeClr val="accent1"/>
                    </a:solidFill>
                    <a:sym typeface="Symbol" panose="05050102010706020507" pitchFamily="18" charset="2"/>
                  </a:rPr>
                  <a:t>a, b</a:t>
                </a:r>
                <a:r>
                  <a:rPr lang="en-US" altLang="cs-CZ" sz="2000" dirty="0">
                    <a:solidFill>
                      <a:schemeClr val="accent1"/>
                    </a:solidFill>
                    <a:sym typeface="Symbol" panose="05050102010706020507" pitchFamily="18" charset="2"/>
                  </a:rPr>
                  <a:t>}}  {</a:t>
                </a:r>
                <a:r>
                  <a:rPr lang="en-US" altLang="cs-CZ" sz="2000" i="1" dirty="0">
                    <a:solidFill>
                      <a:schemeClr val="accent1"/>
                    </a:solidFill>
                    <a:sym typeface="Symbol" panose="05050102010706020507" pitchFamily="18" charset="2"/>
                  </a:rPr>
                  <a:t>a, </a:t>
                </a:r>
                <a:r>
                  <a:rPr lang="en-US" altLang="cs-CZ" sz="2000" dirty="0">
                    <a:solidFill>
                      <a:schemeClr val="accent1"/>
                    </a:solidFill>
                    <a:sym typeface="Symbol" panose="05050102010706020507" pitchFamily="18" charset="2"/>
                  </a:rPr>
                  <a:t>{</a:t>
                </a:r>
                <a:r>
                  <a:rPr lang="en-US" altLang="cs-CZ" sz="2000" i="1" dirty="0">
                    <a:solidFill>
                      <a:schemeClr val="accent1"/>
                    </a:solidFill>
                    <a:sym typeface="Symbol" panose="05050102010706020507" pitchFamily="18" charset="2"/>
                  </a:rPr>
                  <a:t>b, a</a:t>
                </a:r>
                <a:r>
                  <a:rPr lang="en-US" altLang="cs-CZ" sz="2000" dirty="0">
                    <a:solidFill>
                      <a:schemeClr val="accent1"/>
                    </a:solidFill>
                    <a:sym typeface="Symbol" panose="05050102010706020507" pitchFamily="18" charset="2"/>
                  </a:rPr>
                  <a:t>}}</a:t>
                </a:r>
                <a:endParaRPr lang="cs-CZ" altLang="cs-CZ" sz="2000" i="1" dirty="0">
                  <a:solidFill>
                    <a:schemeClr val="accent1"/>
                  </a:solidFill>
                  <a:cs typeface="Calibri"/>
                </a:endParaRPr>
              </a:p>
            </p:txBody>
          </p:sp>
        </mc:Choice>
        <mc:Fallback xmlns="">
          <p:sp>
            <p:nvSpPr>
              <p:cNvPr id="134147" name="Rectangle 3">
                <a:extLst>
                  <a:ext uri="{FF2B5EF4-FFF2-40B4-BE49-F238E27FC236}">
                    <a16:creationId xmlns:a16="http://schemas.microsoft.com/office/drawing/2014/main" id="{61F55B15-5EDE-4239-9C99-E0B96CE63081}"/>
                  </a:ext>
                </a:extLst>
              </p:cNvPr>
              <p:cNvSpPr>
                <a:spLocks noGrp="1" noRot="1" noChangeAspect="1" noMove="1" noResize="1" noEditPoints="1" noAdjustHandles="1" noChangeArrowheads="1" noChangeShapeType="1" noTextEdit="1"/>
              </p:cNvSpPr>
              <p:nvPr>
                <p:ph type="body" idx="1"/>
              </p:nvPr>
            </p:nvSpPr>
            <p:spPr>
              <a:xfrm>
                <a:off x="1338470" y="1182838"/>
                <a:ext cx="9776399" cy="5040313"/>
              </a:xfrm>
              <a:blipFill>
                <a:blip r:embed="rId2"/>
                <a:stretch>
                  <a:fillRect l="-749" t="-2056"/>
                </a:stretch>
              </a:blipFill>
            </p:spPr>
            <p:txBody>
              <a:bodyPr/>
              <a:lstStyle/>
              <a:p>
                <a:r>
                  <a:rPr lang="cs-CZ">
                    <a:noFill/>
                  </a:rPr>
                  <a:t> </a:t>
                </a:r>
              </a:p>
            </p:txBody>
          </p:sp>
        </mc:Fallback>
      </mc:AlternateContent>
      <p:sp>
        <p:nvSpPr>
          <p:cNvPr id="6" name="Obdélník 5">
            <a:extLst>
              <a:ext uri="{FF2B5EF4-FFF2-40B4-BE49-F238E27FC236}">
                <a16:creationId xmlns:a16="http://schemas.microsoft.com/office/drawing/2014/main" id="{D78654E8-FBFD-4FE8-A448-0B092CD81561}"/>
              </a:ext>
            </a:extLst>
          </p:cNvPr>
          <p:cNvSpPr/>
          <p:nvPr/>
        </p:nvSpPr>
        <p:spPr>
          <a:xfrm>
            <a:off x="1016359" y="867102"/>
            <a:ext cx="10217278" cy="550223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7" name="Rectangle 2">
            <a:extLst>
              <a:ext uri="{FF2B5EF4-FFF2-40B4-BE49-F238E27FC236}">
                <a16:creationId xmlns:a16="http://schemas.microsoft.com/office/drawing/2014/main" id="{C3239DDC-6EC9-4CD5-89CF-DD07F4FB872F}"/>
              </a:ext>
            </a:extLst>
          </p:cNvPr>
          <p:cNvSpPr>
            <a:spLocks noGrp="1" noChangeArrowheads="1"/>
          </p:cNvSpPr>
          <p:nvPr/>
        </p:nvSpPr>
        <p:spPr>
          <a:xfrm>
            <a:off x="1778822" y="559340"/>
            <a:ext cx="3497012" cy="61522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a:latin typeface="Trebuchet MS"/>
              </a:rPr>
              <a:t>Naive theory of </a:t>
            </a:r>
            <a:r>
              <a:rPr lang="en-US" altLang="cs-CZ" sz="2800" dirty="0">
                <a:latin typeface="Trebuchet MS"/>
              </a:rPr>
              <a:t>sets:</a:t>
            </a:r>
          </a:p>
        </p:txBody>
      </p:sp>
      <p:sp>
        <p:nvSpPr>
          <p:cNvPr id="8" name="TextovéPole 1">
            <a:extLst>
              <a:ext uri="{FF2B5EF4-FFF2-40B4-BE49-F238E27FC236}">
                <a16:creationId xmlns:a16="http://schemas.microsoft.com/office/drawing/2014/main" id="{CE83989E-EFF5-46F4-9B9E-193AE6DE4E8C}"/>
              </a:ext>
            </a:extLst>
          </p:cNvPr>
          <p:cNvSpPr txBox="1"/>
          <p:nvPr/>
        </p:nvSpPr>
        <p:spPr>
          <a:xfrm rot="1200000">
            <a:off x="11315406" y="1343184"/>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9" name="TextovéPole 2">
            <a:extLst>
              <a:ext uri="{FF2B5EF4-FFF2-40B4-BE49-F238E27FC236}">
                <a16:creationId xmlns:a16="http://schemas.microsoft.com/office/drawing/2014/main" id="{A2C72C37-E8D4-4DDA-B803-6E424067B2C3}"/>
              </a:ext>
            </a:extLst>
          </p:cNvPr>
          <p:cNvSpPr txBox="1"/>
          <p:nvPr/>
        </p:nvSpPr>
        <p:spPr>
          <a:xfrm rot="660000">
            <a:off x="354016" y="1684907"/>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10" name="TextovéPole 3">
            <a:extLst>
              <a:ext uri="{FF2B5EF4-FFF2-40B4-BE49-F238E27FC236}">
                <a16:creationId xmlns:a16="http://schemas.microsoft.com/office/drawing/2014/main" id="{194AAA84-12B8-4D7C-9085-E91239B593B0}"/>
              </a:ext>
            </a:extLst>
          </p:cNvPr>
          <p:cNvSpPr txBox="1"/>
          <p:nvPr/>
        </p:nvSpPr>
        <p:spPr>
          <a:xfrm>
            <a:off x="7329249" y="18992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1" name="TextovéPole 4">
            <a:extLst>
              <a:ext uri="{FF2B5EF4-FFF2-40B4-BE49-F238E27FC236}">
                <a16:creationId xmlns:a16="http://schemas.microsoft.com/office/drawing/2014/main" id="{D08CCF98-6C65-453B-A607-277B13C7D66A}"/>
              </a:ext>
            </a:extLst>
          </p:cNvPr>
          <p:cNvSpPr txBox="1"/>
          <p:nvPr/>
        </p:nvSpPr>
        <p:spPr>
          <a:xfrm rot="540000">
            <a:off x="11393131" y="3563659"/>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2" name="TextovéPole 5">
            <a:extLst>
              <a:ext uri="{FF2B5EF4-FFF2-40B4-BE49-F238E27FC236}">
                <a16:creationId xmlns:a16="http://schemas.microsoft.com/office/drawing/2014/main" id="{7515B528-1A0E-44FB-BA0B-B25005B80C83}"/>
              </a:ext>
            </a:extLst>
          </p:cNvPr>
          <p:cNvSpPr txBox="1"/>
          <p:nvPr/>
        </p:nvSpPr>
        <p:spPr>
          <a:xfrm rot="21240000">
            <a:off x="250262" y="3593669"/>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243" name="Rectangle 3">
                <a:extLst>
                  <a:ext uri="{FF2B5EF4-FFF2-40B4-BE49-F238E27FC236}">
                    <a16:creationId xmlns:a16="http://schemas.microsoft.com/office/drawing/2014/main" id="{64B235FE-F0BB-4B70-AFC3-77EB611D1F8F}"/>
                  </a:ext>
                </a:extLst>
              </p:cNvPr>
              <p:cNvSpPr>
                <a:spLocks noGrp="1" noChangeArrowheads="1"/>
              </p:cNvSpPr>
              <p:nvPr>
                <p:ph idx="1"/>
              </p:nvPr>
            </p:nvSpPr>
            <p:spPr>
              <a:xfrm>
                <a:off x="1045029" y="1240971"/>
                <a:ext cx="10151706" cy="4693298"/>
              </a:xfrm>
            </p:spPr>
            <p:txBody>
              <a:bodyPr/>
              <a:lstStyle/>
              <a:p>
                <a:pPr>
                  <a:buFont typeface="Wingdings" panose="05000000000000000000" pitchFamily="2" charset="2"/>
                  <a:buNone/>
                </a:pPr>
                <a:r>
                  <a:rPr lang="en-US" altLang="cs-CZ" dirty="0">
                    <a:sym typeface="Symbol" panose="05050102010706020507" pitchFamily="18" charset="2"/>
                  </a:rPr>
                  <a:t>Let A = {0, 1, 2, 3, 4}, B = {a, b, c}, </a:t>
                </a:r>
              </a:p>
              <a:p>
                <a:pPr>
                  <a:buFont typeface="Wingdings" panose="05000000000000000000" pitchFamily="2" charset="2"/>
                  <a:buNone/>
                </a:pPr>
                <a:r>
                  <a:rPr lang="en-US" altLang="cs-CZ" dirty="0">
                    <a:sym typeface="Symbol" panose="05050102010706020507" pitchFamily="18" charset="2"/>
                  </a:rPr>
                  <a:t>R</a:t>
                </a:r>
                <a:r>
                  <a:rPr lang="en-US" altLang="cs-CZ" baseline="-25000" dirty="0">
                    <a:sym typeface="Symbol" panose="05050102010706020507" pitchFamily="18" charset="2"/>
                  </a:rPr>
                  <a:t>1</a:t>
                </a:r>
                <a:r>
                  <a:rPr lang="en-US" altLang="cs-CZ" dirty="0">
                    <a:sym typeface="Symbol" panose="05050102010706020507" pitchFamily="18" charset="2"/>
                  </a:rPr>
                  <a:t>, R</a:t>
                </a:r>
                <a:r>
                  <a:rPr lang="en-US" altLang="cs-CZ" baseline="-25000" dirty="0">
                    <a:sym typeface="Symbol" panose="05050102010706020507" pitchFamily="18" charset="2"/>
                  </a:rPr>
                  <a:t>2</a:t>
                </a:r>
                <a:r>
                  <a:rPr lang="en-US" altLang="cs-CZ" dirty="0">
                    <a:sym typeface="Symbol" panose="05050102010706020507" pitchFamily="18" charset="2"/>
                  </a:rPr>
                  <a:t> , R</a:t>
                </a:r>
                <a:r>
                  <a:rPr lang="en-US" altLang="cs-CZ" baseline="-25000" dirty="0">
                    <a:sym typeface="Symbol" panose="05050102010706020507" pitchFamily="18" charset="2"/>
                  </a:rPr>
                  <a:t>3 </a:t>
                </a:r>
                <a:r>
                  <a:rPr lang="en-US" altLang="cs-CZ" dirty="0">
                    <a:sym typeface="Symbol" panose="05050102010706020507" pitchFamily="18" charset="2"/>
                  </a:rPr>
                  <a:t>, R</a:t>
                </a:r>
                <a:r>
                  <a:rPr lang="cs-CZ" altLang="cs-CZ" baseline="-25000" dirty="0">
                    <a:sym typeface="Symbol" panose="05050102010706020507" pitchFamily="18" charset="2"/>
                  </a:rPr>
                  <a:t>4</a:t>
                </a:r>
                <a:r>
                  <a:rPr lang="en-US" altLang="cs-CZ" baseline="-25000" dirty="0">
                    <a:sym typeface="Symbol" panose="05050102010706020507" pitchFamily="18" charset="2"/>
                  </a:rPr>
                  <a:t>  </a:t>
                </a:r>
                <a:r>
                  <a:rPr lang="en-US" altLang="cs-CZ" dirty="0">
                    <a:sym typeface="Symbol" panose="05050102010706020507" pitchFamily="18" charset="2"/>
                  </a:rPr>
                  <a:t> A </a:t>
                </a:r>
                <a:r>
                  <a:rPr lang="cs-CZ" altLang="cs-CZ" b="1" dirty="0">
                    <a:sym typeface="Symbol" panose="05050102010706020507" pitchFamily="18" charset="2"/>
                  </a:rPr>
                  <a:t></a:t>
                </a:r>
                <a:r>
                  <a:rPr lang="en-US" altLang="cs-CZ" b="1" dirty="0">
                    <a:sym typeface="Symbol" panose="05050102010706020507" pitchFamily="18" charset="2"/>
                  </a:rPr>
                  <a:t> </a:t>
                </a:r>
                <a:r>
                  <a:rPr lang="en-US" altLang="cs-CZ" dirty="0">
                    <a:sym typeface="Symbol" panose="05050102010706020507" pitchFamily="18" charset="2"/>
                  </a:rPr>
                  <a:t>B</a:t>
                </a:r>
              </a:p>
              <a:p>
                <a:pPr>
                  <a:buFont typeface="Wingdings" panose="05000000000000000000" pitchFamily="2" charset="2"/>
                  <a:buNone/>
                </a:pPr>
                <a:endParaRPr lang="en-US" altLang="cs-CZ" dirty="0">
                  <a:sym typeface="Symbol" panose="05050102010706020507" pitchFamily="18" charset="2"/>
                </a:endParaRPr>
              </a:p>
              <a:p>
                <a:pPr>
                  <a:buFont typeface="Wingdings" panose="05000000000000000000" pitchFamily="2" charset="2"/>
                  <a:buNone/>
                </a:pPr>
                <a:r>
                  <a:rPr lang="en-US" altLang="cs-CZ" dirty="0">
                    <a:sym typeface="Symbol" panose="05050102010706020507" pitchFamily="18" charset="2"/>
                  </a:rPr>
                  <a:t>R</a:t>
                </a:r>
                <a:r>
                  <a:rPr lang="en-US" altLang="cs-CZ" baseline="-25000" dirty="0">
                    <a:sym typeface="Symbol" panose="05050102010706020507" pitchFamily="18" charset="2"/>
                  </a:rPr>
                  <a:t>1</a:t>
                </a:r>
                <a:r>
                  <a:rPr lang="en-US" altLang="cs-CZ" dirty="0">
                    <a:sym typeface="Symbol" panose="05050102010706020507" pitchFamily="18" charset="2"/>
                  </a:rPr>
                  <a:t> = {</a:t>
                </a:r>
                <a:r>
                  <a:rPr lang="en-US" altLang="cs-CZ" b="1" dirty="0">
                    <a:solidFill>
                      <a:srgbClr val="C00000"/>
                    </a:solidFill>
                    <a:sym typeface="Symbol" panose="05050102010706020507" pitchFamily="18" charset="2"/>
                  </a:rPr>
                  <a:t></a:t>
                </a:r>
                <a:r>
                  <a:rPr lang="en-US" altLang="cs-CZ" dirty="0">
                    <a:solidFill>
                      <a:srgbClr val="C00000"/>
                    </a:solidFill>
                    <a:sym typeface="Symbol" panose="05050102010706020507" pitchFamily="18" charset="2"/>
                  </a:rPr>
                  <a:t>0,a</a:t>
                </a:r>
                <a:r>
                  <a:rPr lang="en-US" altLang="cs-CZ" b="1" dirty="0">
                    <a:solidFill>
                      <a:srgbClr val="C00000"/>
                    </a:solidFill>
                    <a:sym typeface="Symbol" panose="05050102010706020507" pitchFamily="18" charset="2"/>
                  </a:rPr>
                  <a:t></a:t>
                </a:r>
                <a:r>
                  <a:rPr lang="en-US" altLang="cs-CZ" dirty="0">
                    <a:solidFill>
                      <a:srgbClr val="C00000"/>
                    </a:solidFill>
                    <a:sym typeface="Symbol" panose="05050102010706020507" pitchFamily="18" charset="2"/>
                  </a:rPr>
                  <a:t>,</a:t>
                </a:r>
                <a:r>
                  <a:rPr lang="en-US" altLang="cs-CZ" b="1" dirty="0">
                    <a:solidFill>
                      <a:srgbClr val="C00000"/>
                    </a:solidFill>
                    <a:sym typeface="Symbol" panose="05050102010706020507" pitchFamily="18" charset="2"/>
                  </a:rPr>
                  <a:t> </a:t>
                </a:r>
                <a:r>
                  <a:rPr lang="en-US" altLang="cs-CZ" dirty="0">
                    <a:solidFill>
                      <a:srgbClr val="C00000"/>
                    </a:solidFill>
                    <a:sym typeface="Symbol" panose="05050102010706020507" pitchFamily="18" charset="2"/>
                  </a:rPr>
                  <a:t>0,b</a:t>
                </a:r>
                <a:r>
                  <a:rPr lang="en-US" altLang="cs-CZ" b="1" dirty="0">
                    <a:solidFill>
                      <a:srgbClr val="C00000"/>
                    </a:solidFill>
                    <a:sym typeface="Symbol" panose="05050102010706020507" pitchFamily="18" charset="2"/>
                  </a:rPr>
                  <a:t></a:t>
                </a:r>
                <a:r>
                  <a:rPr lang="en-US" altLang="cs-CZ" dirty="0">
                    <a:sym typeface="Symbol" panose="05050102010706020507" pitchFamily="18" charset="2"/>
                  </a:rPr>
                  <a:t>, </a:t>
                </a:r>
                <a:r>
                  <a:rPr lang="en-US" altLang="cs-CZ" b="1" dirty="0">
                    <a:sym typeface="Symbol" panose="05050102010706020507" pitchFamily="18" charset="2"/>
                  </a:rPr>
                  <a:t></a:t>
                </a:r>
                <a:r>
                  <a:rPr lang="en-US" altLang="cs-CZ" dirty="0">
                    <a:sym typeface="Symbol" panose="05050102010706020507" pitchFamily="18" charset="2"/>
                  </a:rPr>
                  <a:t>1,a</a:t>
                </a:r>
                <a:r>
                  <a:rPr lang="en-US"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en-US" altLang="cs-CZ" dirty="0">
                    <a:sym typeface="Symbol" panose="05050102010706020507" pitchFamily="18" charset="2"/>
                  </a:rPr>
                  <a:t>2,c</a:t>
                </a:r>
                <a:r>
                  <a:rPr lang="en-US"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en-US" altLang="cs-CZ" dirty="0">
                    <a:sym typeface="Symbol" panose="05050102010706020507" pitchFamily="18" charset="2"/>
                  </a:rPr>
                  <a:t>3,b</a:t>
                </a:r>
                <a:r>
                  <a:rPr lang="en-US" altLang="cs-CZ" b="1" dirty="0">
                    <a:sym typeface="Symbol" panose="05050102010706020507" pitchFamily="18" charset="2"/>
                  </a:rPr>
                  <a:t></a:t>
                </a:r>
                <a:r>
                  <a:rPr lang="en-US" altLang="cs-CZ" dirty="0">
                    <a:sym typeface="Symbol" panose="05050102010706020507" pitchFamily="18" charset="2"/>
                  </a:rPr>
                  <a:t>} – relation; but </a:t>
                </a:r>
                <a:r>
                  <a:rPr lang="en-US" altLang="cs-CZ" i="1" dirty="0">
                    <a:sym typeface="Symbol" panose="05050102010706020507" pitchFamily="18" charset="2"/>
                  </a:rPr>
                  <a:t>not a function</a:t>
                </a:r>
                <a:endParaRPr lang="en-US" altLang="cs-CZ" dirty="0">
                  <a:sym typeface="Symbol" panose="05050102010706020507" pitchFamily="18" charset="2"/>
                </a:endParaRPr>
              </a:p>
              <a:p>
                <a:pPr>
                  <a:buFont typeface="Wingdings" panose="05000000000000000000" pitchFamily="2" charset="2"/>
                  <a:buNone/>
                </a:pPr>
                <a:r>
                  <a:rPr lang="en-US" altLang="cs-CZ" dirty="0">
                    <a:sym typeface="Symbol" panose="05050102010706020507" pitchFamily="18" charset="2"/>
                  </a:rPr>
                  <a:t>R</a:t>
                </a:r>
                <a:r>
                  <a:rPr lang="en-US" altLang="cs-CZ" baseline="-25000" dirty="0">
                    <a:sym typeface="Symbol" panose="05050102010706020507" pitchFamily="18" charset="2"/>
                  </a:rPr>
                  <a:t>2</a:t>
                </a:r>
                <a:r>
                  <a:rPr lang="en-US" altLang="cs-CZ" dirty="0">
                    <a:sym typeface="Symbol" panose="05050102010706020507" pitchFamily="18" charset="2"/>
                  </a:rPr>
                  <a:t> = {</a:t>
                </a:r>
                <a:r>
                  <a:rPr lang="en-US" altLang="cs-CZ" b="1" dirty="0">
                    <a:sym typeface="Symbol" panose="05050102010706020507" pitchFamily="18" charset="2"/>
                  </a:rPr>
                  <a:t></a:t>
                </a:r>
                <a:r>
                  <a:rPr lang="en-US" altLang="cs-CZ" dirty="0">
                    <a:sym typeface="Symbol" panose="05050102010706020507" pitchFamily="18" charset="2"/>
                  </a:rPr>
                  <a:t>0,a</a:t>
                </a:r>
                <a:r>
                  <a:rPr lang="en-US"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en-US" altLang="cs-CZ" dirty="0">
                    <a:sym typeface="Symbol" panose="05050102010706020507" pitchFamily="18" charset="2"/>
                  </a:rPr>
                  <a:t>1,b</a:t>
                </a:r>
                <a:r>
                  <a:rPr lang="en-US" altLang="cs-CZ" b="1" dirty="0">
                    <a:sym typeface="Symbol" panose="05050102010706020507" pitchFamily="18" charset="2"/>
                  </a:rPr>
                  <a:t></a:t>
                </a:r>
                <a:r>
                  <a:rPr lang="en-US" altLang="cs-CZ" dirty="0">
                    <a:sym typeface="Symbol" panose="05050102010706020507" pitchFamily="18" charset="2"/>
                  </a:rPr>
                  <a:t>, </a:t>
                </a:r>
                <a:r>
                  <a:rPr lang="en-US" altLang="cs-CZ" b="1" dirty="0">
                    <a:sym typeface="Symbol" panose="05050102010706020507" pitchFamily="18" charset="2"/>
                  </a:rPr>
                  <a:t></a:t>
                </a:r>
                <a:r>
                  <a:rPr lang="en-US" altLang="cs-CZ" dirty="0">
                    <a:sym typeface="Symbol" panose="05050102010706020507" pitchFamily="18" charset="2"/>
                  </a:rPr>
                  <a:t>2,c</a:t>
                </a:r>
                <a:r>
                  <a:rPr lang="en-US"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en-US" altLang="cs-CZ" dirty="0">
                    <a:sym typeface="Symbol" panose="05050102010706020507" pitchFamily="18" charset="2"/>
                  </a:rPr>
                  <a:t>3,b</a:t>
                </a:r>
                <a:r>
                  <a:rPr lang="en-US" altLang="cs-CZ" b="1" dirty="0">
                    <a:sym typeface="Symbol" panose="05050102010706020507" pitchFamily="18" charset="2"/>
                  </a:rPr>
                  <a:t></a:t>
                </a:r>
                <a:r>
                  <a:rPr lang="en-US" altLang="cs-CZ" dirty="0">
                    <a:sym typeface="Symbol" panose="05050102010706020507" pitchFamily="18" charset="2"/>
                  </a:rPr>
                  <a:t>,</a:t>
                </a:r>
                <a:r>
                  <a:rPr lang="en-US" altLang="cs-CZ" b="1" dirty="0">
                    <a:sym typeface="Symbol" panose="05050102010706020507" pitchFamily="18" charset="2"/>
                  </a:rPr>
                  <a:t> </a:t>
                </a:r>
                <a:r>
                  <a:rPr lang="en-US" altLang="cs-CZ" dirty="0">
                    <a:sym typeface="Symbol" panose="05050102010706020507" pitchFamily="18" charset="2"/>
                  </a:rPr>
                  <a:t>4,a</a:t>
                </a:r>
                <a:r>
                  <a:rPr lang="en-US" altLang="cs-CZ" b="1" dirty="0">
                    <a:sym typeface="Symbol" panose="05050102010706020507" pitchFamily="18" charset="2"/>
                  </a:rPr>
                  <a:t></a:t>
                </a:r>
                <a:r>
                  <a:rPr lang="en-US" altLang="cs-CZ" dirty="0">
                    <a:sym typeface="Symbol" panose="05050102010706020507" pitchFamily="18" charset="2"/>
                  </a:rPr>
                  <a:t>} – relation and function</a:t>
                </a:r>
              </a:p>
              <a:p>
                <a:pPr>
                  <a:buFont typeface="Wingdings" panose="05000000000000000000" pitchFamily="2" charset="2"/>
                  <a:buNone/>
                </a:pPr>
                <a:r>
                  <a:rPr lang="en-US" altLang="cs-CZ" dirty="0">
                    <a:sym typeface="Symbol" panose="05050102010706020507" pitchFamily="18" charset="2"/>
                  </a:rPr>
                  <a:t>R</a:t>
                </a:r>
                <a:r>
                  <a:rPr lang="en-US" altLang="cs-CZ" baseline="-25000" dirty="0">
                    <a:sym typeface="Symbol" panose="05050102010706020507" pitchFamily="18" charset="2"/>
                  </a:rPr>
                  <a:t>3</a:t>
                </a:r>
                <a:r>
                  <a:rPr lang="en-US" altLang="cs-CZ" dirty="0">
                    <a:sym typeface="Symbol" panose="05050102010706020507" pitchFamily="18" charset="2"/>
                  </a:rPr>
                  <a:t> = {</a:t>
                </a:r>
                <a:r>
                  <a:rPr lang="en-US" altLang="cs-CZ" b="1" dirty="0">
                    <a:sym typeface="Symbol" panose="05050102010706020507" pitchFamily="18" charset="2"/>
                  </a:rPr>
                  <a:t></a:t>
                </a:r>
                <a:r>
                  <a:rPr lang="en-US" altLang="cs-CZ" dirty="0">
                    <a:sym typeface="Symbol" panose="05050102010706020507" pitchFamily="18" charset="2"/>
                  </a:rPr>
                  <a:t>0,a</a:t>
                </a:r>
                <a:r>
                  <a:rPr lang="en-US" altLang="cs-CZ" b="1" dirty="0">
                    <a:sym typeface="Symbol" panose="05050102010706020507" pitchFamily="18" charset="2"/>
                  </a:rPr>
                  <a:t></a:t>
                </a:r>
                <a:r>
                  <a:rPr lang="en-US" altLang="cs-CZ" dirty="0">
                    <a:sym typeface="Symbol" panose="05050102010706020507" pitchFamily="18" charset="2"/>
                  </a:rPr>
                  <a:t>} – relation and function</a:t>
                </a:r>
              </a:p>
              <a:p>
                <a:pPr>
                  <a:buFont typeface="Wingdings" panose="05000000000000000000" pitchFamily="2" charset="2"/>
                  <a:buNone/>
                </a:pPr>
                <a:r>
                  <a:rPr lang="en-US" altLang="cs-CZ" dirty="0">
                    <a:sym typeface="Symbol" panose="05050102010706020507" pitchFamily="18" charset="2"/>
                  </a:rPr>
                  <a:t>R</a:t>
                </a:r>
                <a:r>
                  <a:rPr lang="cs-CZ" altLang="cs-CZ" baseline="-25000" dirty="0">
                    <a:sym typeface="Symbol" panose="05050102010706020507" pitchFamily="18" charset="2"/>
                  </a:rPr>
                  <a:t>4</a:t>
                </a:r>
                <a:r>
                  <a:rPr lang="en-US" altLang="cs-CZ" dirty="0">
                    <a:sym typeface="Symbol" panose="05050102010706020507" pitchFamily="18" charset="2"/>
                  </a:rPr>
                  <a:t> = </a:t>
                </a:r>
                <a14:m>
                  <m:oMath xmlns:m="http://schemas.openxmlformats.org/officeDocument/2006/math">
                    <m:r>
                      <a:rPr lang="en-US" altLang="cs-CZ" i="1" smtClean="0">
                        <a:latin typeface="Cambria Math" panose="02040503050406030204" pitchFamily="18" charset="0"/>
                        <a:ea typeface="Cambria Math" panose="02040503050406030204" pitchFamily="18" charset="0"/>
                        <a:sym typeface="Symbol" panose="05050102010706020507" pitchFamily="18" charset="2"/>
                      </a:rPr>
                      <m:t>∅</m:t>
                    </m:r>
                  </m:oMath>
                </a14:m>
                <a:r>
                  <a:rPr lang="en-US" altLang="cs-CZ" dirty="0">
                    <a:sym typeface="Symbol" panose="05050102010706020507" pitchFamily="18" charset="2"/>
                  </a:rPr>
                  <a:t> – relation and function </a:t>
                </a:r>
              </a:p>
              <a:p>
                <a:pPr>
                  <a:buFont typeface="Wingdings" panose="05000000000000000000" pitchFamily="2" charset="2"/>
                  <a:buNone/>
                </a:pPr>
                <a:endParaRPr lang="en-US" altLang="cs-CZ" dirty="0">
                  <a:sym typeface="Symbol" panose="05050102010706020507" pitchFamily="18" charset="2"/>
                </a:endParaRPr>
              </a:p>
              <a:p>
                <a:pPr>
                  <a:buFont typeface="Wingdings" panose="05000000000000000000" pitchFamily="2" charset="2"/>
                  <a:buNone/>
                </a:pPr>
                <a:r>
                  <a:rPr lang="en-US" altLang="cs-CZ" dirty="0">
                    <a:sym typeface="Symbol" panose="05050102010706020507" pitchFamily="18" charset="2"/>
                  </a:rPr>
                  <a:t>Each function is a relation but not vice versa</a:t>
                </a:r>
                <a:endParaRPr lang="cs-CZ" altLang="cs-CZ" dirty="0">
                  <a:sym typeface="Symbol" panose="05050102010706020507" pitchFamily="18" charset="2"/>
                </a:endParaRPr>
              </a:p>
            </p:txBody>
          </p:sp>
        </mc:Choice>
        <mc:Fallback xmlns="">
          <p:sp>
            <p:nvSpPr>
              <p:cNvPr id="10243" name="Rectangle 3">
                <a:extLst>
                  <a:ext uri="{FF2B5EF4-FFF2-40B4-BE49-F238E27FC236}">
                    <a16:creationId xmlns:a16="http://schemas.microsoft.com/office/drawing/2014/main" id="{64B235FE-F0BB-4B70-AFC3-77EB611D1F8F}"/>
                  </a:ext>
                </a:extLst>
              </p:cNvPr>
              <p:cNvSpPr>
                <a:spLocks noGrp="1" noRot="1" noChangeAspect="1" noMove="1" noResize="1" noEditPoints="1" noAdjustHandles="1" noChangeArrowheads="1" noChangeShapeType="1" noTextEdit="1"/>
              </p:cNvSpPr>
              <p:nvPr>
                <p:ph idx="1"/>
              </p:nvPr>
            </p:nvSpPr>
            <p:spPr>
              <a:xfrm>
                <a:off x="1045029" y="1240971"/>
                <a:ext cx="10151706" cy="4693298"/>
              </a:xfrm>
              <a:blipFill>
                <a:blip r:embed="rId2"/>
                <a:stretch>
                  <a:fillRect l="-1200" t="-2211" b="-1040"/>
                </a:stretch>
              </a:blipFill>
            </p:spPr>
            <p:txBody>
              <a:bodyPr/>
              <a:lstStyle/>
              <a:p>
                <a:r>
                  <a:rPr lang="cs-CZ">
                    <a:noFill/>
                  </a:rPr>
                  <a:t> </a:t>
                </a:r>
              </a:p>
            </p:txBody>
          </p:sp>
        </mc:Fallback>
      </mc:AlternateContent>
      <p:sp>
        <p:nvSpPr>
          <p:cNvPr id="5" name="Zástupný symbol pro číslo snímku 4">
            <a:extLst>
              <a:ext uri="{FF2B5EF4-FFF2-40B4-BE49-F238E27FC236}">
                <a16:creationId xmlns:a16="http://schemas.microsoft.com/office/drawing/2014/main" id="{E5E23560-0208-478E-A6DD-3011CDB75E7E}"/>
              </a:ext>
            </a:extLst>
          </p:cNvPr>
          <p:cNvSpPr>
            <a:spLocks noGrp="1"/>
          </p:cNvSpPr>
          <p:nvPr>
            <p:ph type="sldNum" sz="quarter" idx="12"/>
          </p:nvPr>
        </p:nvSpPr>
        <p:spPr/>
        <p:txBody>
          <a:bodyPr/>
          <a:lstStyle/>
          <a:p>
            <a:fld id="{A159FBE1-579B-47F9-A28F-CC3309F05DF9}" type="slidenum">
              <a:rPr lang="cs-CZ" altLang="cs-CZ"/>
              <a:pPr/>
              <a:t>20</a:t>
            </a:fld>
            <a:endParaRPr lang="cs-CZ" altLang="cs-CZ"/>
          </a:p>
        </p:txBody>
      </p:sp>
      <p:sp>
        <p:nvSpPr>
          <p:cNvPr id="2" name="Obdélník 1">
            <a:extLst>
              <a:ext uri="{FF2B5EF4-FFF2-40B4-BE49-F238E27FC236}">
                <a16:creationId xmlns:a16="http://schemas.microsoft.com/office/drawing/2014/main" id="{7740C341-9165-4488-8C38-5547D49AD9BD}"/>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FDDB3464-E526-4310-B445-A9BB250B3833}"/>
              </a:ext>
            </a:extLst>
          </p:cNvPr>
          <p:cNvSpPr>
            <a:spLocks noGrp="1" noChangeArrowheads="1"/>
          </p:cNvSpPr>
          <p:nvPr/>
        </p:nvSpPr>
        <p:spPr>
          <a:xfrm>
            <a:off x="1376255" y="460403"/>
            <a:ext cx="1796153" cy="658359"/>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Examples </a:t>
            </a:r>
            <a:endParaRPr lang="en-US" dirty="0"/>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8060762" y="103319"/>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11424773" y="379692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114448" y="86459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490602" y="1156984"/>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8239931" y="6084031"/>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extLst>
      <p:ext uri="{BB962C8B-B14F-4D97-AF65-F5344CB8AC3E}">
        <p14:creationId xmlns:p14="http://schemas.microsoft.com/office/powerpoint/2010/main" val="1054247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13F04DB4-491D-4250-8121-9FB8391CB974}"/>
              </a:ext>
            </a:extLst>
          </p:cNvPr>
          <p:cNvSpPr>
            <a:spLocks noGrp="1" noChangeArrowheads="1"/>
          </p:cNvSpPr>
          <p:nvPr>
            <p:ph idx="1"/>
          </p:nvPr>
        </p:nvSpPr>
        <p:spPr>
          <a:xfrm>
            <a:off x="1214438" y="1412875"/>
            <a:ext cx="9453563" cy="4332270"/>
          </a:xfrm>
        </p:spPr>
        <p:txBody>
          <a:bodyPr/>
          <a:lstStyle/>
          <a:p>
            <a:pPr>
              <a:lnSpc>
                <a:spcPct val="90000"/>
              </a:lnSpc>
              <a:buFont typeface="Wingdings" panose="05000000000000000000" pitchFamily="2" charset="2"/>
              <a:buNone/>
            </a:pPr>
            <a:r>
              <a:rPr lang="en-US" altLang="cs-CZ" dirty="0">
                <a:sym typeface="Symbol" panose="05050102010706020507" pitchFamily="18" charset="2"/>
              </a:rPr>
              <a:t>Example</a:t>
            </a:r>
            <a:r>
              <a:rPr lang="cs-CZ" altLang="cs-CZ" dirty="0">
                <a:sym typeface="Symbol" panose="05050102010706020507" pitchFamily="18" charset="2"/>
              </a:rPr>
              <a:t>: R</a:t>
            </a:r>
            <a:r>
              <a:rPr lang="en-US" altLang="cs-CZ" dirty="0">
                <a:sym typeface="Symbol" panose="05050102010706020507" pitchFamily="18" charset="2"/>
              </a:rPr>
              <a:t>elation on </a:t>
            </a:r>
            <a:r>
              <a:rPr lang="en-US" altLang="cs-CZ" b="1" i="1" dirty="0">
                <a:sym typeface="Symbol" panose="05050102010706020507" pitchFamily="18" charset="2"/>
              </a:rPr>
              <a:t>N</a:t>
            </a:r>
            <a:r>
              <a:rPr lang="cs-CZ" altLang="cs-CZ" dirty="0">
                <a:sym typeface="Symbol" panose="05050102010706020507" pitchFamily="18" charset="2"/>
              </a:rPr>
              <a:t> </a:t>
            </a:r>
            <a:br>
              <a:rPr lang="cs-CZ" altLang="cs-CZ" dirty="0">
                <a:sym typeface="Symbol" panose="05050102010706020507" pitchFamily="18" charset="2"/>
              </a:rPr>
            </a:br>
            <a:r>
              <a:rPr lang="en-US" altLang="cs-CZ" b="1" dirty="0">
                <a:sym typeface="Symbol" panose="05050102010706020507" pitchFamily="18" charset="2"/>
              </a:rPr>
              <a:t>{</a:t>
            </a:r>
            <a:r>
              <a:rPr lang="cs-CZ" altLang="cs-CZ" b="1" dirty="0">
                <a:sym typeface="Symbol" panose="05050102010706020507" pitchFamily="18" charset="2"/>
              </a:rPr>
              <a:t>1</a:t>
            </a:r>
            <a:r>
              <a:rPr lang="en-US" altLang="cs-CZ" b="1" dirty="0">
                <a:sym typeface="Symbol" panose="05050102010706020507" pitchFamily="18" charset="2"/>
              </a:rPr>
              <a:t>,</a:t>
            </a:r>
            <a:r>
              <a:rPr lang="cs-CZ" altLang="cs-CZ" b="1" dirty="0">
                <a:sym typeface="Symbol" panose="05050102010706020507" pitchFamily="18" charset="2"/>
              </a:rPr>
              <a:t>1</a:t>
            </a:r>
            <a:r>
              <a:rPr lang="en-US" altLang="cs-CZ" b="1" dirty="0">
                <a:sym typeface="Symbol" panose="05050102010706020507" pitchFamily="18" charset="2"/>
              </a:rPr>
              <a:t></a:t>
            </a:r>
            <a:r>
              <a:rPr lang="cs-CZ" altLang="cs-CZ" b="1" dirty="0">
                <a:sym typeface="Symbol" panose="05050102010706020507" pitchFamily="18" charset="2"/>
              </a:rPr>
              <a:t>,1</a:t>
            </a:r>
            <a:r>
              <a:rPr lang="en-US" altLang="cs-CZ" b="1" dirty="0">
                <a:sym typeface="Symbol" panose="05050102010706020507" pitchFamily="18" charset="2"/>
              </a:rPr>
              <a:t>,</a:t>
            </a:r>
            <a:r>
              <a:rPr lang="cs-CZ" altLang="cs-CZ" b="1" dirty="0">
                <a:sym typeface="Symbol" panose="05050102010706020507" pitchFamily="18" charset="2"/>
              </a:rPr>
              <a:t>2</a:t>
            </a:r>
            <a:r>
              <a:rPr lang="en-US" altLang="cs-CZ" b="1" dirty="0">
                <a:sym typeface="Symbol" panose="05050102010706020507" pitchFamily="18" charset="2"/>
              </a:rPr>
              <a:t>,</a:t>
            </a:r>
            <a:r>
              <a:rPr lang="cs-CZ" altLang="cs-CZ" b="1" dirty="0">
                <a:sym typeface="Symbol" panose="05050102010706020507" pitchFamily="18" charset="2"/>
              </a:rPr>
              <a:t>1</a:t>
            </a:r>
            <a:r>
              <a:rPr lang="en-US" altLang="cs-CZ" b="1" dirty="0">
                <a:sym typeface="Symbol" panose="05050102010706020507" pitchFamily="18" charset="2"/>
              </a:rPr>
              <a:t></a:t>
            </a:r>
            <a:r>
              <a:rPr lang="cs-CZ" altLang="cs-CZ" b="1" dirty="0">
                <a:sym typeface="Symbol" panose="05050102010706020507" pitchFamily="18" charset="2"/>
              </a:rPr>
              <a:t>,2</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2,2 </a:t>
            </a:r>
            <a:r>
              <a:rPr lang="en-US" altLang="cs-CZ" b="1" dirty="0">
                <a:sym typeface="Symbol" panose="05050102010706020507" pitchFamily="18" charset="2"/>
              </a:rPr>
              <a:t>,</a:t>
            </a:r>
            <a:r>
              <a:rPr lang="cs-CZ" altLang="cs-CZ" b="1" dirty="0">
                <a:sym typeface="Symbol" panose="05050102010706020507" pitchFamily="18" charset="2"/>
              </a:rPr>
              <a:t>1</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4</a:t>
            </a:r>
            <a:r>
              <a:rPr lang="en-US" altLang="cs-CZ" b="1" dirty="0">
                <a:sym typeface="Symbol" panose="05050102010706020507" pitchFamily="18" charset="2"/>
              </a:rPr>
              <a:t>,</a:t>
            </a:r>
            <a:r>
              <a:rPr lang="cs-CZ" altLang="cs-CZ" b="1" dirty="0">
                <a:sym typeface="Symbol" panose="05050102010706020507" pitchFamily="18" charset="2"/>
              </a:rPr>
              <a:t>2</a:t>
            </a:r>
            <a:r>
              <a:rPr lang="en-US" altLang="cs-CZ" b="1" dirty="0">
                <a:sym typeface="Symbol" panose="05050102010706020507" pitchFamily="18" charset="2"/>
              </a:rPr>
              <a:t></a:t>
            </a:r>
            <a:r>
              <a:rPr lang="cs-CZ" altLang="cs-CZ" b="1" dirty="0">
                <a:sym typeface="Symbol" panose="05050102010706020507" pitchFamily="18" charset="2"/>
              </a:rPr>
              <a:t>,</a:t>
            </a:r>
            <a:r>
              <a:rPr lang="en-US" altLang="cs-CZ" b="1" dirty="0">
                <a:sym typeface="Symbol" panose="05050102010706020507" pitchFamily="18" charset="2"/>
              </a:rPr>
              <a:t>2,</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a:t>
            </a:r>
            <a:r>
              <a:rPr lang="cs-CZ" altLang="cs-CZ" b="1" dirty="0">
                <a:sym typeface="Symbol" panose="05050102010706020507" pitchFamily="18" charset="2"/>
              </a:rPr>
              <a:t>9</a:t>
            </a:r>
            <a:r>
              <a:rPr lang="en-US" altLang="cs-CZ" b="1" dirty="0">
                <a:sym typeface="Symbol" panose="05050102010706020507" pitchFamily="18" charset="2"/>
              </a:rPr>
              <a:t>,</a:t>
            </a:r>
            <a:r>
              <a:rPr lang="cs-CZ" altLang="cs-CZ" b="1" dirty="0">
                <a:sym typeface="Symbol" panose="05050102010706020507" pitchFamily="18" charset="2"/>
              </a:rPr>
              <a:t>3</a:t>
            </a:r>
            <a:r>
              <a:rPr lang="en-US" altLang="cs-CZ" b="1" dirty="0">
                <a:sym typeface="Symbol" panose="05050102010706020507" pitchFamily="18" charset="2"/>
              </a:rPr>
              <a:t></a:t>
            </a:r>
            <a:r>
              <a:rPr lang="cs-CZ" altLang="cs-CZ" b="1" dirty="0">
                <a:sym typeface="Symbol" panose="05050102010706020507" pitchFamily="18" charset="2"/>
              </a:rPr>
              <a:t>,3</a:t>
            </a:r>
            <a:r>
              <a:rPr lang="en-US" altLang="cs-CZ" b="1" dirty="0">
                <a:sym typeface="Symbol" panose="05050102010706020507" pitchFamily="18" charset="2"/>
              </a:rPr>
              <a:t>,</a:t>
            </a:r>
            <a:r>
              <a:rPr lang="cs-CZ" altLang="cs-CZ" b="1" dirty="0">
                <a:sym typeface="Symbol" panose="05050102010706020507" pitchFamily="18" charset="2"/>
              </a:rPr>
              <a:t> </a:t>
            </a:r>
            <a:r>
              <a:rPr lang="en-US" altLang="cs-CZ" b="1" dirty="0">
                <a:sym typeface="Symbol" panose="05050102010706020507" pitchFamily="18" charset="2"/>
              </a:rPr>
              <a:t>…, </a:t>
            </a:r>
            <a:r>
              <a:rPr lang="cs-CZ" altLang="cs-CZ" b="1" dirty="0">
                <a:sym typeface="Symbol" panose="05050102010706020507" pitchFamily="18" charset="2"/>
              </a:rPr>
              <a:t>27</a:t>
            </a:r>
            <a:r>
              <a:rPr lang="en-US" altLang="cs-CZ" b="1" dirty="0">
                <a:sym typeface="Symbol" panose="05050102010706020507" pitchFamily="18" charset="2"/>
              </a:rPr>
              <a:t>,</a:t>
            </a:r>
            <a:r>
              <a:rPr lang="cs-CZ" altLang="cs-CZ" b="1" dirty="0">
                <a:sym typeface="Symbol" panose="05050102010706020507" pitchFamily="18" charset="2"/>
              </a:rPr>
              <a:t>9</a:t>
            </a:r>
            <a:r>
              <a:rPr lang="en-US" altLang="cs-CZ" b="1" dirty="0">
                <a:sym typeface="Symbol" panose="05050102010706020507" pitchFamily="18" charset="2"/>
              </a:rPr>
              <a:t></a:t>
            </a:r>
            <a:r>
              <a:rPr lang="cs-CZ" altLang="cs-CZ" b="1" dirty="0">
                <a:sym typeface="Symbol" panose="05050102010706020507" pitchFamily="18" charset="2"/>
              </a:rPr>
              <a:t>,3</a:t>
            </a:r>
            <a:r>
              <a:rPr lang="en-US" altLang="cs-CZ" b="1" dirty="0">
                <a:sym typeface="Symbol" panose="05050102010706020507" pitchFamily="18" charset="2"/>
              </a:rPr>
              <a:t>, .…}</a:t>
            </a:r>
            <a:r>
              <a:rPr lang="cs-CZ" altLang="cs-CZ" b="1" dirty="0">
                <a:sym typeface="Symbol" panose="05050102010706020507" pitchFamily="18" charset="2"/>
              </a:rPr>
              <a:t> </a:t>
            </a:r>
          </a:p>
          <a:p>
            <a:pPr>
              <a:lnSpc>
                <a:spcPct val="100000"/>
              </a:lnSpc>
              <a:buFont typeface="Wingdings" panose="05000000000000000000" pitchFamily="2" charset="2"/>
              <a:buNone/>
            </a:pPr>
            <a:r>
              <a:rPr lang="en-US" altLang="cs-CZ" dirty="0">
                <a:sym typeface="Symbol" panose="05050102010706020507" pitchFamily="18" charset="2"/>
              </a:rPr>
              <a:t>Is a </a:t>
            </a:r>
            <a:r>
              <a:rPr lang="en-US" altLang="cs-CZ" i="1" dirty="0">
                <a:sym typeface="Symbol" panose="05050102010706020507" pitchFamily="18" charset="2"/>
              </a:rPr>
              <a:t>partial</a:t>
            </a:r>
            <a:r>
              <a:rPr lang="en-US" altLang="cs-CZ" dirty="0">
                <a:sym typeface="Symbol" panose="05050102010706020507" pitchFamily="18" charset="2"/>
              </a:rPr>
              <a:t> function</a:t>
            </a:r>
            <a:r>
              <a:rPr lang="cs-CZ" altLang="cs-CZ" dirty="0">
                <a:sym typeface="Symbol" panose="05050102010706020507" pitchFamily="18" charset="2"/>
              </a:rPr>
              <a:t> </a:t>
            </a:r>
            <a:r>
              <a:rPr lang="cs-CZ" altLang="cs-CZ" b="1" i="1" dirty="0">
                <a:sym typeface="Symbol" panose="05050102010706020507" pitchFamily="18" charset="2"/>
              </a:rPr>
              <a:t>d</a:t>
            </a:r>
            <a:r>
              <a:rPr lang="en-US" altLang="cs-CZ" b="1" i="1" dirty="0" err="1">
                <a:sym typeface="Symbol" panose="05050102010706020507" pitchFamily="18" charset="2"/>
              </a:rPr>
              <a:t>ividing</a:t>
            </a:r>
            <a:r>
              <a:rPr lang="en-US" altLang="cs-CZ" b="1" i="1" dirty="0">
                <a:sym typeface="Symbol" panose="05050102010706020507" pitchFamily="18" charset="2"/>
              </a:rPr>
              <a:t> </a:t>
            </a:r>
            <a:r>
              <a:rPr lang="en-US" altLang="cs-CZ" i="1" dirty="0">
                <a:sym typeface="Symbol" panose="05050102010706020507" pitchFamily="18" charset="2"/>
              </a:rPr>
              <a:t>without a remainder</a:t>
            </a:r>
            <a:r>
              <a:rPr lang="cs-CZ" altLang="cs-CZ" dirty="0">
                <a:sym typeface="Symbol" panose="05050102010706020507" pitchFamily="18" charset="2"/>
              </a:rPr>
              <a:t>. </a:t>
            </a:r>
            <a:br>
              <a:rPr lang="cs-CZ" altLang="cs-CZ" b="1" dirty="0">
                <a:sym typeface="Symbol" panose="05050102010706020507" pitchFamily="18" charset="2"/>
              </a:rPr>
            </a:br>
            <a:r>
              <a:rPr lang="cs-CZ" altLang="cs-CZ" dirty="0">
                <a:sym typeface="Symbol" panose="05050102010706020507" pitchFamily="18" charset="2"/>
              </a:rPr>
              <a:t>T</a:t>
            </a:r>
            <a:r>
              <a:rPr lang="en-US" altLang="cs-CZ" dirty="0">
                <a:sym typeface="Symbol" panose="05050102010706020507" pitchFamily="18" charset="2"/>
              </a:rPr>
              <a:t>he </a:t>
            </a:r>
            <a:r>
              <a:rPr lang="cs-CZ" altLang="cs-CZ" dirty="0" err="1">
                <a:sym typeface="Symbol" panose="05050102010706020507" pitchFamily="18" charset="2"/>
              </a:rPr>
              <a:t>rela</a:t>
            </a:r>
            <a:r>
              <a:rPr lang="en-US" altLang="cs-CZ" dirty="0" err="1">
                <a:sym typeface="Symbol" panose="05050102010706020507" pitchFamily="18" charset="2"/>
              </a:rPr>
              <a:t>tion</a:t>
            </a:r>
            <a:r>
              <a:rPr lang="cs-CZ" altLang="cs-CZ" dirty="0">
                <a:sym typeface="Symbol" panose="05050102010706020507" pitchFamily="18" charset="2"/>
              </a:rPr>
              <a:t> </a:t>
            </a:r>
            <a:r>
              <a:rPr lang="cs-CZ" altLang="cs-CZ" i="1" dirty="0">
                <a:sym typeface="Symbol" panose="05050102010706020507" pitchFamily="18" charset="2"/>
              </a:rPr>
              <a:t>minus </a:t>
            </a:r>
            <a:r>
              <a:rPr lang="en-US" altLang="cs-CZ" i="1" dirty="0">
                <a:sym typeface="Symbol" panose="05050102010706020507" pitchFamily="18" charset="2"/>
              </a:rPr>
              <a:t>on</a:t>
            </a:r>
            <a:r>
              <a:rPr lang="cs-CZ" altLang="cs-CZ" i="1" dirty="0">
                <a:sym typeface="Symbol" panose="05050102010706020507" pitchFamily="18" charset="2"/>
              </a:rPr>
              <a:t> </a:t>
            </a:r>
            <a:r>
              <a:rPr lang="en-US" altLang="cs-CZ" i="1" dirty="0">
                <a:sym typeface="Symbol" panose="05050102010706020507" pitchFamily="18" charset="2"/>
              </a:rPr>
              <a:t>the set of natural numbers </a:t>
            </a:r>
            <a:r>
              <a:rPr lang="cs-CZ" altLang="cs-CZ" b="1" i="1" dirty="0">
                <a:sym typeface="Symbol" panose="05050102010706020507" pitchFamily="18" charset="2"/>
              </a:rPr>
              <a:t>N</a:t>
            </a:r>
            <a:r>
              <a:rPr lang="cs-CZ" altLang="cs-CZ" dirty="0">
                <a:sym typeface="Symbol" panose="05050102010706020507" pitchFamily="18" charset="2"/>
              </a:rPr>
              <a:t> </a:t>
            </a:r>
            <a:r>
              <a:rPr lang="en-US" altLang="cs-CZ" dirty="0">
                <a:sym typeface="Symbol" panose="05050102010706020507" pitchFamily="18" charset="2"/>
              </a:rPr>
              <a:t>is a </a:t>
            </a:r>
            <a:r>
              <a:rPr lang="en-US" altLang="cs-CZ" i="1" dirty="0">
                <a:sym typeface="Symbol" panose="05050102010706020507" pitchFamily="18" charset="2"/>
              </a:rPr>
              <a:t>partial</a:t>
            </a:r>
            <a:r>
              <a:rPr lang="en-US" altLang="cs-CZ" dirty="0">
                <a:sym typeface="Symbol" panose="05050102010706020507" pitchFamily="18" charset="2"/>
              </a:rPr>
              <a:t> function on N</a:t>
            </a:r>
            <a:r>
              <a:rPr lang="cs-CZ" altLang="cs-CZ" dirty="0">
                <a:sym typeface="Symbol" panose="05050102010706020507" pitchFamily="18" charset="2"/>
              </a:rPr>
              <a:t>: </a:t>
            </a:r>
            <a:r>
              <a:rPr lang="en-US" altLang="cs-CZ" dirty="0">
                <a:sym typeface="Symbol" panose="05050102010706020507" pitchFamily="18" charset="2"/>
              </a:rPr>
              <a:t>for instance the couple </a:t>
            </a:r>
            <a:r>
              <a:rPr lang="cs-CZ" altLang="cs-CZ" dirty="0">
                <a:sym typeface="Symbol" panose="05050102010706020507" pitchFamily="18" charset="2"/>
              </a:rPr>
              <a:t>2</a:t>
            </a:r>
            <a:r>
              <a:rPr lang="en-US" altLang="cs-CZ" dirty="0">
                <a:sym typeface="Symbol" panose="05050102010706020507" pitchFamily="18" charset="2"/>
              </a:rPr>
              <a:t>,</a:t>
            </a:r>
            <a:r>
              <a:rPr lang="cs-CZ" altLang="cs-CZ" dirty="0">
                <a:sym typeface="Symbol" panose="05050102010706020507" pitchFamily="18" charset="2"/>
              </a:rPr>
              <a:t>4</a:t>
            </a:r>
            <a:r>
              <a:rPr lang="en-US" altLang="cs-CZ" dirty="0">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does not have an image in </a:t>
            </a:r>
            <a:r>
              <a:rPr lang="en-US" altLang="cs-CZ" b="1" i="1" dirty="0">
                <a:sym typeface="Symbol" panose="05050102010706020507" pitchFamily="18" charset="2"/>
              </a:rPr>
              <a:t>N</a:t>
            </a:r>
            <a:r>
              <a:rPr lang="cs-CZ" altLang="cs-CZ" dirty="0">
                <a:sym typeface="Symbol" panose="05050102010706020507" pitchFamily="18" charset="2"/>
              </a:rPr>
              <a:t>. </a:t>
            </a:r>
            <a:endParaRPr lang="en-US" altLang="cs-CZ" dirty="0">
              <a:sym typeface="Symbol" panose="05050102010706020507" pitchFamily="18" charset="2"/>
            </a:endParaRPr>
          </a:p>
          <a:p>
            <a:pPr>
              <a:lnSpc>
                <a:spcPct val="100000"/>
              </a:lnSpc>
              <a:buFont typeface="Wingdings" panose="05000000000000000000" pitchFamily="2" charset="2"/>
              <a:buNone/>
            </a:pPr>
            <a:r>
              <a:rPr lang="en-US" altLang="cs-CZ" dirty="0">
                <a:sym typeface="Symbol" panose="05050102010706020507" pitchFamily="18" charset="2"/>
              </a:rPr>
              <a:t>In order that the function </a:t>
            </a:r>
            <a:r>
              <a:rPr lang="en-US" altLang="cs-CZ" i="1" dirty="0">
                <a:sym typeface="Symbol" panose="05050102010706020507" pitchFamily="18" charset="2"/>
              </a:rPr>
              <a:t>minus </a:t>
            </a:r>
            <a:r>
              <a:rPr lang="en-US" altLang="cs-CZ" dirty="0">
                <a:sym typeface="Symbol" panose="05050102010706020507" pitchFamily="18" charset="2"/>
              </a:rPr>
              <a:t>were total, we’d have to extend the domain to </a:t>
            </a:r>
            <a:r>
              <a:rPr lang="en-US" altLang="cs-CZ" i="1" dirty="0">
                <a:sym typeface="Symbol" panose="05050102010706020507" pitchFamily="18" charset="2"/>
              </a:rPr>
              <a:t>integers</a:t>
            </a:r>
            <a:r>
              <a:rPr lang="cs-CZ" altLang="cs-CZ" dirty="0">
                <a:sym typeface="Symbol" panose="05050102010706020507" pitchFamily="18" charset="2"/>
              </a:rPr>
              <a:t>.</a:t>
            </a:r>
          </a:p>
        </p:txBody>
      </p:sp>
      <p:sp>
        <p:nvSpPr>
          <p:cNvPr id="5" name="Zástupný symbol pro číslo snímku 4">
            <a:extLst>
              <a:ext uri="{FF2B5EF4-FFF2-40B4-BE49-F238E27FC236}">
                <a16:creationId xmlns:a16="http://schemas.microsoft.com/office/drawing/2014/main" id="{56095444-412B-4D46-831C-009504070058}"/>
              </a:ext>
            </a:extLst>
          </p:cNvPr>
          <p:cNvSpPr>
            <a:spLocks noGrp="1"/>
          </p:cNvSpPr>
          <p:nvPr>
            <p:ph type="sldNum" sz="quarter" idx="12"/>
          </p:nvPr>
        </p:nvSpPr>
        <p:spPr/>
        <p:txBody>
          <a:bodyPr/>
          <a:lstStyle/>
          <a:p>
            <a:fld id="{7B9BA278-ECDA-4A2C-940F-C113FC03777B}" type="slidenum">
              <a:rPr lang="cs-CZ" altLang="cs-CZ"/>
              <a:pPr/>
              <a:t>21</a:t>
            </a:fld>
            <a:endParaRPr lang="cs-CZ" altLang="cs-CZ"/>
          </a:p>
        </p:txBody>
      </p:sp>
      <p:sp>
        <p:nvSpPr>
          <p:cNvPr id="2" name="Obdélník 1">
            <a:extLst>
              <a:ext uri="{FF2B5EF4-FFF2-40B4-BE49-F238E27FC236}">
                <a16:creationId xmlns:a16="http://schemas.microsoft.com/office/drawing/2014/main" id="{ED4BBB4F-391D-4E1E-9692-F7D2CC5A8058}"/>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5A6B8D48-BE85-4FE7-9BFC-A6AA7CA0BE2C}"/>
              </a:ext>
            </a:extLst>
          </p:cNvPr>
          <p:cNvSpPr>
            <a:spLocks noGrp="1" noChangeArrowheads="1"/>
          </p:cNvSpPr>
          <p:nvPr/>
        </p:nvSpPr>
        <p:spPr>
          <a:xfrm>
            <a:off x="1376255" y="460403"/>
            <a:ext cx="3165841" cy="658359"/>
          </a:xfrm>
          <a:prstGeom prst="rect">
            <a:avLst/>
          </a:prstGeom>
          <a:solidFill>
            <a:schemeClr val="bg1"/>
          </a:solidFill>
        </p:spPr>
        <p:txBody>
          <a:bodyPr vert="horz" lIns="91440" tIns="45720" rIns="91440" bIns="45720" rtlCol="0" anchor="ctr">
            <a:normAutofit fontScale="925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Function (map</a:t>
            </a:r>
            <a:r>
              <a:rPr lang="cs-CZ" sz="2800" dirty="0">
                <a:latin typeface="Trebuchet MS"/>
              </a:rPr>
              <a:t>p</a:t>
            </a:r>
            <a:r>
              <a:rPr lang="en-US" sz="2800" dirty="0" err="1">
                <a:latin typeface="Trebuchet MS"/>
              </a:rPr>
              <a:t>ing</a:t>
            </a:r>
            <a:r>
              <a:rPr lang="en-US" sz="2800" dirty="0">
                <a:latin typeface="Trebuchet MS"/>
              </a:rPr>
              <a:t>) </a:t>
            </a:r>
            <a:endParaRPr lang="cs-CZ" dirty="0"/>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9688084" y="18081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264764" y="534702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392080" y="2225287"/>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9652567" y="5505127"/>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C38812A0-B942-4287-9EA1-4D6A85F9850E}"/>
              </a:ext>
            </a:extLst>
          </p:cNvPr>
          <p:cNvSpPr>
            <a:spLocks noGrp="1" noChangeArrowheads="1"/>
          </p:cNvSpPr>
          <p:nvPr>
            <p:ph idx="1"/>
          </p:nvPr>
        </p:nvSpPr>
        <p:spPr>
          <a:xfrm>
            <a:off x="1228725" y="1257894"/>
            <a:ext cx="9400529" cy="4671420"/>
          </a:xfrm>
        </p:spPr>
        <p:txBody>
          <a:bodyPr/>
          <a:lstStyle/>
          <a:p>
            <a:pPr>
              <a:lnSpc>
                <a:spcPct val="100000"/>
              </a:lnSpc>
              <a:spcBef>
                <a:spcPts val="1200"/>
              </a:spcBef>
              <a:buFont typeface="Wingdings" panose="05000000000000000000" pitchFamily="2" charset="2"/>
              <a:buNone/>
            </a:pPr>
            <a:r>
              <a:rPr lang="cs-CZ" altLang="cs-CZ" b="1" i="1" dirty="0" err="1">
                <a:solidFill>
                  <a:srgbClr val="1E1ECA"/>
                </a:solidFill>
                <a:sym typeface="Symbol" panose="05050102010706020507" pitchFamily="18" charset="2"/>
              </a:rPr>
              <a:t>Tot</a:t>
            </a:r>
            <a:r>
              <a:rPr lang="en-US" altLang="cs-CZ" b="1" i="1" dirty="0">
                <a:solidFill>
                  <a:srgbClr val="1E1ECA"/>
                </a:solidFill>
                <a:sym typeface="Symbol" panose="05050102010706020507" pitchFamily="18" charset="2"/>
              </a:rPr>
              <a:t>a</a:t>
            </a:r>
            <a:r>
              <a:rPr lang="cs-CZ" altLang="cs-CZ" b="1" i="1" dirty="0">
                <a:solidFill>
                  <a:srgbClr val="1E1ECA"/>
                </a:solidFill>
                <a:sym typeface="Symbol" panose="05050102010706020507" pitchFamily="18" charset="2"/>
              </a:rPr>
              <a:t>l </a:t>
            </a:r>
            <a:r>
              <a:rPr lang="cs-CZ" altLang="cs-CZ" b="1" i="1" dirty="0" err="1">
                <a:solidFill>
                  <a:srgbClr val="1E1ECA"/>
                </a:solidFill>
                <a:sym typeface="Symbol" panose="05050102010706020507" pitchFamily="18" charset="2"/>
              </a:rPr>
              <a:t>func</a:t>
            </a:r>
            <a:r>
              <a:rPr lang="en-US" altLang="cs-CZ" b="1" i="1" dirty="0" err="1">
                <a:solidFill>
                  <a:srgbClr val="1E1ECA"/>
                </a:solidFill>
                <a:sym typeface="Symbol" panose="05050102010706020507" pitchFamily="18" charset="2"/>
              </a:rPr>
              <a:t>tion</a:t>
            </a:r>
            <a:r>
              <a:rPr lang="cs-CZ" altLang="cs-CZ" b="1" i="1" dirty="0">
                <a:solidFill>
                  <a:srgbClr val="1E1ECA"/>
                </a:solidFill>
                <a:sym typeface="Symbol" panose="05050102010706020507" pitchFamily="18" charset="2"/>
              </a:rPr>
              <a:t> F: A  B</a:t>
            </a:r>
            <a:br>
              <a:rPr lang="cs-CZ" altLang="cs-CZ" b="1" i="1" dirty="0">
                <a:solidFill>
                  <a:srgbClr val="1E1ECA"/>
                </a:solidFill>
                <a:sym typeface="Symbol" panose="05050102010706020507" pitchFamily="18" charset="2"/>
              </a:rPr>
            </a:br>
            <a:r>
              <a:rPr lang="en-US" altLang="cs-CZ" dirty="0">
                <a:sym typeface="Symbol" panose="05050102010706020507" pitchFamily="18" charset="2"/>
              </a:rPr>
              <a:t>To each element </a:t>
            </a:r>
            <a:r>
              <a:rPr lang="cs-CZ" altLang="cs-CZ" i="1" dirty="0" err="1">
                <a:sym typeface="Symbol" panose="05050102010706020507" pitchFamily="18" charset="2"/>
              </a:rPr>
              <a:t>a</a:t>
            </a:r>
            <a:r>
              <a:rPr lang="cs-CZ" altLang="cs-CZ" dirty="0" err="1">
                <a:sym typeface="Symbol" panose="05050102010706020507" pitchFamily="18" charset="2"/>
              </a:rPr>
              <a:t>A</a:t>
            </a:r>
            <a:r>
              <a:rPr lang="cs-CZ" altLang="cs-CZ" dirty="0">
                <a:sym typeface="Symbol" panose="05050102010706020507" pitchFamily="18" charset="2"/>
              </a:rPr>
              <a:t> </a:t>
            </a:r>
            <a:r>
              <a:rPr lang="en-US" altLang="cs-CZ" dirty="0">
                <a:sym typeface="Symbol" panose="05050102010706020507" pitchFamily="18" charset="2"/>
              </a:rPr>
              <a:t>there is </a:t>
            </a:r>
            <a:r>
              <a:rPr lang="cs-CZ" altLang="cs-CZ" b="1" i="1" dirty="0">
                <a:solidFill>
                  <a:srgbClr val="1E1ECA"/>
                </a:solidFill>
                <a:sym typeface="Symbol" panose="05050102010706020507" pitchFamily="18" charset="2"/>
              </a:rPr>
              <a:t>j</a:t>
            </a:r>
            <a:r>
              <a:rPr lang="en-US" altLang="cs-CZ" b="1" i="1" dirty="0" err="1">
                <a:solidFill>
                  <a:srgbClr val="1E1ECA"/>
                </a:solidFill>
                <a:sym typeface="Symbol" panose="05050102010706020507" pitchFamily="18" charset="2"/>
              </a:rPr>
              <a:t>ust</a:t>
            </a:r>
            <a:r>
              <a:rPr lang="en-US" altLang="cs-CZ" b="1" i="1" dirty="0">
                <a:solidFill>
                  <a:srgbClr val="1E1ECA"/>
                </a:solidFill>
                <a:sym typeface="Symbol" panose="05050102010706020507" pitchFamily="18" charset="2"/>
              </a:rPr>
              <a:t> one</a:t>
            </a:r>
            <a:r>
              <a:rPr lang="cs-CZ" altLang="cs-CZ" dirty="0">
                <a:sym typeface="Symbol" panose="05050102010706020507" pitchFamily="18" charset="2"/>
              </a:rPr>
              <a:t> e</a:t>
            </a:r>
            <a:r>
              <a:rPr lang="en-US" altLang="cs-CZ" dirty="0" err="1">
                <a:sym typeface="Symbol" panose="05050102010706020507" pitchFamily="18" charset="2"/>
              </a:rPr>
              <a:t>lement</a:t>
            </a:r>
            <a:r>
              <a:rPr lang="en-US" altLang="cs-CZ" dirty="0">
                <a:sym typeface="Symbol" panose="05050102010706020507" pitchFamily="18" charset="2"/>
              </a:rPr>
              <a:t> </a:t>
            </a:r>
            <a:r>
              <a:rPr lang="cs-CZ" altLang="cs-CZ" i="1" dirty="0" err="1">
                <a:sym typeface="Symbol" panose="05050102010706020507" pitchFamily="18" charset="2"/>
              </a:rPr>
              <a:t>b</a:t>
            </a:r>
            <a:r>
              <a:rPr lang="cs-CZ" altLang="cs-CZ" dirty="0" err="1">
                <a:sym typeface="Symbol" panose="05050102010706020507" pitchFamily="18" charset="2"/>
              </a:rPr>
              <a:t>B</a:t>
            </a:r>
            <a:r>
              <a:rPr lang="cs-CZ" altLang="cs-CZ" dirty="0">
                <a:sym typeface="Symbol" panose="05050102010706020507" pitchFamily="18" charset="2"/>
              </a:rPr>
              <a:t> </a:t>
            </a:r>
            <a:r>
              <a:rPr lang="en-US" altLang="cs-CZ" dirty="0">
                <a:sym typeface="Symbol" panose="05050102010706020507" pitchFamily="18" charset="2"/>
              </a:rPr>
              <a:t>such that</a:t>
            </a:r>
            <a:r>
              <a:rPr lang="cs-CZ" altLang="cs-CZ" dirty="0">
                <a:sym typeface="Symbol" panose="05050102010706020507" pitchFamily="18" charset="2"/>
              </a:rPr>
              <a:t> F(</a:t>
            </a:r>
            <a:r>
              <a:rPr lang="cs-CZ" altLang="cs-CZ" i="1" dirty="0">
                <a:sym typeface="Symbol" panose="05050102010706020507" pitchFamily="18" charset="2"/>
              </a:rPr>
              <a:t>a</a:t>
            </a:r>
            <a:r>
              <a:rPr lang="cs-CZ" altLang="cs-CZ" dirty="0">
                <a:sym typeface="Symbol" panose="05050102010706020507" pitchFamily="18" charset="2"/>
              </a:rPr>
              <a:t>)=</a:t>
            </a:r>
            <a:r>
              <a:rPr lang="cs-CZ" altLang="cs-CZ" i="1" dirty="0">
                <a:sym typeface="Symbol" panose="05050102010706020507" pitchFamily="18" charset="2"/>
              </a:rPr>
              <a:t>b</a:t>
            </a:r>
            <a:r>
              <a:rPr lang="cs-CZ" altLang="cs-CZ" dirty="0">
                <a:sym typeface="Symbol" panose="05050102010706020507" pitchFamily="18" charset="2"/>
              </a:rPr>
              <a:t>: </a:t>
            </a:r>
            <a:endParaRPr lang="en-US" altLang="cs-CZ" dirty="0">
              <a:sym typeface="Symbol" panose="05050102010706020507" pitchFamily="18" charset="2"/>
            </a:endParaRPr>
          </a:p>
          <a:p>
            <a:pPr>
              <a:lnSpc>
                <a:spcPct val="100000"/>
              </a:lnSpc>
              <a:spcBef>
                <a:spcPts val="1200"/>
              </a:spcBef>
              <a:buFont typeface="Wingdings" panose="05000000000000000000" pitchFamily="2" charset="2"/>
              <a:buNone/>
            </a:pPr>
            <a:r>
              <a:rPr lang="cs-CZ" altLang="cs-CZ" b="1" dirty="0">
                <a:solidFill>
                  <a:srgbClr val="0070C0"/>
                </a:solidFill>
                <a:sym typeface="Symbol" panose="05050102010706020507" pitchFamily="18" charset="2"/>
              </a:rPr>
              <a:t></a:t>
            </a:r>
            <a:r>
              <a:rPr lang="cs-CZ" altLang="cs-CZ" i="1" dirty="0">
                <a:solidFill>
                  <a:srgbClr val="0070C0"/>
                </a:solidFill>
                <a:sym typeface="Symbol" panose="05050102010706020507" pitchFamily="18" charset="2"/>
              </a:rPr>
              <a:t>a </a:t>
            </a:r>
            <a:r>
              <a:rPr lang="cs-CZ" altLang="cs-CZ" b="1" dirty="0">
                <a:solidFill>
                  <a:srgbClr val="0070C0"/>
                </a:solidFill>
                <a:sym typeface="Symbol" panose="05050102010706020507" pitchFamily="18" charset="2"/>
              </a:rPr>
              <a:t></a:t>
            </a:r>
            <a:r>
              <a:rPr lang="cs-CZ" altLang="cs-CZ" i="1" dirty="0">
                <a:solidFill>
                  <a:srgbClr val="0070C0"/>
                </a:solidFill>
                <a:sym typeface="Symbol" panose="05050102010706020507" pitchFamily="18" charset="2"/>
              </a:rPr>
              <a:t>b</a:t>
            </a:r>
            <a:r>
              <a:rPr lang="cs-CZ" altLang="cs-CZ" dirty="0">
                <a:solidFill>
                  <a:srgbClr val="0070C0"/>
                </a:solidFill>
                <a:sym typeface="Symbol" panose="05050102010706020507" pitchFamily="18" charset="2"/>
              </a:rPr>
              <a:t> F(</a:t>
            </a:r>
            <a:r>
              <a:rPr lang="cs-CZ" altLang="cs-CZ" i="1" dirty="0">
                <a:solidFill>
                  <a:srgbClr val="0070C0"/>
                </a:solidFill>
                <a:sym typeface="Symbol" panose="05050102010706020507" pitchFamily="18" charset="2"/>
              </a:rPr>
              <a:t>a</a:t>
            </a:r>
            <a:r>
              <a:rPr lang="cs-CZ" altLang="cs-CZ" dirty="0">
                <a:solidFill>
                  <a:srgbClr val="0070C0"/>
                </a:solidFill>
                <a:sym typeface="Symbol" panose="05050102010706020507" pitchFamily="18" charset="2"/>
              </a:rPr>
              <a:t>)=</a:t>
            </a:r>
            <a:r>
              <a:rPr lang="cs-CZ" altLang="cs-CZ" i="1" dirty="0">
                <a:solidFill>
                  <a:srgbClr val="0070C0"/>
                </a:solidFill>
                <a:sym typeface="Symbol" panose="05050102010706020507" pitchFamily="18" charset="2"/>
              </a:rPr>
              <a:t>b</a:t>
            </a:r>
            <a:r>
              <a:rPr lang="cs-CZ" altLang="cs-CZ" dirty="0">
                <a:solidFill>
                  <a:srgbClr val="0070C0"/>
                </a:solidFill>
                <a:sym typeface="Symbol" panose="05050102010706020507" pitchFamily="18" charset="2"/>
              </a:rPr>
              <a:t> </a:t>
            </a:r>
            <a:r>
              <a:rPr lang="cs-CZ" altLang="cs-CZ" b="1" dirty="0">
                <a:solidFill>
                  <a:srgbClr val="0070C0"/>
                </a:solidFill>
                <a:sym typeface="Symbol" panose="05050102010706020507" pitchFamily="18" charset="2"/>
              </a:rPr>
              <a:t> </a:t>
            </a:r>
            <a:r>
              <a:rPr lang="cs-CZ" altLang="cs-CZ" i="1" dirty="0" err="1">
                <a:solidFill>
                  <a:srgbClr val="0070C0"/>
                </a:solidFill>
                <a:sym typeface="Symbol" panose="05050102010706020507" pitchFamily="18" charset="2"/>
              </a:rPr>
              <a:t>a</a:t>
            </a:r>
            <a:r>
              <a:rPr lang="cs-CZ" altLang="cs-CZ" b="1" dirty="0" err="1">
                <a:solidFill>
                  <a:srgbClr val="0070C0"/>
                </a:solidFill>
                <a:sym typeface="Symbol" panose="05050102010706020507" pitchFamily="18" charset="2"/>
              </a:rPr>
              <a:t></a:t>
            </a:r>
            <a:r>
              <a:rPr lang="cs-CZ" altLang="cs-CZ" i="1" dirty="0" err="1">
                <a:solidFill>
                  <a:srgbClr val="0070C0"/>
                </a:solidFill>
                <a:sym typeface="Symbol" panose="05050102010706020507" pitchFamily="18" charset="2"/>
              </a:rPr>
              <a:t>b</a:t>
            </a:r>
            <a:r>
              <a:rPr lang="cs-CZ" altLang="cs-CZ" b="1" dirty="0" err="1">
                <a:solidFill>
                  <a:srgbClr val="0070C0"/>
                </a:solidFill>
                <a:sym typeface="Symbol" panose="05050102010706020507" pitchFamily="18" charset="2"/>
              </a:rPr>
              <a:t></a:t>
            </a:r>
            <a:r>
              <a:rPr lang="cs-CZ" altLang="cs-CZ" i="1" dirty="0" err="1">
                <a:solidFill>
                  <a:srgbClr val="0070C0"/>
                </a:solidFill>
                <a:sym typeface="Symbol" panose="05050102010706020507" pitchFamily="18" charset="2"/>
              </a:rPr>
              <a:t>c</a:t>
            </a:r>
            <a:r>
              <a:rPr lang="cs-CZ" altLang="cs-CZ" b="1" dirty="0">
                <a:solidFill>
                  <a:srgbClr val="0070C0"/>
                </a:solidFill>
                <a:sym typeface="Symbol" panose="05050102010706020507" pitchFamily="18" charset="2"/>
              </a:rPr>
              <a:t> </a:t>
            </a:r>
            <a:r>
              <a:rPr lang="cs-CZ" altLang="cs-CZ" dirty="0">
                <a:solidFill>
                  <a:srgbClr val="0070C0"/>
                </a:solidFill>
                <a:sym typeface="Symbol" panose="05050102010706020507" pitchFamily="18" charset="2"/>
              </a:rPr>
              <a:t>[(F(</a:t>
            </a:r>
            <a:r>
              <a:rPr lang="cs-CZ" altLang="cs-CZ" i="1" dirty="0">
                <a:solidFill>
                  <a:srgbClr val="0070C0"/>
                </a:solidFill>
                <a:sym typeface="Symbol" panose="05050102010706020507" pitchFamily="18" charset="2"/>
              </a:rPr>
              <a:t>a</a:t>
            </a:r>
            <a:r>
              <a:rPr lang="cs-CZ" altLang="cs-CZ" dirty="0">
                <a:solidFill>
                  <a:srgbClr val="0070C0"/>
                </a:solidFill>
                <a:sym typeface="Symbol" panose="05050102010706020507" pitchFamily="18" charset="2"/>
              </a:rPr>
              <a:t>)=</a:t>
            </a:r>
            <a:r>
              <a:rPr lang="cs-CZ" altLang="cs-CZ" i="1" dirty="0">
                <a:solidFill>
                  <a:srgbClr val="0070C0"/>
                </a:solidFill>
                <a:sym typeface="Symbol" panose="05050102010706020507" pitchFamily="18" charset="2"/>
              </a:rPr>
              <a:t>b </a:t>
            </a:r>
            <a:r>
              <a:rPr lang="cs-CZ" altLang="cs-CZ" b="1" dirty="0">
                <a:solidFill>
                  <a:srgbClr val="0070C0"/>
                </a:solidFill>
                <a:sym typeface="Symbol" panose="05050102010706020507" pitchFamily="18" charset="2"/>
              </a:rPr>
              <a:t> </a:t>
            </a:r>
            <a:r>
              <a:rPr lang="cs-CZ" altLang="cs-CZ" dirty="0">
                <a:solidFill>
                  <a:srgbClr val="0070C0"/>
                </a:solidFill>
                <a:sym typeface="Symbol" panose="05050102010706020507" pitchFamily="18" charset="2"/>
              </a:rPr>
              <a:t>F(</a:t>
            </a:r>
            <a:r>
              <a:rPr lang="cs-CZ" altLang="cs-CZ" i="1" dirty="0">
                <a:solidFill>
                  <a:srgbClr val="0070C0"/>
                </a:solidFill>
                <a:sym typeface="Symbol" panose="05050102010706020507" pitchFamily="18" charset="2"/>
              </a:rPr>
              <a:t>a</a:t>
            </a:r>
            <a:r>
              <a:rPr lang="cs-CZ" altLang="cs-CZ" dirty="0">
                <a:solidFill>
                  <a:srgbClr val="0070C0"/>
                </a:solidFill>
                <a:sym typeface="Symbol" panose="05050102010706020507" pitchFamily="18" charset="2"/>
              </a:rPr>
              <a:t>)=</a:t>
            </a:r>
            <a:r>
              <a:rPr lang="cs-CZ" altLang="cs-CZ" i="1" dirty="0">
                <a:solidFill>
                  <a:srgbClr val="0070C0"/>
                </a:solidFill>
                <a:sym typeface="Symbol" panose="05050102010706020507" pitchFamily="18" charset="2"/>
              </a:rPr>
              <a:t>c</a:t>
            </a:r>
            <a:r>
              <a:rPr lang="cs-CZ" altLang="cs-CZ" dirty="0">
                <a:solidFill>
                  <a:srgbClr val="0070C0"/>
                </a:solidFill>
                <a:sym typeface="Symbol" panose="05050102010706020507" pitchFamily="18" charset="2"/>
              </a:rPr>
              <a:t>)</a:t>
            </a:r>
            <a:r>
              <a:rPr lang="cs-CZ" altLang="cs-CZ" b="1" dirty="0">
                <a:solidFill>
                  <a:srgbClr val="0070C0"/>
                </a:solidFill>
                <a:sym typeface="Symbol" panose="05050102010706020507" pitchFamily="18" charset="2"/>
              </a:rPr>
              <a:t>  </a:t>
            </a:r>
            <a:r>
              <a:rPr lang="cs-CZ" altLang="cs-CZ" i="1" dirty="0">
                <a:solidFill>
                  <a:srgbClr val="0070C0"/>
                </a:solidFill>
                <a:sym typeface="Symbol" panose="05050102010706020507" pitchFamily="18" charset="2"/>
              </a:rPr>
              <a:t>b=c</a:t>
            </a:r>
            <a:r>
              <a:rPr lang="cs-CZ" altLang="cs-CZ" dirty="0">
                <a:solidFill>
                  <a:srgbClr val="0070C0"/>
                </a:solidFill>
                <a:sym typeface="Symbol" panose="05050102010706020507" pitchFamily="18" charset="2"/>
              </a:rPr>
              <a:t>]</a:t>
            </a:r>
          </a:p>
          <a:p>
            <a:pPr>
              <a:buFont typeface="Wingdings" panose="05000000000000000000" pitchFamily="2" charset="2"/>
              <a:buNone/>
            </a:pPr>
            <a:r>
              <a:rPr lang="en-US" altLang="cs-CZ" dirty="0">
                <a:sym typeface="Symbol" panose="05050102010706020507" pitchFamily="18" charset="2"/>
              </a:rPr>
              <a:t>Sometimes we introduce a </a:t>
            </a:r>
            <a:r>
              <a:rPr lang="en-US" altLang="cs-CZ" b="1" i="1" dirty="0">
                <a:sym typeface="Symbol" panose="05050102010706020507" pitchFamily="18" charset="2"/>
              </a:rPr>
              <a:t>special quantifier</a:t>
            </a:r>
            <a:r>
              <a:rPr lang="cs-CZ" altLang="cs-CZ" b="1" i="1" dirty="0">
                <a:sym typeface="Symbol" panose="05050102010706020507" pitchFamily="18" charset="2"/>
              </a:rPr>
              <a:t> </a:t>
            </a:r>
            <a:r>
              <a:rPr lang="cs-CZ" altLang="cs-CZ" b="1" dirty="0">
                <a:sym typeface="Symbol" panose="05050102010706020507" pitchFamily="18" charset="2"/>
              </a:rPr>
              <a:t>!</a:t>
            </a:r>
            <a:r>
              <a:rPr lang="cs-CZ" altLang="cs-CZ" b="1" i="1" dirty="0">
                <a:sym typeface="Symbol" panose="05050102010706020507" pitchFamily="18" charset="2"/>
              </a:rPr>
              <a:t>  </a:t>
            </a:r>
            <a:r>
              <a:rPr lang="en-US" altLang="cs-CZ" i="1" dirty="0">
                <a:sym typeface="Symbol" panose="05050102010706020507" pitchFamily="18" charset="2"/>
              </a:rPr>
              <a:t>meaning</a:t>
            </a:r>
            <a:r>
              <a:rPr lang="en-US" altLang="cs-CZ" b="1" i="1" dirty="0">
                <a:sym typeface="Symbol" panose="05050102010706020507" pitchFamily="18" charset="2"/>
              </a:rPr>
              <a:t> </a:t>
            </a:r>
            <a:r>
              <a:rPr lang="en-US" altLang="cs-CZ" dirty="0">
                <a:sym typeface="Symbol" panose="05050102010706020507" pitchFamily="18" charset="2"/>
              </a:rPr>
              <a:t>“there is just one”, written as</a:t>
            </a:r>
            <a:r>
              <a:rPr lang="cs-CZ" altLang="cs-CZ" dirty="0">
                <a:sym typeface="Symbol" panose="05050102010706020507" pitchFamily="18" charset="2"/>
              </a:rPr>
              <a:t>:</a:t>
            </a:r>
          </a:p>
          <a:p>
            <a:pPr>
              <a:buFont typeface="Wingdings" panose="05000000000000000000" pitchFamily="2" charset="2"/>
              <a:buNone/>
            </a:pPr>
            <a:r>
              <a:rPr lang="en-US" altLang="cs-CZ" b="1" dirty="0">
                <a:sym typeface="Symbol" panose="05050102010706020507" pitchFamily="18" charset="2"/>
              </a:rPr>
              <a:t> 	</a:t>
            </a:r>
            <a:r>
              <a:rPr lang="cs-CZ" altLang="cs-CZ" b="1" dirty="0">
                <a:sym typeface="Symbol" panose="05050102010706020507" pitchFamily="18" charset="2"/>
              </a:rPr>
              <a:t></a:t>
            </a:r>
            <a:r>
              <a:rPr lang="cs-CZ" altLang="cs-CZ" i="1" dirty="0">
                <a:sym typeface="Symbol" panose="05050102010706020507" pitchFamily="18" charset="2"/>
              </a:rPr>
              <a:t>a </a:t>
            </a:r>
            <a:r>
              <a:rPr lang="cs-CZ" altLang="cs-CZ" b="1" dirty="0">
                <a:sym typeface="Symbol" panose="05050102010706020507" pitchFamily="18" charset="2"/>
              </a:rPr>
              <a:t>!</a:t>
            </a:r>
            <a:r>
              <a:rPr lang="cs-CZ" altLang="cs-CZ" i="1" dirty="0">
                <a:sym typeface="Symbol" panose="05050102010706020507" pitchFamily="18" charset="2"/>
              </a:rPr>
              <a:t>b</a:t>
            </a:r>
            <a:r>
              <a:rPr lang="cs-CZ" altLang="cs-CZ" dirty="0">
                <a:sym typeface="Symbol" panose="05050102010706020507" pitchFamily="18" charset="2"/>
              </a:rPr>
              <a:t> F(</a:t>
            </a:r>
            <a:r>
              <a:rPr lang="cs-CZ" altLang="cs-CZ" i="1" dirty="0">
                <a:sym typeface="Symbol" panose="05050102010706020507" pitchFamily="18" charset="2"/>
              </a:rPr>
              <a:t>a</a:t>
            </a:r>
            <a:r>
              <a:rPr lang="cs-CZ" altLang="cs-CZ" dirty="0">
                <a:sym typeface="Symbol" panose="05050102010706020507" pitchFamily="18" charset="2"/>
              </a:rPr>
              <a:t>)=</a:t>
            </a:r>
            <a:r>
              <a:rPr lang="cs-CZ" altLang="cs-CZ" i="1" dirty="0">
                <a:sym typeface="Symbol" panose="05050102010706020507" pitchFamily="18" charset="2"/>
              </a:rPr>
              <a:t>b </a:t>
            </a:r>
            <a:endParaRPr lang="en-US" altLang="cs-CZ" i="1" dirty="0">
              <a:sym typeface="Symbol" panose="05050102010706020507" pitchFamily="18" charset="2"/>
            </a:endParaRPr>
          </a:p>
          <a:p>
            <a:pPr>
              <a:buFont typeface="Wingdings" panose="05000000000000000000" pitchFamily="2" charset="2"/>
              <a:buNone/>
            </a:pPr>
            <a:r>
              <a:rPr lang="en-US" altLang="cs-CZ" i="1" dirty="0">
                <a:sym typeface="Symbol" panose="05050102010706020507" pitchFamily="18" charset="2"/>
              </a:rPr>
              <a:t>In the first order predicate logic (next lesson) we work only with total functions </a:t>
            </a:r>
            <a:endParaRPr lang="cs-CZ" altLang="cs-CZ" i="1" dirty="0">
              <a:sym typeface="Symbol" panose="05050102010706020507" pitchFamily="18" charset="2"/>
            </a:endParaRPr>
          </a:p>
        </p:txBody>
      </p:sp>
      <p:sp>
        <p:nvSpPr>
          <p:cNvPr id="5" name="Zástupný symbol pro číslo snímku 4">
            <a:extLst>
              <a:ext uri="{FF2B5EF4-FFF2-40B4-BE49-F238E27FC236}">
                <a16:creationId xmlns:a16="http://schemas.microsoft.com/office/drawing/2014/main" id="{91565A14-40C1-4767-A488-77EBD1021E81}"/>
              </a:ext>
            </a:extLst>
          </p:cNvPr>
          <p:cNvSpPr>
            <a:spLocks noGrp="1"/>
          </p:cNvSpPr>
          <p:nvPr>
            <p:ph type="sldNum" sz="quarter" idx="12"/>
          </p:nvPr>
        </p:nvSpPr>
        <p:spPr/>
        <p:txBody>
          <a:bodyPr/>
          <a:lstStyle/>
          <a:p>
            <a:fld id="{A90B57EC-6503-4ABD-A2CF-01D0697A8B32}" type="slidenum">
              <a:rPr lang="cs-CZ" altLang="cs-CZ"/>
              <a:pPr/>
              <a:t>22</a:t>
            </a:fld>
            <a:endParaRPr lang="cs-CZ" altLang="cs-CZ"/>
          </a:p>
        </p:txBody>
      </p:sp>
      <p:sp>
        <p:nvSpPr>
          <p:cNvPr id="2" name="Obdélník 1">
            <a:extLst>
              <a:ext uri="{FF2B5EF4-FFF2-40B4-BE49-F238E27FC236}">
                <a16:creationId xmlns:a16="http://schemas.microsoft.com/office/drawing/2014/main" id="{26D3E129-7736-4359-AA84-B88C585382E1}"/>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F2E7632B-C409-4F3E-A4BC-11350EFBA5F0}"/>
              </a:ext>
            </a:extLst>
          </p:cNvPr>
          <p:cNvSpPr>
            <a:spLocks noGrp="1" noChangeArrowheads="1"/>
          </p:cNvSpPr>
          <p:nvPr/>
        </p:nvSpPr>
        <p:spPr>
          <a:xfrm>
            <a:off x="1376255" y="460403"/>
            <a:ext cx="3165841" cy="658359"/>
          </a:xfrm>
          <a:prstGeom prst="rect">
            <a:avLst/>
          </a:prstGeom>
          <a:solidFill>
            <a:schemeClr val="bg1"/>
          </a:solidFill>
        </p:spPr>
        <p:txBody>
          <a:bodyPr vert="horz" lIns="91440" tIns="45720" rIns="91440" bIns="45720" rtlCol="0" anchor="ctr">
            <a:normAutofit fontScale="925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Function (map</a:t>
            </a:r>
            <a:r>
              <a:rPr lang="cs-CZ" sz="2800" dirty="0">
                <a:latin typeface="Trebuchet MS"/>
              </a:rPr>
              <a:t>p</a:t>
            </a:r>
            <a:r>
              <a:rPr lang="en-US" sz="2800" dirty="0" err="1">
                <a:latin typeface="Trebuchet MS"/>
              </a:rPr>
              <a:t>ing</a:t>
            </a:r>
            <a:r>
              <a:rPr lang="en-US" sz="2800" dirty="0">
                <a:latin typeface="Trebuchet MS"/>
              </a:rPr>
              <a:t>) </a:t>
            </a:r>
            <a:endParaRPr lang="cs-CZ" dirty="0"/>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8189915" y="-25833"/>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4383649" y="6302573"/>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10658343" y="311419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4128024" y="128047"/>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68332" y="2122068"/>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936A1EDC-CE16-498E-9F66-12BC4009A5E0}"/>
              </a:ext>
            </a:extLst>
          </p:cNvPr>
          <p:cNvSpPr>
            <a:spLocks noGrp="1" noChangeArrowheads="1"/>
          </p:cNvSpPr>
          <p:nvPr>
            <p:ph idx="1"/>
          </p:nvPr>
        </p:nvSpPr>
        <p:spPr>
          <a:xfrm>
            <a:off x="1157288" y="1115825"/>
            <a:ext cx="9944100" cy="4824413"/>
          </a:xfrm>
        </p:spPr>
        <p:txBody>
          <a:bodyPr/>
          <a:lstStyle/>
          <a:p>
            <a:pPr>
              <a:lnSpc>
                <a:spcPct val="100000"/>
              </a:lnSpc>
              <a:buFont typeface="Wingdings" panose="05000000000000000000" pitchFamily="2" charset="2"/>
              <a:buNone/>
            </a:pPr>
            <a:r>
              <a:rPr lang="en-US" altLang="cs-CZ" dirty="0">
                <a:sym typeface="Symbol" panose="05050102010706020507" pitchFamily="18" charset="2"/>
              </a:rPr>
              <a:t>Examples</a:t>
            </a:r>
            <a:r>
              <a:rPr lang="cs-CZ" altLang="cs-CZ" dirty="0">
                <a:sym typeface="Symbol" panose="05050102010706020507" pitchFamily="18" charset="2"/>
              </a:rPr>
              <a:t>:</a:t>
            </a:r>
          </a:p>
          <a:p>
            <a:pPr>
              <a:lnSpc>
                <a:spcPct val="100000"/>
              </a:lnSpc>
              <a:buFont typeface="Wingdings" panose="05000000000000000000" pitchFamily="2" charset="2"/>
              <a:buNone/>
            </a:pPr>
            <a:r>
              <a:rPr lang="cs-CZ" altLang="cs-CZ" dirty="0" err="1">
                <a:sym typeface="Symbol" panose="05050102010706020507" pitchFamily="18" charset="2"/>
              </a:rPr>
              <a:t>Rela</a:t>
            </a:r>
            <a:r>
              <a:rPr lang="en-US" altLang="cs-CZ" dirty="0" err="1">
                <a:sym typeface="Symbol" panose="05050102010706020507" pitchFamily="18" charset="2"/>
              </a:rPr>
              <a:t>tion</a:t>
            </a:r>
            <a:r>
              <a:rPr lang="cs-CZ" altLang="cs-CZ" dirty="0">
                <a:sym typeface="Symbol" panose="05050102010706020507" pitchFamily="18" charset="2"/>
              </a:rPr>
              <a:t> </a:t>
            </a:r>
            <a:r>
              <a:rPr lang="cs-CZ" altLang="cs-CZ" dirty="0">
                <a:solidFill>
                  <a:srgbClr val="1E1ECA"/>
                </a:solidFill>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{0,0,0, 1,0,1, 1,1,2, 0,1,1, …}</a:t>
            </a:r>
            <a:r>
              <a:rPr lang="cs-CZ" altLang="cs-CZ" dirty="0">
                <a:sym typeface="Symbol" panose="05050102010706020507" pitchFamily="18" charset="2"/>
              </a:rPr>
              <a:t> </a:t>
            </a:r>
            <a:br>
              <a:rPr lang="cs-CZ" altLang="cs-CZ" dirty="0">
                <a:sym typeface="Symbol" panose="05050102010706020507" pitchFamily="18" charset="2"/>
              </a:rPr>
            </a:br>
            <a:r>
              <a:rPr lang="en-US" altLang="cs-CZ" dirty="0">
                <a:sym typeface="Symbol" panose="05050102010706020507" pitchFamily="18" charset="2"/>
              </a:rPr>
              <a:t>is a</a:t>
            </a:r>
            <a:r>
              <a:rPr lang="cs-CZ" altLang="cs-CZ" dirty="0">
                <a:sym typeface="Symbol" panose="05050102010706020507" pitchFamily="18" charset="2"/>
              </a:rPr>
              <a:t> </a:t>
            </a:r>
            <a:r>
              <a:rPr lang="cs-CZ" altLang="cs-CZ" dirty="0">
                <a:solidFill>
                  <a:srgbClr val="1E1ECA"/>
                </a:solidFill>
                <a:sym typeface="Symbol" panose="05050102010706020507" pitchFamily="18" charset="2"/>
              </a:rPr>
              <a:t>(</a:t>
            </a:r>
            <a:r>
              <a:rPr lang="cs-CZ" altLang="cs-CZ" dirty="0" err="1">
                <a:solidFill>
                  <a:srgbClr val="1E1ECA"/>
                </a:solidFill>
                <a:sym typeface="Symbol" panose="05050102010706020507" pitchFamily="18" charset="2"/>
              </a:rPr>
              <a:t>tot</a:t>
            </a:r>
            <a:r>
              <a:rPr lang="en-US" altLang="cs-CZ" dirty="0">
                <a:solidFill>
                  <a:srgbClr val="1E1ECA"/>
                </a:solidFill>
                <a:sym typeface="Symbol" panose="05050102010706020507" pitchFamily="18" charset="2"/>
              </a:rPr>
              <a:t>a</a:t>
            </a:r>
            <a:r>
              <a:rPr lang="cs-CZ" altLang="cs-CZ" dirty="0">
                <a:solidFill>
                  <a:srgbClr val="1E1ECA"/>
                </a:solidFill>
                <a:sym typeface="Symbol" panose="05050102010706020507" pitchFamily="18" charset="2"/>
              </a:rPr>
              <a:t>l bin</a:t>
            </a:r>
            <a:r>
              <a:rPr lang="en-US" altLang="cs-CZ" dirty="0">
                <a:solidFill>
                  <a:srgbClr val="1E1ECA"/>
                </a:solidFill>
                <a:sym typeface="Symbol" panose="05050102010706020507" pitchFamily="18" charset="2"/>
              </a:rPr>
              <a:t>a</a:t>
            </a:r>
            <a:r>
              <a:rPr lang="cs-CZ" altLang="cs-CZ" dirty="0">
                <a:solidFill>
                  <a:srgbClr val="1E1ECA"/>
                </a:solidFill>
                <a:sym typeface="Symbol" panose="05050102010706020507" pitchFamily="18" charset="2"/>
              </a:rPr>
              <a:t>r</a:t>
            </a:r>
            <a:r>
              <a:rPr lang="en-US" altLang="cs-CZ" dirty="0">
                <a:solidFill>
                  <a:srgbClr val="1E1ECA"/>
                </a:solidFill>
                <a:sym typeface="Symbol" panose="05050102010706020507" pitchFamily="18" charset="2"/>
              </a:rPr>
              <a:t>y</a:t>
            </a:r>
            <a:r>
              <a:rPr lang="cs-CZ" altLang="cs-CZ" dirty="0">
                <a:solidFill>
                  <a:srgbClr val="1E1ECA"/>
                </a:solidFill>
                <a:sym typeface="Symbol" panose="05050102010706020507" pitchFamily="18" charset="2"/>
              </a:rPr>
              <a:t>) </a:t>
            </a:r>
            <a:r>
              <a:rPr lang="cs-CZ" altLang="cs-CZ" dirty="0" err="1">
                <a:solidFill>
                  <a:srgbClr val="1E1ECA"/>
                </a:solidFill>
                <a:sym typeface="Symbol" panose="05050102010706020507" pitchFamily="18" charset="2"/>
              </a:rPr>
              <a:t>func</a:t>
            </a:r>
            <a:r>
              <a:rPr lang="en-US" altLang="cs-CZ" dirty="0" err="1">
                <a:solidFill>
                  <a:srgbClr val="1E1ECA"/>
                </a:solidFill>
                <a:sym typeface="Symbol" panose="05050102010706020507" pitchFamily="18" charset="2"/>
              </a:rPr>
              <a:t>tion</a:t>
            </a:r>
            <a:r>
              <a:rPr lang="en-US" altLang="cs-CZ" dirty="0">
                <a:solidFill>
                  <a:srgbClr val="1E1ECA"/>
                </a:solidFill>
                <a:sym typeface="Symbol" panose="05050102010706020507" pitchFamily="18" charset="2"/>
              </a:rPr>
              <a:t> </a:t>
            </a:r>
            <a:r>
              <a:rPr lang="en-US" altLang="cs-CZ" dirty="0">
                <a:sym typeface="Symbol" panose="05050102010706020507" pitchFamily="18" charset="2"/>
              </a:rPr>
              <a:t>on </a:t>
            </a:r>
            <a:r>
              <a:rPr lang="en-US" altLang="cs-CZ" b="1" i="1" dirty="0">
                <a:sym typeface="Symbol" panose="05050102010706020507" pitchFamily="18" charset="2"/>
              </a:rPr>
              <a:t>N</a:t>
            </a:r>
            <a:r>
              <a:rPr lang="cs-CZ" altLang="cs-CZ" dirty="0">
                <a:sym typeface="Symbol" panose="05050102010706020507" pitchFamily="18" charset="2"/>
              </a:rPr>
              <a:t>. </a:t>
            </a:r>
            <a:r>
              <a:rPr lang="en-US" altLang="cs-CZ" dirty="0">
                <a:sym typeface="Symbol" panose="05050102010706020507" pitchFamily="18" charset="2"/>
              </a:rPr>
              <a:t>To each pair of numbers it assigns </a:t>
            </a:r>
            <a:r>
              <a:rPr lang="cs-CZ" altLang="cs-CZ" dirty="0">
                <a:solidFill>
                  <a:srgbClr val="1E1ECA"/>
                </a:solidFill>
                <a:sym typeface="Symbol" panose="05050102010706020507" pitchFamily="18" charset="2"/>
              </a:rPr>
              <a:t>j</a:t>
            </a:r>
            <a:r>
              <a:rPr lang="en-US" altLang="cs-CZ" dirty="0" err="1">
                <a:solidFill>
                  <a:srgbClr val="1E1ECA"/>
                </a:solidFill>
                <a:sym typeface="Symbol" panose="05050102010706020507" pitchFamily="18" charset="2"/>
              </a:rPr>
              <a:t>ust</a:t>
            </a:r>
            <a:r>
              <a:rPr lang="en-US" altLang="cs-CZ" dirty="0">
                <a:solidFill>
                  <a:srgbClr val="1E1ECA"/>
                </a:solidFill>
                <a:sym typeface="Symbol" panose="05050102010706020507" pitchFamily="18" charset="2"/>
              </a:rPr>
              <a:t> one number</a:t>
            </a:r>
            <a:r>
              <a:rPr lang="cs-CZ" altLang="cs-CZ" dirty="0">
                <a:sym typeface="Symbol" panose="05050102010706020507" pitchFamily="18" charset="2"/>
              </a:rPr>
              <a:t>, </a:t>
            </a:r>
            <a:r>
              <a:rPr lang="en-US" altLang="cs-CZ" dirty="0">
                <a:sym typeface="Symbol" panose="05050102010706020507" pitchFamily="18" charset="2"/>
              </a:rPr>
              <a:t>the</a:t>
            </a:r>
            <a:r>
              <a:rPr lang="cs-CZ" altLang="cs-CZ" dirty="0" err="1">
                <a:sym typeface="Symbol" panose="05050102010706020507" pitchFamily="18" charset="2"/>
              </a:rPr>
              <a:t>ir</a:t>
            </a:r>
            <a:r>
              <a:rPr lang="en-US" altLang="cs-CZ" dirty="0">
                <a:sym typeface="Symbol" panose="05050102010706020507" pitchFamily="18" charset="2"/>
              </a:rPr>
              <a:t> sum</a:t>
            </a:r>
            <a:r>
              <a:rPr lang="cs-CZ" altLang="cs-CZ" dirty="0">
                <a:sym typeface="Symbol" panose="05050102010706020507" pitchFamily="18" charset="2"/>
              </a:rPr>
              <a:t>.</a:t>
            </a:r>
            <a:endParaRPr lang="en-US" altLang="cs-CZ" dirty="0">
              <a:sym typeface="Symbol" panose="05050102010706020507" pitchFamily="18" charset="2"/>
            </a:endParaRPr>
          </a:p>
          <a:p>
            <a:pPr>
              <a:lnSpc>
                <a:spcPct val="100000"/>
              </a:lnSpc>
              <a:buFont typeface="Wingdings" panose="05000000000000000000" pitchFamily="2" charset="2"/>
              <a:buNone/>
            </a:pPr>
            <a:r>
              <a:rPr lang="en-US" altLang="cs-CZ" dirty="0">
                <a:sym typeface="Symbol" panose="05050102010706020507" pitchFamily="18" charset="2"/>
              </a:rPr>
              <a:t>Instead of </a:t>
            </a:r>
            <a:r>
              <a:rPr lang="en-US" altLang="cs-CZ" b="1" dirty="0">
                <a:solidFill>
                  <a:srgbClr val="0070C0"/>
                </a:solidFill>
                <a:sym typeface="Symbol" panose="05050102010706020507" pitchFamily="18" charset="2"/>
              </a:rPr>
              <a:t></a:t>
            </a:r>
            <a:r>
              <a:rPr lang="en-US" altLang="cs-CZ" dirty="0">
                <a:solidFill>
                  <a:srgbClr val="0070C0"/>
                </a:solidFill>
                <a:sym typeface="Symbol" panose="05050102010706020507" pitchFamily="18" charset="2"/>
              </a:rPr>
              <a:t>1,1,2</a:t>
            </a:r>
            <a:r>
              <a:rPr lang="en-US" altLang="cs-CZ" b="1" dirty="0">
                <a:solidFill>
                  <a:srgbClr val="0070C0"/>
                </a:solidFill>
                <a:sym typeface="Symbol" panose="05050102010706020507" pitchFamily="18" charset="2"/>
              </a:rPr>
              <a:t></a:t>
            </a:r>
            <a:r>
              <a:rPr lang="en-US" altLang="cs-CZ" dirty="0">
                <a:solidFill>
                  <a:srgbClr val="0070C0"/>
                </a:solidFill>
                <a:sym typeface="Symbol" panose="05050102010706020507" pitchFamily="18" charset="2"/>
              </a:rPr>
              <a:t> </a:t>
            </a:r>
            <a:r>
              <a:rPr lang="en-US" altLang="cs-CZ" b="1" dirty="0">
                <a:solidFill>
                  <a:srgbClr val="0070C0"/>
                </a:solidFill>
                <a:sym typeface="Symbol" panose="05050102010706020507" pitchFamily="18" charset="2"/>
              </a:rPr>
              <a:t></a:t>
            </a:r>
            <a:r>
              <a:rPr lang="en-US" altLang="cs-CZ" dirty="0">
                <a:solidFill>
                  <a:srgbClr val="0070C0"/>
                </a:solidFill>
                <a:sym typeface="Symbol" panose="05050102010706020507" pitchFamily="18" charset="2"/>
              </a:rPr>
              <a:t> + </a:t>
            </a:r>
            <a:r>
              <a:rPr lang="en-US" altLang="cs-CZ" dirty="0">
                <a:sym typeface="Symbol" panose="05050102010706020507" pitchFamily="18" charset="2"/>
              </a:rPr>
              <a:t>we write </a:t>
            </a:r>
            <a:r>
              <a:rPr lang="cs-CZ" altLang="cs-CZ" dirty="0">
                <a:solidFill>
                  <a:srgbClr val="0070C0"/>
                </a:solidFill>
                <a:sym typeface="Symbol" panose="05050102010706020507" pitchFamily="18" charset="2"/>
              </a:rPr>
              <a:t>1+1=2</a:t>
            </a:r>
            <a:r>
              <a:rPr lang="en-US" altLang="cs-CZ" dirty="0">
                <a:sym typeface="Symbol" panose="05050102010706020507" pitchFamily="18" charset="2"/>
              </a:rPr>
              <a:t>.</a:t>
            </a:r>
            <a:endParaRPr lang="cs-CZ" altLang="cs-CZ" dirty="0">
              <a:sym typeface="Symbol" panose="05050102010706020507" pitchFamily="18" charset="2"/>
            </a:endParaRPr>
          </a:p>
          <a:p>
            <a:pPr>
              <a:lnSpc>
                <a:spcPct val="100000"/>
              </a:lnSpc>
              <a:buFont typeface="Wingdings" panose="05000000000000000000" pitchFamily="2" charset="2"/>
              <a:buNone/>
            </a:pPr>
            <a:r>
              <a:rPr lang="en-US" altLang="cs-CZ" dirty="0">
                <a:sym typeface="Symbol" panose="05050102010706020507" pitchFamily="18" charset="2"/>
              </a:rPr>
              <a:t>The r</a:t>
            </a:r>
            <a:r>
              <a:rPr lang="cs-CZ" altLang="cs-CZ" dirty="0" err="1">
                <a:sym typeface="Symbol" panose="05050102010706020507" pitchFamily="18" charset="2"/>
              </a:rPr>
              <a:t>ela</a:t>
            </a:r>
            <a:r>
              <a:rPr lang="en-US" altLang="cs-CZ" dirty="0" err="1">
                <a:sym typeface="Symbol" panose="05050102010706020507" pitchFamily="18" charset="2"/>
              </a:rPr>
              <a:t>tion</a:t>
            </a:r>
            <a:r>
              <a:rPr lang="cs-CZ" altLang="cs-CZ" dirty="0">
                <a:sym typeface="Symbol" panose="05050102010706020507" pitchFamily="18" charset="2"/>
              </a:rPr>
              <a:t> </a:t>
            </a:r>
            <a:r>
              <a:rPr lang="cs-CZ" altLang="cs-CZ" b="1" dirty="0">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is not a function</a:t>
            </a:r>
            <a:r>
              <a:rPr lang="cs-CZ" altLang="cs-CZ" dirty="0">
                <a:sym typeface="Symbol" panose="05050102010706020507" pitchFamily="18" charset="2"/>
              </a:rPr>
              <a:t>: </a:t>
            </a:r>
            <a:r>
              <a:rPr lang="cs-CZ" altLang="cs-CZ" b="1" dirty="0">
                <a:sym typeface="Symbol" panose="05050102010706020507" pitchFamily="18" charset="2"/>
              </a:rPr>
              <a:t></a:t>
            </a:r>
            <a:r>
              <a:rPr lang="cs-CZ" altLang="cs-CZ" i="1" dirty="0">
                <a:sym typeface="Symbol" panose="05050102010706020507" pitchFamily="18" charset="2"/>
              </a:rPr>
              <a:t>x </a:t>
            </a:r>
            <a:r>
              <a:rPr lang="cs-CZ" altLang="cs-CZ" b="1" dirty="0">
                <a:sym typeface="Symbol" panose="05050102010706020507" pitchFamily="18" charset="2"/>
              </a:rPr>
              <a:t></a:t>
            </a:r>
            <a:r>
              <a:rPr lang="cs-CZ" altLang="cs-CZ" i="1" dirty="0">
                <a:sym typeface="Symbol" panose="05050102010706020507" pitchFamily="18" charset="2"/>
              </a:rPr>
              <a:t>y </a:t>
            </a:r>
            <a:r>
              <a:rPr lang="cs-CZ" altLang="cs-CZ" b="1" dirty="0">
                <a:sym typeface="Symbol" panose="05050102010706020507" pitchFamily="18" charset="2"/>
              </a:rPr>
              <a:t></a:t>
            </a:r>
            <a:r>
              <a:rPr lang="cs-CZ" altLang="cs-CZ" i="1" dirty="0">
                <a:sym typeface="Symbol" panose="05050102010706020507" pitchFamily="18" charset="2"/>
              </a:rPr>
              <a:t>z </a:t>
            </a:r>
            <a:r>
              <a:rPr lang="en-US" altLang="cs-CZ" dirty="0">
                <a:sym typeface="Symbol" panose="05050102010706020507" pitchFamily="18" charset="2"/>
              </a:rPr>
              <a:t>[</a:t>
            </a:r>
            <a:r>
              <a:rPr lang="cs-CZ" altLang="cs-CZ" dirty="0">
                <a:sym typeface="Symbol" panose="05050102010706020507" pitchFamily="18" charset="2"/>
              </a:rPr>
              <a:t>(</a:t>
            </a:r>
            <a:r>
              <a:rPr lang="cs-CZ" altLang="cs-CZ" i="1" dirty="0">
                <a:sym typeface="Symbol" panose="05050102010706020507" pitchFamily="18" charset="2"/>
              </a:rPr>
              <a:t>x </a:t>
            </a:r>
            <a:r>
              <a:rPr lang="cs-CZ" altLang="cs-CZ" b="1" dirty="0">
                <a:sym typeface="Symbol" panose="05050102010706020507" pitchFamily="18" charset="2"/>
              </a:rPr>
              <a:t></a:t>
            </a:r>
            <a:r>
              <a:rPr lang="cs-CZ" altLang="cs-CZ" i="1" dirty="0">
                <a:sym typeface="Symbol" panose="05050102010706020507" pitchFamily="18" charset="2"/>
              </a:rPr>
              <a:t> y</a:t>
            </a:r>
            <a:r>
              <a:rPr lang="cs-CZ" altLang="cs-CZ" dirty="0">
                <a:sym typeface="Symbol" panose="05050102010706020507" pitchFamily="18" charset="2"/>
              </a:rPr>
              <a:t>) </a:t>
            </a:r>
            <a:r>
              <a:rPr lang="cs-CZ" altLang="cs-CZ" b="1" dirty="0">
                <a:sym typeface="Symbol" panose="05050102010706020507" pitchFamily="18" charset="2"/>
              </a:rPr>
              <a:t></a:t>
            </a:r>
            <a:r>
              <a:rPr lang="cs-CZ" altLang="cs-CZ" dirty="0">
                <a:sym typeface="Symbol" panose="05050102010706020507" pitchFamily="18" charset="2"/>
              </a:rPr>
              <a:t> (</a:t>
            </a:r>
            <a:r>
              <a:rPr lang="cs-CZ" altLang="cs-CZ" i="1" dirty="0">
                <a:sym typeface="Symbol" panose="05050102010706020507" pitchFamily="18" charset="2"/>
              </a:rPr>
              <a:t>x </a:t>
            </a:r>
            <a:r>
              <a:rPr lang="cs-CZ" altLang="cs-CZ" b="1" dirty="0">
                <a:sym typeface="Symbol" panose="05050102010706020507" pitchFamily="18" charset="2"/>
              </a:rPr>
              <a:t></a:t>
            </a:r>
            <a:r>
              <a:rPr lang="cs-CZ" altLang="cs-CZ" i="1" dirty="0">
                <a:sym typeface="Symbol" panose="05050102010706020507" pitchFamily="18" charset="2"/>
              </a:rPr>
              <a:t> z</a:t>
            </a:r>
            <a:r>
              <a:rPr lang="cs-CZ" altLang="cs-CZ" dirty="0">
                <a:sym typeface="Symbol" panose="05050102010706020507" pitchFamily="18" charset="2"/>
              </a:rPr>
              <a:t>) </a:t>
            </a:r>
            <a:r>
              <a:rPr lang="cs-CZ" altLang="cs-CZ" b="1" dirty="0">
                <a:sym typeface="Symbol" panose="05050102010706020507" pitchFamily="18" charset="2"/>
              </a:rPr>
              <a:t></a:t>
            </a:r>
            <a:r>
              <a:rPr lang="cs-CZ" altLang="cs-CZ" dirty="0">
                <a:sym typeface="Symbol" panose="05050102010706020507" pitchFamily="18" charset="2"/>
              </a:rPr>
              <a:t> (</a:t>
            </a:r>
            <a:r>
              <a:rPr lang="cs-CZ" altLang="cs-CZ" i="1" dirty="0">
                <a:sym typeface="Symbol" panose="05050102010706020507" pitchFamily="18" charset="2"/>
              </a:rPr>
              <a:t>y </a:t>
            </a:r>
            <a:r>
              <a:rPr lang="cs-CZ" altLang="cs-CZ" b="1" i="1" dirty="0">
                <a:sym typeface="Symbol" panose="05050102010706020507" pitchFamily="18" charset="2"/>
              </a:rPr>
              <a:t> </a:t>
            </a:r>
            <a:r>
              <a:rPr lang="cs-CZ" altLang="cs-CZ" i="1" dirty="0">
                <a:sym typeface="Symbol" panose="05050102010706020507" pitchFamily="18" charset="2"/>
              </a:rPr>
              <a:t>z</a:t>
            </a:r>
            <a:r>
              <a:rPr lang="cs-CZ" altLang="cs-CZ" dirty="0">
                <a:sym typeface="Symbol" panose="05050102010706020507" pitchFamily="18" charset="2"/>
              </a:rPr>
              <a:t>)</a:t>
            </a:r>
            <a:r>
              <a:rPr lang="en-US" altLang="cs-CZ" dirty="0">
                <a:sym typeface="Symbol" panose="05050102010706020507" pitchFamily="18" charset="2"/>
              </a:rPr>
              <a:t>]</a:t>
            </a:r>
            <a:endParaRPr lang="cs-CZ" altLang="cs-CZ" dirty="0">
              <a:sym typeface="Symbol" panose="05050102010706020507" pitchFamily="18" charset="2"/>
            </a:endParaRPr>
          </a:p>
          <a:p>
            <a:pPr>
              <a:lnSpc>
                <a:spcPct val="100000"/>
              </a:lnSpc>
              <a:buFont typeface="Wingdings" panose="05000000000000000000" pitchFamily="2" charset="2"/>
              <a:buNone/>
            </a:pPr>
            <a:r>
              <a:rPr lang="cs-CZ" altLang="cs-CZ" dirty="0" err="1">
                <a:sym typeface="Symbol" panose="05050102010706020507" pitchFamily="18" charset="2"/>
              </a:rPr>
              <a:t>Rela</a:t>
            </a:r>
            <a:r>
              <a:rPr lang="en-US" altLang="cs-CZ" dirty="0" err="1">
                <a:sym typeface="Symbol" panose="05050102010706020507" pitchFamily="18" charset="2"/>
              </a:rPr>
              <a:t>tion</a:t>
            </a:r>
            <a:r>
              <a:rPr lang="cs-CZ" altLang="cs-CZ" dirty="0">
                <a:sym typeface="Symbol" panose="05050102010706020507" pitchFamily="18" charset="2"/>
              </a:rPr>
              <a:t> </a:t>
            </a:r>
            <a:r>
              <a:rPr lang="en-US" altLang="cs-CZ" dirty="0">
                <a:sym typeface="Symbol" panose="05050102010706020507" pitchFamily="18" charset="2"/>
              </a:rPr>
              <a:t>{0,0, 1,1, </a:t>
            </a:r>
            <a:r>
              <a:rPr lang="cs-CZ" altLang="cs-CZ" dirty="0">
                <a:sym typeface="Symbol" panose="05050102010706020507" pitchFamily="18" charset="2"/>
              </a:rPr>
              <a:t>2</a:t>
            </a:r>
            <a:r>
              <a:rPr lang="en-US" altLang="cs-CZ" dirty="0">
                <a:sym typeface="Symbol" panose="05050102010706020507" pitchFamily="18" charset="2"/>
              </a:rPr>
              <a:t>,</a:t>
            </a:r>
            <a:r>
              <a:rPr lang="cs-CZ" altLang="cs-CZ" dirty="0">
                <a:sym typeface="Symbol" panose="05050102010706020507" pitchFamily="18" charset="2"/>
              </a:rPr>
              <a:t>4</a:t>
            </a:r>
            <a:r>
              <a:rPr lang="en-US" altLang="cs-CZ" dirty="0">
                <a:sym typeface="Symbol" panose="05050102010706020507" pitchFamily="18" charset="2"/>
              </a:rPr>
              <a:t>, </a:t>
            </a:r>
            <a:r>
              <a:rPr lang="cs-CZ" altLang="cs-CZ" dirty="0">
                <a:sym typeface="Symbol" panose="05050102010706020507" pitchFamily="18" charset="2"/>
              </a:rPr>
              <a:t>3</a:t>
            </a:r>
            <a:r>
              <a:rPr lang="en-US" altLang="cs-CZ" dirty="0">
                <a:sym typeface="Symbol" panose="05050102010706020507" pitchFamily="18" charset="2"/>
              </a:rPr>
              <a:t>,</a:t>
            </a:r>
            <a:r>
              <a:rPr lang="cs-CZ" altLang="cs-CZ" dirty="0">
                <a:sym typeface="Symbol" panose="05050102010706020507" pitchFamily="18" charset="2"/>
              </a:rPr>
              <a:t>9</a:t>
            </a:r>
            <a:r>
              <a:rPr lang="en-US" altLang="cs-CZ" dirty="0">
                <a:sym typeface="Symbol" panose="05050102010706020507" pitchFamily="18" charset="2"/>
              </a:rPr>
              <a:t>, </a:t>
            </a:r>
            <a:r>
              <a:rPr lang="cs-CZ" altLang="cs-CZ" dirty="0">
                <a:sym typeface="Symbol" panose="05050102010706020507" pitchFamily="18" charset="2"/>
              </a:rPr>
              <a:t>4</a:t>
            </a:r>
            <a:r>
              <a:rPr lang="en-US" altLang="cs-CZ" dirty="0">
                <a:sym typeface="Symbol" panose="05050102010706020507" pitchFamily="18" charset="2"/>
              </a:rPr>
              <a:t>,1</a:t>
            </a:r>
            <a:r>
              <a:rPr lang="cs-CZ" altLang="cs-CZ" dirty="0">
                <a:sym typeface="Symbol" panose="05050102010706020507" pitchFamily="18" charset="2"/>
              </a:rPr>
              <a:t>6</a:t>
            </a:r>
            <a:r>
              <a:rPr lang="en-US" altLang="cs-CZ" dirty="0">
                <a:sym typeface="Symbol" panose="05050102010706020507" pitchFamily="18" charset="2"/>
              </a:rPr>
              <a:t></a:t>
            </a:r>
            <a:r>
              <a:rPr lang="cs-CZ" altLang="cs-CZ" dirty="0">
                <a:sym typeface="Symbol" panose="05050102010706020507" pitchFamily="18" charset="2"/>
              </a:rPr>
              <a:t>,</a:t>
            </a:r>
            <a:r>
              <a:rPr lang="en-US" altLang="cs-CZ" dirty="0">
                <a:sym typeface="Symbol" panose="05050102010706020507" pitchFamily="18" charset="2"/>
              </a:rPr>
              <a:t> …}</a:t>
            </a:r>
            <a:r>
              <a:rPr lang="cs-CZ" altLang="cs-CZ" dirty="0">
                <a:sym typeface="Symbol" panose="05050102010706020507" pitchFamily="18" charset="2"/>
              </a:rPr>
              <a:t> </a:t>
            </a:r>
            <a:br>
              <a:rPr lang="cs-CZ" altLang="cs-CZ" dirty="0">
                <a:sym typeface="Symbol" panose="05050102010706020507" pitchFamily="18" charset="2"/>
              </a:rPr>
            </a:br>
            <a:r>
              <a:rPr lang="en-US" altLang="cs-CZ" dirty="0">
                <a:sym typeface="Symbol" panose="05050102010706020507" pitchFamily="18" charset="2"/>
              </a:rPr>
              <a:t>is the </a:t>
            </a:r>
            <a:r>
              <a:rPr lang="cs-CZ" altLang="cs-CZ" dirty="0" err="1">
                <a:solidFill>
                  <a:srgbClr val="1E1ECA"/>
                </a:solidFill>
                <a:sym typeface="Symbol" panose="05050102010706020507" pitchFamily="18" charset="2"/>
              </a:rPr>
              <a:t>tot</a:t>
            </a:r>
            <a:r>
              <a:rPr lang="en-US" altLang="cs-CZ" dirty="0">
                <a:solidFill>
                  <a:srgbClr val="1E1ECA"/>
                </a:solidFill>
                <a:sym typeface="Symbol" panose="05050102010706020507" pitchFamily="18" charset="2"/>
              </a:rPr>
              <a:t>a</a:t>
            </a:r>
            <a:r>
              <a:rPr lang="cs-CZ" altLang="cs-CZ" dirty="0">
                <a:solidFill>
                  <a:srgbClr val="1E1ECA"/>
                </a:solidFill>
                <a:sym typeface="Symbol" panose="05050102010706020507" pitchFamily="18" charset="2"/>
              </a:rPr>
              <a:t>l </a:t>
            </a:r>
            <a:r>
              <a:rPr lang="cs-CZ" altLang="cs-CZ" dirty="0" err="1">
                <a:solidFill>
                  <a:srgbClr val="1E1ECA"/>
                </a:solidFill>
                <a:sym typeface="Symbol" panose="05050102010706020507" pitchFamily="18" charset="2"/>
              </a:rPr>
              <a:t>func</a:t>
            </a:r>
            <a:r>
              <a:rPr lang="en-US" altLang="cs-CZ" dirty="0" err="1">
                <a:solidFill>
                  <a:srgbClr val="1E1ECA"/>
                </a:solidFill>
                <a:sym typeface="Symbol" panose="05050102010706020507" pitchFamily="18" charset="2"/>
              </a:rPr>
              <a:t>tion</a:t>
            </a:r>
            <a:r>
              <a:rPr lang="en-US" altLang="cs-CZ" dirty="0">
                <a:solidFill>
                  <a:srgbClr val="1E1ECA"/>
                </a:solidFill>
                <a:sym typeface="Symbol" panose="05050102010706020507" pitchFamily="18" charset="2"/>
              </a:rPr>
              <a:t> </a:t>
            </a:r>
            <a:r>
              <a:rPr lang="en-US" altLang="cs-CZ" dirty="0">
                <a:sym typeface="Symbol" panose="05050102010706020507" pitchFamily="18" charset="2"/>
              </a:rPr>
              <a:t>function </a:t>
            </a:r>
            <a:r>
              <a:rPr lang="en-US" altLang="cs-CZ" i="1" dirty="0">
                <a:sym typeface="Symbol" panose="05050102010706020507" pitchFamily="18" charset="2"/>
              </a:rPr>
              <a:t>f </a:t>
            </a:r>
            <a:r>
              <a:rPr lang="en-US" altLang="cs-CZ" dirty="0">
                <a:sym typeface="Symbol" panose="05050102010706020507" pitchFamily="18" charset="2"/>
              </a:rPr>
              <a:t>=</a:t>
            </a:r>
            <a:r>
              <a:rPr lang="en-US" altLang="cs-CZ" i="1" dirty="0">
                <a:sym typeface="Symbol" panose="05050102010706020507" pitchFamily="18" charset="2"/>
              </a:rPr>
              <a:t> </a:t>
            </a:r>
            <a:r>
              <a:rPr lang="cs-CZ" altLang="cs-CZ" i="1" dirty="0">
                <a:sym typeface="Symbol" panose="05050102010706020507" pitchFamily="18" charset="2"/>
              </a:rPr>
              <a:t>x</a:t>
            </a:r>
            <a:r>
              <a:rPr lang="cs-CZ" altLang="cs-CZ" baseline="30000" dirty="0">
                <a:sym typeface="Symbol" panose="05050102010706020507" pitchFamily="18" charset="2"/>
              </a:rPr>
              <a:t>2</a:t>
            </a:r>
            <a:r>
              <a:rPr lang="cs-CZ" altLang="cs-CZ" dirty="0">
                <a:sym typeface="Symbol" panose="05050102010706020507" pitchFamily="18" charset="2"/>
              </a:rPr>
              <a:t> </a:t>
            </a:r>
            <a:r>
              <a:rPr lang="en-US" altLang="cs-CZ" dirty="0">
                <a:sym typeface="Symbol" panose="05050102010706020507" pitchFamily="18" charset="2"/>
              </a:rPr>
              <a:t>on</a:t>
            </a:r>
            <a:r>
              <a:rPr lang="cs-CZ" altLang="cs-CZ" dirty="0">
                <a:sym typeface="Symbol" panose="05050102010706020507" pitchFamily="18" charset="2"/>
              </a:rPr>
              <a:t> </a:t>
            </a:r>
            <a:r>
              <a:rPr lang="cs-CZ" altLang="cs-CZ" b="1" i="1" dirty="0">
                <a:sym typeface="Symbol" panose="05050102010706020507" pitchFamily="18" charset="2"/>
              </a:rPr>
              <a:t>N</a:t>
            </a:r>
            <a:r>
              <a:rPr lang="en-US" altLang="cs-CZ" dirty="0">
                <a:sym typeface="Symbol" panose="05050102010706020507" pitchFamily="18" charset="2"/>
              </a:rPr>
              <a:t>, namely the</a:t>
            </a:r>
            <a:r>
              <a:rPr lang="en-US" altLang="cs-CZ" dirty="0">
                <a:solidFill>
                  <a:srgbClr val="1E1ECA"/>
                </a:solidFill>
                <a:sym typeface="Symbol" panose="05050102010706020507" pitchFamily="18" charset="2"/>
              </a:rPr>
              <a:t> second power</a:t>
            </a:r>
            <a:endParaRPr lang="cs-CZ" altLang="cs-CZ" dirty="0">
              <a:sym typeface="Symbol" panose="05050102010706020507" pitchFamily="18" charset="2"/>
            </a:endParaRPr>
          </a:p>
        </p:txBody>
      </p:sp>
      <p:sp>
        <p:nvSpPr>
          <p:cNvPr id="5" name="Zástupný symbol pro číslo snímku 4">
            <a:extLst>
              <a:ext uri="{FF2B5EF4-FFF2-40B4-BE49-F238E27FC236}">
                <a16:creationId xmlns:a16="http://schemas.microsoft.com/office/drawing/2014/main" id="{49BFFAA2-6915-48DF-A2BF-4365951C529C}"/>
              </a:ext>
            </a:extLst>
          </p:cNvPr>
          <p:cNvSpPr>
            <a:spLocks noGrp="1"/>
          </p:cNvSpPr>
          <p:nvPr>
            <p:ph type="sldNum" sz="quarter" idx="12"/>
          </p:nvPr>
        </p:nvSpPr>
        <p:spPr/>
        <p:txBody>
          <a:bodyPr/>
          <a:lstStyle/>
          <a:p>
            <a:fld id="{FC8BBA6A-C8FA-4B21-8816-420C23215199}" type="slidenum">
              <a:rPr lang="cs-CZ" altLang="cs-CZ"/>
              <a:pPr/>
              <a:t>23</a:t>
            </a:fld>
            <a:endParaRPr lang="cs-CZ" altLang="cs-CZ"/>
          </a:p>
        </p:txBody>
      </p:sp>
      <p:sp>
        <p:nvSpPr>
          <p:cNvPr id="2" name="Obdélník 1">
            <a:extLst>
              <a:ext uri="{FF2B5EF4-FFF2-40B4-BE49-F238E27FC236}">
                <a16:creationId xmlns:a16="http://schemas.microsoft.com/office/drawing/2014/main" id="{34758A7D-A753-4D19-9265-E5E624F49FFC}"/>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3B019179-18FA-4361-9736-87D205DDE10A}"/>
              </a:ext>
            </a:extLst>
          </p:cNvPr>
          <p:cNvSpPr>
            <a:spLocks noGrp="1" noChangeArrowheads="1"/>
          </p:cNvSpPr>
          <p:nvPr/>
        </p:nvSpPr>
        <p:spPr>
          <a:xfrm>
            <a:off x="1376255" y="460403"/>
            <a:ext cx="3165841" cy="658359"/>
          </a:xfrm>
          <a:prstGeom prst="rect">
            <a:avLst/>
          </a:prstGeom>
          <a:solidFill>
            <a:schemeClr val="bg1"/>
          </a:solidFill>
        </p:spPr>
        <p:txBody>
          <a:bodyPr vert="horz" lIns="91440" tIns="45720" rIns="91440" bIns="45720" rtlCol="0" anchor="ctr">
            <a:normAutofit fontScale="925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Function (map</a:t>
            </a:r>
            <a:r>
              <a:rPr lang="cs-CZ" sz="2800" dirty="0">
                <a:latin typeface="Trebuchet MS"/>
              </a:rPr>
              <a:t>p</a:t>
            </a:r>
            <a:r>
              <a:rPr lang="en-US" sz="2800" dirty="0" err="1">
                <a:latin typeface="Trebuchet MS"/>
              </a:rPr>
              <a:t>ing</a:t>
            </a:r>
            <a:r>
              <a:rPr lang="en-US" sz="2800" dirty="0">
                <a:latin typeface="Trebuchet MS"/>
              </a:rPr>
              <a:t>) </a:t>
            </a:r>
            <a:endParaRPr lang="cs-CZ" dirty="0"/>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246580" y="5288286"/>
            <a:ext cx="495945"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240007" y="1251073"/>
            <a:ext cx="521775"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rot="-780000">
            <a:off x="8965583" y="6085507"/>
            <a:ext cx="521775"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354521" y="3136614"/>
            <a:ext cx="483030"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6833203" y="162474"/>
            <a:ext cx="663845"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0BCC1C26-E09A-449F-B085-56DB10EA0D53}"/>
              </a:ext>
            </a:extLst>
          </p:cNvPr>
          <p:cNvSpPr>
            <a:spLocks noGrp="1" noChangeArrowheads="1"/>
          </p:cNvSpPr>
          <p:nvPr>
            <p:ph idx="1"/>
          </p:nvPr>
        </p:nvSpPr>
        <p:spPr>
          <a:xfrm>
            <a:off x="1376255" y="1331725"/>
            <a:ext cx="9596545" cy="4537075"/>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vert="horz" lIns="90000" tIns="46800" rIns="90000" bIns="46800" rtlCol="0">
            <a:normAutofit/>
          </a:bodyPr>
          <a:lstStyle/>
          <a:p>
            <a:pPr>
              <a:lnSpc>
                <a:spcPct val="90000"/>
              </a:lnSpc>
            </a:pPr>
            <a:r>
              <a:rPr lang="en-US" altLang="cs-CZ" dirty="0"/>
              <a:t>Mapping</a:t>
            </a:r>
            <a:r>
              <a:rPr lang="cs-CZ" altLang="cs-CZ" dirty="0"/>
              <a:t> </a:t>
            </a:r>
            <a:r>
              <a:rPr lang="cs-CZ" altLang="cs-CZ" i="1" dirty="0"/>
              <a:t>f </a:t>
            </a:r>
            <a:r>
              <a:rPr lang="cs-CZ" altLang="cs-CZ" dirty="0"/>
              <a:t>:</a:t>
            </a:r>
            <a:r>
              <a:rPr lang="cs-CZ" altLang="cs-CZ" i="1" dirty="0"/>
              <a:t> </a:t>
            </a:r>
            <a:r>
              <a:rPr lang="cs-CZ" altLang="cs-CZ" dirty="0"/>
              <a:t>A </a:t>
            </a:r>
            <a:r>
              <a:rPr lang="cs-CZ" altLang="cs-CZ" dirty="0">
                <a:sym typeface="Symbol" panose="05050102010706020507" pitchFamily="18" charset="2"/>
              </a:rPr>
              <a:t></a:t>
            </a:r>
            <a:r>
              <a:rPr lang="cs-CZ" altLang="cs-CZ" dirty="0"/>
              <a:t> B </a:t>
            </a:r>
            <a:r>
              <a:rPr lang="en-US" altLang="cs-CZ" dirty="0"/>
              <a:t>is called a </a:t>
            </a:r>
            <a:r>
              <a:rPr lang="cs-CZ" altLang="cs-CZ" b="1" i="1" dirty="0" err="1">
                <a:solidFill>
                  <a:srgbClr val="1E1ECA"/>
                </a:solidFill>
              </a:rPr>
              <a:t>surjec</a:t>
            </a:r>
            <a:r>
              <a:rPr lang="en-US" altLang="cs-CZ" b="1" i="1" dirty="0" err="1">
                <a:solidFill>
                  <a:srgbClr val="1E1ECA"/>
                </a:solidFill>
              </a:rPr>
              <a:t>tion</a:t>
            </a:r>
            <a:r>
              <a:rPr lang="cs-CZ" altLang="cs-CZ" b="1" i="1" dirty="0"/>
              <a:t> </a:t>
            </a:r>
            <a:r>
              <a:rPr lang="cs-CZ" altLang="cs-CZ" dirty="0"/>
              <a:t>(</a:t>
            </a:r>
            <a:r>
              <a:rPr lang="en-US" altLang="cs-CZ" dirty="0"/>
              <a:t>mapping</a:t>
            </a:r>
            <a:r>
              <a:rPr lang="cs-CZ" altLang="cs-CZ" dirty="0"/>
              <a:t> </a:t>
            </a:r>
            <a:r>
              <a:rPr lang="cs-CZ" altLang="cs-CZ" dirty="0">
                <a:solidFill>
                  <a:srgbClr val="1E1ECA"/>
                </a:solidFill>
              </a:rPr>
              <a:t>A </a:t>
            </a:r>
            <a:r>
              <a:rPr lang="en-US" altLang="cs-CZ" b="1" i="1" dirty="0">
                <a:solidFill>
                  <a:srgbClr val="1E1ECA"/>
                </a:solidFill>
              </a:rPr>
              <a:t>on</a:t>
            </a:r>
            <a:r>
              <a:rPr lang="en-US" altLang="cs-CZ" i="1" dirty="0">
                <a:solidFill>
                  <a:srgbClr val="1E1ECA"/>
                </a:solidFill>
              </a:rPr>
              <a:t>to</a:t>
            </a:r>
            <a:r>
              <a:rPr lang="cs-CZ" altLang="cs-CZ" i="1" dirty="0">
                <a:solidFill>
                  <a:srgbClr val="1E1ECA"/>
                </a:solidFill>
              </a:rPr>
              <a:t> </a:t>
            </a:r>
            <a:r>
              <a:rPr lang="cs-CZ" altLang="cs-CZ" dirty="0">
                <a:solidFill>
                  <a:srgbClr val="1E1ECA"/>
                </a:solidFill>
              </a:rPr>
              <a:t>B</a:t>
            </a:r>
            <a:r>
              <a:rPr lang="cs-CZ" altLang="cs-CZ" dirty="0"/>
              <a:t>), </a:t>
            </a:r>
            <a:r>
              <a:rPr lang="en-US" altLang="cs-CZ" dirty="0" err="1"/>
              <a:t>iff</a:t>
            </a:r>
            <a:r>
              <a:rPr lang="en-US" altLang="cs-CZ" dirty="0"/>
              <a:t> to each element</a:t>
            </a:r>
            <a:r>
              <a:rPr lang="cs-CZ" altLang="cs-CZ" dirty="0"/>
              <a:t> </a:t>
            </a:r>
            <a:r>
              <a:rPr lang="cs-CZ" altLang="cs-CZ" i="1" dirty="0"/>
              <a:t>b </a:t>
            </a:r>
            <a:r>
              <a:rPr lang="cs-CZ" altLang="cs-CZ" dirty="0">
                <a:sym typeface="Symbol" panose="05050102010706020507" pitchFamily="18" charset="2"/>
              </a:rPr>
              <a:t></a:t>
            </a:r>
            <a:r>
              <a:rPr lang="cs-CZ" altLang="cs-CZ" dirty="0"/>
              <a:t> B </a:t>
            </a:r>
            <a:r>
              <a:rPr lang="en-US" altLang="cs-CZ" dirty="0"/>
              <a:t>there is an element</a:t>
            </a:r>
            <a:r>
              <a:rPr lang="cs-CZ" altLang="cs-CZ" dirty="0"/>
              <a:t> </a:t>
            </a:r>
            <a:r>
              <a:rPr lang="cs-CZ" altLang="cs-CZ" i="1" dirty="0"/>
              <a:t>a </a:t>
            </a:r>
            <a:r>
              <a:rPr lang="cs-CZ" altLang="cs-CZ" b="1" dirty="0">
                <a:sym typeface="Symbol" panose="05050102010706020507" pitchFamily="18" charset="2"/>
              </a:rPr>
              <a:t></a:t>
            </a:r>
            <a:r>
              <a:rPr lang="cs-CZ" altLang="cs-CZ" dirty="0"/>
              <a:t> A </a:t>
            </a:r>
            <a:r>
              <a:rPr lang="en-US" altLang="cs-CZ" dirty="0"/>
              <a:t>such that</a:t>
            </a:r>
            <a:r>
              <a:rPr lang="cs-CZ" altLang="cs-CZ" dirty="0"/>
              <a:t> </a:t>
            </a:r>
            <a:r>
              <a:rPr lang="cs-CZ" altLang="cs-CZ" i="1" dirty="0"/>
              <a:t>f</a:t>
            </a:r>
            <a:r>
              <a:rPr lang="cs-CZ" altLang="cs-CZ" dirty="0"/>
              <a:t>(</a:t>
            </a:r>
            <a:r>
              <a:rPr lang="cs-CZ" altLang="cs-CZ" i="1" dirty="0"/>
              <a:t>a</a:t>
            </a:r>
            <a:r>
              <a:rPr lang="cs-CZ" altLang="cs-CZ" dirty="0"/>
              <a:t>)=</a:t>
            </a:r>
            <a:r>
              <a:rPr lang="cs-CZ" altLang="cs-CZ" i="1" dirty="0"/>
              <a:t>b.</a:t>
            </a:r>
          </a:p>
          <a:p>
            <a:pPr lvl="1">
              <a:lnSpc>
                <a:spcPct val="90000"/>
              </a:lnSpc>
            </a:pPr>
            <a:r>
              <a:rPr lang="cs-CZ" altLang="cs-CZ" sz="2000" b="1" dirty="0">
                <a:sym typeface="Symbol" panose="05050102010706020507" pitchFamily="18" charset="2"/>
              </a:rPr>
              <a:t> 	</a:t>
            </a:r>
            <a:r>
              <a:rPr lang="cs-CZ" altLang="cs-CZ" sz="2000" dirty="0">
                <a:solidFill>
                  <a:srgbClr val="0070C0"/>
                </a:solidFill>
                <a:sym typeface="Symbol" panose="05050102010706020507" pitchFamily="18" charset="2"/>
              </a:rPr>
              <a:t></a:t>
            </a:r>
            <a:r>
              <a:rPr lang="cs-CZ" altLang="cs-CZ" sz="2000" i="1" dirty="0">
                <a:solidFill>
                  <a:srgbClr val="0070C0"/>
                </a:solidFill>
              </a:rPr>
              <a:t>b </a:t>
            </a:r>
            <a:r>
              <a:rPr lang="en-US" altLang="cs-CZ" sz="2000" dirty="0">
                <a:solidFill>
                  <a:srgbClr val="0070C0"/>
                </a:solidFill>
              </a:rPr>
              <a:t>[</a:t>
            </a:r>
            <a:r>
              <a:rPr lang="cs-CZ" altLang="cs-CZ" sz="2000" dirty="0">
                <a:solidFill>
                  <a:srgbClr val="0070C0"/>
                </a:solidFill>
              </a:rPr>
              <a:t>B(</a:t>
            </a:r>
            <a:r>
              <a:rPr lang="cs-CZ" altLang="cs-CZ" sz="2000" i="1" dirty="0">
                <a:solidFill>
                  <a:srgbClr val="0070C0"/>
                </a:solidFill>
              </a:rPr>
              <a:t>b</a:t>
            </a:r>
            <a:r>
              <a:rPr lang="cs-CZ" altLang="cs-CZ" sz="2000" dirty="0">
                <a:solidFill>
                  <a:srgbClr val="0070C0"/>
                </a:solidFill>
              </a:rPr>
              <a:t>)</a:t>
            </a:r>
            <a:r>
              <a:rPr lang="cs-CZ" altLang="cs-CZ" sz="2000" i="1" dirty="0">
                <a:solidFill>
                  <a:srgbClr val="0070C0"/>
                </a:solidFill>
              </a:rPr>
              <a:t> </a:t>
            </a:r>
            <a:r>
              <a:rPr lang="cs-CZ" altLang="cs-CZ" sz="2000" dirty="0">
                <a:solidFill>
                  <a:srgbClr val="0070C0"/>
                </a:solidFill>
                <a:sym typeface="Symbol" panose="05050102010706020507" pitchFamily="18" charset="2"/>
              </a:rPr>
              <a:t></a:t>
            </a:r>
            <a:r>
              <a:rPr lang="en-US" altLang="cs-CZ" sz="2000" i="1" dirty="0">
                <a:solidFill>
                  <a:srgbClr val="0070C0"/>
                </a:solidFill>
              </a:rPr>
              <a:t> </a:t>
            </a:r>
            <a:r>
              <a:rPr lang="cs-CZ" altLang="cs-CZ" sz="2000" dirty="0">
                <a:solidFill>
                  <a:srgbClr val="0070C0"/>
                </a:solidFill>
                <a:sym typeface="Symbol" panose="05050102010706020507" pitchFamily="18" charset="2"/>
              </a:rPr>
              <a:t></a:t>
            </a:r>
            <a:r>
              <a:rPr lang="cs-CZ" altLang="cs-CZ" sz="2000" i="1" dirty="0">
                <a:solidFill>
                  <a:srgbClr val="0070C0"/>
                </a:solidFill>
              </a:rPr>
              <a:t>a </a:t>
            </a:r>
            <a:r>
              <a:rPr lang="cs-CZ" altLang="cs-CZ" sz="2000" dirty="0">
                <a:solidFill>
                  <a:srgbClr val="0070C0"/>
                </a:solidFill>
              </a:rPr>
              <a:t>(A(</a:t>
            </a:r>
            <a:r>
              <a:rPr lang="cs-CZ" altLang="cs-CZ" sz="2000" i="1" dirty="0">
                <a:solidFill>
                  <a:srgbClr val="0070C0"/>
                </a:solidFill>
              </a:rPr>
              <a:t>a</a:t>
            </a:r>
            <a:r>
              <a:rPr lang="cs-CZ" altLang="cs-CZ" sz="2000" dirty="0">
                <a:solidFill>
                  <a:srgbClr val="0070C0"/>
                </a:solidFill>
              </a:rPr>
              <a:t>) </a:t>
            </a:r>
            <a:r>
              <a:rPr lang="cs-CZ" altLang="cs-CZ" sz="2000" dirty="0">
                <a:solidFill>
                  <a:srgbClr val="0070C0"/>
                </a:solidFill>
                <a:sym typeface="Symbol" panose="05050102010706020507" pitchFamily="18" charset="2"/>
              </a:rPr>
              <a:t></a:t>
            </a:r>
            <a:r>
              <a:rPr lang="cs-CZ" altLang="cs-CZ" sz="2000" dirty="0">
                <a:solidFill>
                  <a:srgbClr val="0070C0"/>
                </a:solidFill>
              </a:rPr>
              <a:t> </a:t>
            </a:r>
            <a:r>
              <a:rPr lang="cs-CZ" altLang="cs-CZ" sz="2000" i="1" dirty="0">
                <a:solidFill>
                  <a:srgbClr val="0070C0"/>
                </a:solidFill>
              </a:rPr>
              <a:t>f</a:t>
            </a:r>
            <a:r>
              <a:rPr lang="cs-CZ" altLang="cs-CZ" sz="2000" dirty="0">
                <a:solidFill>
                  <a:srgbClr val="0070C0"/>
                </a:solidFill>
              </a:rPr>
              <a:t>(</a:t>
            </a:r>
            <a:r>
              <a:rPr lang="cs-CZ" altLang="cs-CZ" sz="2000" i="1" dirty="0">
                <a:solidFill>
                  <a:srgbClr val="0070C0"/>
                </a:solidFill>
              </a:rPr>
              <a:t>a</a:t>
            </a:r>
            <a:r>
              <a:rPr lang="cs-CZ" altLang="cs-CZ" sz="2000" dirty="0">
                <a:solidFill>
                  <a:srgbClr val="0070C0"/>
                </a:solidFill>
              </a:rPr>
              <a:t>)=</a:t>
            </a:r>
            <a:r>
              <a:rPr lang="cs-CZ" altLang="cs-CZ" sz="2000" i="1" dirty="0">
                <a:solidFill>
                  <a:srgbClr val="0070C0"/>
                </a:solidFill>
              </a:rPr>
              <a:t>b</a:t>
            </a:r>
            <a:r>
              <a:rPr lang="cs-CZ" altLang="cs-CZ" sz="2000" dirty="0">
                <a:solidFill>
                  <a:srgbClr val="0070C0"/>
                </a:solidFill>
              </a:rPr>
              <a:t>)</a:t>
            </a:r>
            <a:r>
              <a:rPr lang="en-US" altLang="cs-CZ" sz="2000" dirty="0">
                <a:solidFill>
                  <a:srgbClr val="0070C0"/>
                </a:solidFill>
              </a:rPr>
              <a:t>]</a:t>
            </a:r>
            <a:r>
              <a:rPr lang="cs-CZ" altLang="cs-CZ" sz="2000" i="1" dirty="0">
                <a:solidFill>
                  <a:srgbClr val="0070C0"/>
                </a:solidFill>
              </a:rPr>
              <a:t>   </a:t>
            </a:r>
            <a:endParaRPr lang="en-US" altLang="cs-CZ" sz="2000" i="1" dirty="0">
              <a:solidFill>
                <a:srgbClr val="0070C0"/>
              </a:solidFill>
            </a:endParaRPr>
          </a:p>
          <a:p>
            <a:pPr>
              <a:lnSpc>
                <a:spcPct val="90000"/>
              </a:lnSpc>
            </a:pPr>
            <a:r>
              <a:rPr lang="en-US" altLang="cs-CZ" dirty="0"/>
              <a:t>Mapping</a:t>
            </a:r>
            <a:r>
              <a:rPr lang="cs-CZ" altLang="cs-CZ" dirty="0"/>
              <a:t> </a:t>
            </a:r>
            <a:r>
              <a:rPr lang="cs-CZ" altLang="cs-CZ" i="1" dirty="0"/>
              <a:t>f </a:t>
            </a:r>
            <a:r>
              <a:rPr lang="cs-CZ" altLang="cs-CZ" dirty="0"/>
              <a:t>:</a:t>
            </a:r>
            <a:r>
              <a:rPr lang="cs-CZ" altLang="cs-CZ" i="1" dirty="0"/>
              <a:t> </a:t>
            </a:r>
            <a:r>
              <a:rPr lang="cs-CZ" altLang="cs-CZ" dirty="0"/>
              <a:t>A </a:t>
            </a:r>
            <a:r>
              <a:rPr lang="cs-CZ" altLang="cs-CZ" dirty="0">
                <a:sym typeface="Symbol" panose="05050102010706020507" pitchFamily="18" charset="2"/>
              </a:rPr>
              <a:t></a:t>
            </a:r>
            <a:r>
              <a:rPr lang="cs-CZ" altLang="cs-CZ" dirty="0"/>
              <a:t> B </a:t>
            </a:r>
            <a:r>
              <a:rPr lang="en-US" altLang="cs-CZ" dirty="0"/>
              <a:t>is called an </a:t>
            </a:r>
            <a:r>
              <a:rPr lang="en-US" altLang="cs-CZ" b="1" i="1" dirty="0">
                <a:solidFill>
                  <a:srgbClr val="1E1ECA"/>
                </a:solidFill>
              </a:rPr>
              <a:t>in</a:t>
            </a:r>
            <a:r>
              <a:rPr lang="cs-CZ" altLang="cs-CZ" b="1" i="1" dirty="0" err="1">
                <a:solidFill>
                  <a:srgbClr val="1E1ECA"/>
                </a:solidFill>
              </a:rPr>
              <a:t>jec</a:t>
            </a:r>
            <a:r>
              <a:rPr lang="en-US" altLang="cs-CZ" b="1" i="1" dirty="0" err="1">
                <a:solidFill>
                  <a:srgbClr val="1E1ECA"/>
                </a:solidFill>
              </a:rPr>
              <a:t>tion</a:t>
            </a:r>
            <a:r>
              <a:rPr lang="cs-CZ" altLang="cs-CZ" b="1" i="1" dirty="0"/>
              <a:t> </a:t>
            </a:r>
            <a:r>
              <a:rPr lang="cs-CZ" altLang="cs-CZ" dirty="0"/>
              <a:t>(</a:t>
            </a:r>
            <a:r>
              <a:rPr lang="en-US" altLang="cs-CZ" i="1" dirty="0">
                <a:solidFill>
                  <a:srgbClr val="1E1ECA"/>
                </a:solidFill>
              </a:rPr>
              <a:t>one to one</a:t>
            </a:r>
            <a:r>
              <a:rPr lang="cs-CZ" altLang="cs-CZ" dirty="0"/>
              <a:t> </a:t>
            </a:r>
            <a:r>
              <a:rPr lang="en-US" altLang="cs-CZ" dirty="0"/>
              <a:t>mapping of</a:t>
            </a:r>
            <a:r>
              <a:rPr lang="cs-CZ" altLang="cs-CZ" dirty="0"/>
              <a:t> </a:t>
            </a:r>
            <a:r>
              <a:rPr lang="cs-CZ" altLang="cs-CZ" dirty="0">
                <a:solidFill>
                  <a:srgbClr val="1E1ECA"/>
                </a:solidFill>
              </a:rPr>
              <a:t>A </a:t>
            </a:r>
            <a:r>
              <a:rPr lang="en-US" altLang="cs-CZ" b="1" i="1" dirty="0">
                <a:solidFill>
                  <a:srgbClr val="1E1ECA"/>
                </a:solidFill>
              </a:rPr>
              <a:t>into</a:t>
            </a:r>
            <a:r>
              <a:rPr lang="cs-CZ" altLang="cs-CZ" i="1" dirty="0">
                <a:solidFill>
                  <a:srgbClr val="1E1ECA"/>
                </a:solidFill>
              </a:rPr>
              <a:t> </a:t>
            </a:r>
            <a:r>
              <a:rPr lang="cs-CZ" altLang="cs-CZ" dirty="0">
                <a:solidFill>
                  <a:srgbClr val="1E1ECA"/>
                </a:solidFill>
              </a:rPr>
              <a:t>B</a:t>
            </a:r>
            <a:r>
              <a:rPr lang="cs-CZ" altLang="cs-CZ" dirty="0"/>
              <a:t>), </a:t>
            </a:r>
            <a:r>
              <a:rPr lang="en-US" altLang="cs-CZ" dirty="0" err="1"/>
              <a:t>iff</a:t>
            </a:r>
            <a:r>
              <a:rPr lang="en-US" altLang="cs-CZ" dirty="0"/>
              <a:t> for all </a:t>
            </a:r>
            <a:r>
              <a:rPr lang="cs-CZ" altLang="cs-CZ" i="1" dirty="0" err="1"/>
              <a:t>a</a:t>
            </a:r>
            <a:r>
              <a:rPr lang="cs-CZ" altLang="cs-CZ" dirty="0" err="1">
                <a:sym typeface="Symbol" panose="05050102010706020507" pitchFamily="18" charset="2"/>
              </a:rPr>
              <a:t></a:t>
            </a:r>
            <a:r>
              <a:rPr lang="cs-CZ" altLang="cs-CZ" dirty="0" err="1"/>
              <a:t>A</a:t>
            </a:r>
            <a:r>
              <a:rPr lang="cs-CZ" altLang="cs-CZ" i="1" dirty="0"/>
              <a:t>, </a:t>
            </a:r>
            <a:r>
              <a:rPr lang="cs-CZ" altLang="cs-CZ" i="1" dirty="0" err="1"/>
              <a:t>b</a:t>
            </a:r>
            <a:r>
              <a:rPr lang="cs-CZ" altLang="cs-CZ" dirty="0" err="1">
                <a:sym typeface="Symbol" panose="05050102010706020507" pitchFamily="18" charset="2"/>
              </a:rPr>
              <a:t>A</a:t>
            </a:r>
            <a:r>
              <a:rPr lang="cs-CZ" altLang="cs-CZ" i="1" dirty="0"/>
              <a:t> </a:t>
            </a:r>
            <a:r>
              <a:rPr lang="en-US" altLang="cs-CZ" dirty="0"/>
              <a:t>such that </a:t>
            </a:r>
            <a:r>
              <a:rPr lang="cs-CZ" altLang="cs-CZ" i="1" dirty="0"/>
              <a:t>a </a:t>
            </a:r>
            <a:r>
              <a:rPr lang="cs-CZ" altLang="cs-CZ" b="1" dirty="0">
                <a:sym typeface="Symbol" panose="05050102010706020507" pitchFamily="18" charset="2"/>
              </a:rPr>
              <a:t></a:t>
            </a:r>
            <a:r>
              <a:rPr lang="cs-CZ" altLang="cs-CZ" i="1" dirty="0"/>
              <a:t> b </a:t>
            </a:r>
            <a:r>
              <a:rPr lang="en-US" altLang="cs-CZ" dirty="0"/>
              <a:t>it holds that</a:t>
            </a:r>
            <a:r>
              <a:rPr lang="cs-CZ" altLang="cs-CZ" dirty="0"/>
              <a:t> </a:t>
            </a:r>
            <a:br>
              <a:rPr lang="en-US" altLang="cs-CZ" dirty="0"/>
            </a:br>
            <a:r>
              <a:rPr lang="cs-CZ" altLang="cs-CZ" i="1" dirty="0"/>
              <a:t>f</a:t>
            </a:r>
            <a:r>
              <a:rPr lang="cs-CZ" altLang="cs-CZ" dirty="0"/>
              <a:t>(</a:t>
            </a:r>
            <a:r>
              <a:rPr lang="cs-CZ" altLang="cs-CZ" i="1" dirty="0"/>
              <a:t>a</a:t>
            </a:r>
            <a:r>
              <a:rPr lang="cs-CZ" altLang="cs-CZ" dirty="0"/>
              <a:t>) </a:t>
            </a:r>
            <a:r>
              <a:rPr lang="cs-CZ" altLang="cs-CZ" b="1" dirty="0">
                <a:sym typeface="Symbol" panose="05050102010706020507" pitchFamily="18" charset="2"/>
              </a:rPr>
              <a:t></a:t>
            </a:r>
            <a:r>
              <a:rPr lang="cs-CZ" altLang="cs-CZ" b="1" i="1" dirty="0"/>
              <a:t> </a:t>
            </a:r>
            <a:r>
              <a:rPr lang="cs-CZ" altLang="cs-CZ" i="1" dirty="0"/>
              <a:t>f</a:t>
            </a:r>
            <a:r>
              <a:rPr lang="cs-CZ" altLang="cs-CZ" dirty="0"/>
              <a:t>(b). </a:t>
            </a:r>
          </a:p>
          <a:p>
            <a:pPr lvl="1">
              <a:lnSpc>
                <a:spcPct val="90000"/>
              </a:lnSpc>
            </a:pPr>
            <a:r>
              <a:rPr lang="cs-CZ" altLang="cs-CZ" sz="1800" b="1" dirty="0">
                <a:solidFill>
                  <a:srgbClr val="0070C0"/>
                </a:solidFill>
                <a:sym typeface="Symbol" panose="05050102010706020507" pitchFamily="18" charset="2"/>
              </a:rPr>
              <a:t> 	</a:t>
            </a:r>
            <a:r>
              <a:rPr lang="cs-CZ" altLang="cs-CZ" sz="2000" b="1" dirty="0">
                <a:solidFill>
                  <a:srgbClr val="0070C0"/>
                </a:solidFill>
                <a:sym typeface="Symbol" panose="05050102010706020507" pitchFamily="18" charset="2"/>
              </a:rPr>
              <a:t></a:t>
            </a:r>
            <a:r>
              <a:rPr lang="cs-CZ" altLang="cs-CZ" sz="2000" b="1" i="1" dirty="0">
                <a:solidFill>
                  <a:srgbClr val="0070C0"/>
                </a:solidFill>
              </a:rPr>
              <a:t>a </a:t>
            </a:r>
            <a:r>
              <a:rPr lang="cs-CZ" altLang="cs-CZ" sz="2000" b="1" dirty="0">
                <a:solidFill>
                  <a:srgbClr val="0070C0"/>
                </a:solidFill>
                <a:sym typeface="Symbol" panose="05050102010706020507" pitchFamily="18" charset="2"/>
              </a:rPr>
              <a:t></a:t>
            </a:r>
            <a:r>
              <a:rPr lang="cs-CZ" altLang="cs-CZ" sz="2000" b="1" i="1" dirty="0">
                <a:solidFill>
                  <a:srgbClr val="0070C0"/>
                </a:solidFill>
              </a:rPr>
              <a:t>b </a:t>
            </a:r>
            <a:r>
              <a:rPr lang="en-US" altLang="cs-CZ" sz="2000" b="1" dirty="0">
                <a:solidFill>
                  <a:srgbClr val="0070C0"/>
                </a:solidFill>
              </a:rPr>
              <a:t>[</a:t>
            </a:r>
            <a:r>
              <a:rPr lang="cs-CZ" altLang="cs-CZ" sz="2000" b="1" dirty="0">
                <a:solidFill>
                  <a:srgbClr val="0070C0"/>
                </a:solidFill>
              </a:rPr>
              <a:t>(A(</a:t>
            </a:r>
            <a:r>
              <a:rPr lang="cs-CZ" altLang="cs-CZ" sz="2000" b="1" i="1" dirty="0">
                <a:solidFill>
                  <a:srgbClr val="0070C0"/>
                </a:solidFill>
              </a:rPr>
              <a:t>b</a:t>
            </a:r>
            <a:r>
              <a:rPr lang="cs-CZ" altLang="cs-CZ" sz="2000" b="1" dirty="0">
                <a:solidFill>
                  <a:srgbClr val="0070C0"/>
                </a:solidFill>
              </a:rPr>
              <a:t>)</a:t>
            </a:r>
            <a:r>
              <a:rPr lang="cs-CZ" altLang="cs-CZ" sz="2000" b="1" i="1" dirty="0">
                <a:solidFill>
                  <a:srgbClr val="0070C0"/>
                </a:solidFill>
              </a:rPr>
              <a:t> </a:t>
            </a:r>
            <a:r>
              <a:rPr lang="cs-CZ" altLang="cs-CZ" sz="2000" b="1" dirty="0">
                <a:solidFill>
                  <a:srgbClr val="0070C0"/>
                </a:solidFill>
                <a:sym typeface="Symbol" panose="05050102010706020507" pitchFamily="18" charset="2"/>
              </a:rPr>
              <a:t></a:t>
            </a:r>
            <a:r>
              <a:rPr lang="cs-CZ" altLang="cs-CZ" sz="2000" b="1" i="1" dirty="0">
                <a:solidFill>
                  <a:srgbClr val="0070C0"/>
                </a:solidFill>
              </a:rPr>
              <a:t> </a:t>
            </a:r>
            <a:r>
              <a:rPr lang="cs-CZ" altLang="cs-CZ" sz="2000" b="1" dirty="0">
                <a:solidFill>
                  <a:srgbClr val="0070C0"/>
                </a:solidFill>
              </a:rPr>
              <a:t>A(</a:t>
            </a:r>
            <a:r>
              <a:rPr lang="cs-CZ" altLang="cs-CZ" sz="2000" b="1" i="1" dirty="0">
                <a:solidFill>
                  <a:srgbClr val="0070C0"/>
                </a:solidFill>
              </a:rPr>
              <a:t>a</a:t>
            </a:r>
            <a:r>
              <a:rPr lang="cs-CZ" altLang="cs-CZ" sz="2000" b="1" dirty="0">
                <a:solidFill>
                  <a:srgbClr val="0070C0"/>
                </a:solidFill>
              </a:rPr>
              <a:t>) </a:t>
            </a:r>
            <a:r>
              <a:rPr lang="cs-CZ" altLang="cs-CZ" sz="2000" b="1" dirty="0">
                <a:solidFill>
                  <a:srgbClr val="0070C0"/>
                </a:solidFill>
                <a:sym typeface="Symbol" panose="05050102010706020507" pitchFamily="18" charset="2"/>
              </a:rPr>
              <a:t></a:t>
            </a:r>
            <a:r>
              <a:rPr lang="cs-CZ" altLang="cs-CZ" sz="2000" b="1" dirty="0">
                <a:solidFill>
                  <a:srgbClr val="0070C0"/>
                </a:solidFill>
              </a:rPr>
              <a:t> (</a:t>
            </a:r>
            <a:r>
              <a:rPr lang="cs-CZ" altLang="cs-CZ" sz="2000" b="1" i="1" dirty="0">
                <a:solidFill>
                  <a:srgbClr val="0070C0"/>
                </a:solidFill>
              </a:rPr>
              <a:t>a </a:t>
            </a:r>
            <a:r>
              <a:rPr lang="cs-CZ" altLang="cs-CZ" sz="2000" b="1" i="1" dirty="0">
                <a:solidFill>
                  <a:srgbClr val="0070C0"/>
                </a:solidFill>
                <a:sym typeface="Symbol" panose="05050102010706020507" pitchFamily="18" charset="2"/>
              </a:rPr>
              <a:t></a:t>
            </a:r>
            <a:r>
              <a:rPr lang="cs-CZ" altLang="cs-CZ" sz="2000" b="1" i="1" dirty="0">
                <a:solidFill>
                  <a:srgbClr val="0070C0"/>
                </a:solidFill>
              </a:rPr>
              <a:t> b</a:t>
            </a:r>
            <a:r>
              <a:rPr lang="cs-CZ" altLang="cs-CZ" sz="2000" b="1" dirty="0">
                <a:solidFill>
                  <a:srgbClr val="0070C0"/>
                </a:solidFill>
              </a:rPr>
              <a:t>))</a:t>
            </a:r>
            <a:r>
              <a:rPr lang="cs-CZ" altLang="cs-CZ" sz="2000" b="1" i="1" dirty="0">
                <a:solidFill>
                  <a:srgbClr val="0070C0"/>
                </a:solidFill>
              </a:rPr>
              <a:t> </a:t>
            </a:r>
            <a:r>
              <a:rPr lang="cs-CZ" altLang="cs-CZ" sz="2000" b="1" dirty="0">
                <a:solidFill>
                  <a:srgbClr val="0070C0"/>
                </a:solidFill>
                <a:sym typeface="Symbol" panose="05050102010706020507" pitchFamily="18" charset="2"/>
              </a:rPr>
              <a:t></a:t>
            </a:r>
            <a:r>
              <a:rPr lang="cs-CZ" altLang="cs-CZ" sz="2000" b="1" dirty="0">
                <a:solidFill>
                  <a:srgbClr val="0070C0"/>
                </a:solidFill>
              </a:rPr>
              <a:t> (</a:t>
            </a:r>
            <a:r>
              <a:rPr lang="cs-CZ" altLang="cs-CZ" sz="2000" b="1" i="1" dirty="0">
                <a:solidFill>
                  <a:srgbClr val="0070C0"/>
                </a:solidFill>
              </a:rPr>
              <a:t>f</a:t>
            </a:r>
            <a:r>
              <a:rPr lang="cs-CZ" altLang="cs-CZ" sz="2000" b="1" dirty="0">
                <a:solidFill>
                  <a:srgbClr val="0070C0"/>
                </a:solidFill>
              </a:rPr>
              <a:t>(</a:t>
            </a:r>
            <a:r>
              <a:rPr lang="cs-CZ" altLang="cs-CZ" sz="2000" b="1" i="1" dirty="0">
                <a:solidFill>
                  <a:srgbClr val="0070C0"/>
                </a:solidFill>
              </a:rPr>
              <a:t>a</a:t>
            </a:r>
            <a:r>
              <a:rPr lang="cs-CZ" altLang="cs-CZ" sz="2000" b="1" dirty="0">
                <a:solidFill>
                  <a:srgbClr val="0070C0"/>
                </a:solidFill>
              </a:rPr>
              <a:t>) </a:t>
            </a:r>
            <a:r>
              <a:rPr lang="cs-CZ" altLang="cs-CZ" sz="2000" b="1" dirty="0">
                <a:solidFill>
                  <a:srgbClr val="0070C0"/>
                </a:solidFill>
                <a:sym typeface="Symbol" panose="05050102010706020507" pitchFamily="18" charset="2"/>
              </a:rPr>
              <a:t></a:t>
            </a:r>
            <a:r>
              <a:rPr lang="cs-CZ" altLang="cs-CZ" sz="2000" b="1" i="1" dirty="0">
                <a:solidFill>
                  <a:srgbClr val="0070C0"/>
                </a:solidFill>
              </a:rPr>
              <a:t> f</a:t>
            </a:r>
            <a:r>
              <a:rPr lang="cs-CZ" altLang="cs-CZ" sz="2000" b="1" dirty="0">
                <a:solidFill>
                  <a:srgbClr val="0070C0"/>
                </a:solidFill>
              </a:rPr>
              <a:t>(b))</a:t>
            </a:r>
            <a:r>
              <a:rPr lang="en-US" altLang="cs-CZ" sz="2000" b="1" dirty="0">
                <a:solidFill>
                  <a:srgbClr val="0070C0"/>
                </a:solidFill>
              </a:rPr>
              <a:t>]</a:t>
            </a:r>
            <a:r>
              <a:rPr lang="en-US" altLang="cs-CZ" sz="2000" b="1" i="1" dirty="0"/>
              <a:t> </a:t>
            </a:r>
            <a:endParaRPr lang="cs-CZ" altLang="cs-CZ" sz="2000" b="1" i="1" dirty="0"/>
          </a:p>
          <a:p>
            <a:pPr>
              <a:lnSpc>
                <a:spcPct val="90000"/>
              </a:lnSpc>
            </a:pPr>
            <a:r>
              <a:rPr lang="en-US" altLang="cs-CZ" dirty="0"/>
              <a:t>Mapping</a:t>
            </a:r>
            <a:r>
              <a:rPr lang="cs-CZ" altLang="cs-CZ" dirty="0"/>
              <a:t> </a:t>
            </a:r>
            <a:r>
              <a:rPr lang="cs-CZ" altLang="cs-CZ" i="1" dirty="0"/>
              <a:t>f </a:t>
            </a:r>
            <a:r>
              <a:rPr lang="cs-CZ" altLang="cs-CZ" dirty="0"/>
              <a:t>:</a:t>
            </a:r>
            <a:r>
              <a:rPr lang="cs-CZ" altLang="cs-CZ" i="1" dirty="0"/>
              <a:t> </a:t>
            </a:r>
            <a:r>
              <a:rPr lang="cs-CZ" altLang="cs-CZ" dirty="0"/>
              <a:t>A </a:t>
            </a:r>
            <a:r>
              <a:rPr lang="cs-CZ" altLang="cs-CZ" dirty="0">
                <a:sym typeface="Symbol" panose="05050102010706020507" pitchFamily="18" charset="2"/>
              </a:rPr>
              <a:t></a:t>
            </a:r>
            <a:r>
              <a:rPr lang="cs-CZ" altLang="cs-CZ" dirty="0"/>
              <a:t> B </a:t>
            </a:r>
            <a:r>
              <a:rPr lang="en-US" altLang="cs-CZ" dirty="0"/>
              <a:t>is called a </a:t>
            </a:r>
            <a:r>
              <a:rPr lang="cs-CZ" altLang="cs-CZ" b="1" i="1" dirty="0">
                <a:solidFill>
                  <a:srgbClr val="1E1ECA"/>
                </a:solidFill>
              </a:rPr>
              <a:t>bijec</a:t>
            </a:r>
            <a:r>
              <a:rPr lang="en-US" altLang="cs-CZ" b="1" i="1" dirty="0" err="1">
                <a:solidFill>
                  <a:srgbClr val="1E1ECA"/>
                </a:solidFill>
              </a:rPr>
              <a:t>tion</a:t>
            </a:r>
            <a:r>
              <a:rPr lang="cs-CZ" altLang="cs-CZ" b="1" i="1" dirty="0"/>
              <a:t> </a:t>
            </a:r>
            <a:r>
              <a:rPr lang="cs-CZ" altLang="cs-CZ" dirty="0"/>
              <a:t>(</a:t>
            </a:r>
            <a:r>
              <a:rPr lang="en-US" altLang="cs-CZ" i="1" dirty="0">
                <a:solidFill>
                  <a:srgbClr val="1E1ECA"/>
                </a:solidFill>
              </a:rPr>
              <a:t>one to one</a:t>
            </a:r>
            <a:r>
              <a:rPr lang="cs-CZ" altLang="cs-CZ" dirty="0"/>
              <a:t> </a:t>
            </a:r>
            <a:r>
              <a:rPr lang="en-US" altLang="cs-CZ" dirty="0"/>
              <a:t>mapping</a:t>
            </a:r>
            <a:r>
              <a:rPr lang="cs-CZ" altLang="cs-CZ" dirty="0"/>
              <a:t> </a:t>
            </a:r>
            <a:r>
              <a:rPr lang="cs-CZ" altLang="cs-CZ" dirty="0">
                <a:solidFill>
                  <a:srgbClr val="1E1ECA"/>
                </a:solidFill>
              </a:rPr>
              <a:t>A </a:t>
            </a:r>
            <a:r>
              <a:rPr lang="en-US" altLang="cs-CZ" b="1" i="1" dirty="0">
                <a:solidFill>
                  <a:srgbClr val="1E1ECA"/>
                </a:solidFill>
              </a:rPr>
              <a:t>o</a:t>
            </a:r>
            <a:r>
              <a:rPr lang="cs-CZ" altLang="cs-CZ" b="1" i="1" dirty="0">
                <a:solidFill>
                  <a:srgbClr val="1E1ECA"/>
                </a:solidFill>
              </a:rPr>
              <a:t>n</a:t>
            </a:r>
            <a:r>
              <a:rPr lang="en-US" altLang="cs-CZ" i="1" dirty="0">
                <a:solidFill>
                  <a:srgbClr val="1E1ECA"/>
                </a:solidFill>
              </a:rPr>
              <a:t>to</a:t>
            </a:r>
            <a:r>
              <a:rPr lang="cs-CZ" altLang="cs-CZ" i="1" dirty="0">
                <a:solidFill>
                  <a:srgbClr val="1E1ECA"/>
                </a:solidFill>
              </a:rPr>
              <a:t> </a:t>
            </a:r>
            <a:r>
              <a:rPr lang="cs-CZ" altLang="cs-CZ" dirty="0">
                <a:solidFill>
                  <a:srgbClr val="1E1ECA"/>
                </a:solidFill>
              </a:rPr>
              <a:t>B</a:t>
            </a:r>
            <a:r>
              <a:rPr lang="cs-CZ" altLang="cs-CZ" dirty="0"/>
              <a:t>), </a:t>
            </a:r>
            <a:r>
              <a:rPr lang="en-US" altLang="cs-CZ" dirty="0" err="1"/>
              <a:t>iff</a:t>
            </a:r>
            <a:r>
              <a:rPr lang="en-US" altLang="cs-CZ" dirty="0"/>
              <a:t> </a:t>
            </a:r>
            <a:r>
              <a:rPr lang="cs-CZ" altLang="cs-CZ" i="1" dirty="0"/>
              <a:t>f </a:t>
            </a:r>
            <a:r>
              <a:rPr lang="en-US" altLang="cs-CZ" dirty="0"/>
              <a:t>is a</a:t>
            </a:r>
            <a:r>
              <a:rPr lang="cs-CZ" altLang="cs-CZ" dirty="0"/>
              <a:t> </a:t>
            </a:r>
            <a:r>
              <a:rPr lang="cs-CZ" altLang="cs-CZ" dirty="0" err="1"/>
              <a:t>surjec</a:t>
            </a:r>
            <a:r>
              <a:rPr lang="en-US" altLang="cs-CZ" dirty="0" err="1"/>
              <a:t>tion</a:t>
            </a:r>
            <a:r>
              <a:rPr lang="cs-CZ" altLang="cs-CZ" dirty="0"/>
              <a:t> a</a:t>
            </a:r>
            <a:r>
              <a:rPr lang="en-US" altLang="cs-CZ" dirty="0" err="1"/>
              <a:t>nd</a:t>
            </a:r>
            <a:r>
              <a:rPr lang="cs-CZ" altLang="cs-CZ" dirty="0"/>
              <a:t> </a:t>
            </a:r>
            <a:r>
              <a:rPr lang="cs-CZ" altLang="cs-CZ" dirty="0" err="1"/>
              <a:t>injec</a:t>
            </a:r>
            <a:r>
              <a:rPr lang="en-US" altLang="cs-CZ" dirty="0" err="1"/>
              <a:t>tion</a:t>
            </a:r>
            <a:r>
              <a:rPr lang="cs-CZ" altLang="cs-CZ" i="1" dirty="0"/>
              <a:t>.</a:t>
            </a:r>
          </a:p>
        </p:txBody>
      </p:sp>
      <p:sp>
        <p:nvSpPr>
          <p:cNvPr id="5" name="Zástupný symbol pro číslo snímku 4">
            <a:extLst>
              <a:ext uri="{FF2B5EF4-FFF2-40B4-BE49-F238E27FC236}">
                <a16:creationId xmlns:a16="http://schemas.microsoft.com/office/drawing/2014/main" id="{A3F55C5E-75F6-40A2-A63E-5D2427577F2F}"/>
              </a:ext>
            </a:extLst>
          </p:cNvPr>
          <p:cNvSpPr>
            <a:spLocks noGrp="1"/>
          </p:cNvSpPr>
          <p:nvPr>
            <p:ph type="sldNum" sz="quarter" idx="12"/>
          </p:nvPr>
        </p:nvSpPr>
        <p:spPr/>
        <p:txBody>
          <a:bodyPr/>
          <a:lstStyle/>
          <a:p>
            <a:fld id="{653EF8C6-AD21-4CCF-BC8A-73CCFA50F2F3}" type="slidenum">
              <a:rPr lang="cs-CZ" altLang="cs-CZ"/>
              <a:pPr/>
              <a:t>24</a:t>
            </a:fld>
            <a:endParaRPr lang="cs-CZ" altLang="cs-CZ"/>
          </a:p>
        </p:txBody>
      </p:sp>
      <p:sp>
        <p:nvSpPr>
          <p:cNvPr id="2" name="Obdélník 1">
            <a:extLst>
              <a:ext uri="{FF2B5EF4-FFF2-40B4-BE49-F238E27FC236}">
                <a16:creationId xmlns:a16="http://schemas.microsoft.com/office/drawing/2014/main" id="{21CF853C-CE26-40D8-9A3A-BDB85DC28FC8}"/>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A2D9B40D-EEA8-49DC-B6BB-59D5A88C642B}"/>
              </a:ext>
            </a:extLst>
          </p:cNvPr>
          <p:cNvSpPr>
            <a:spLocks noGrp="1" noChangeArrowheads="1"/>
          </p:cNvSpPr>
          <p:nvPr/>
        </p:nvSpPr>
        <p:spPr>
          <a:xfrm>
            <a:off x="1376255" y="460403"/>
            <a:ext cx="5335602" cy="671274"/>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a:latin typeface="Trebuchet MS"/>
              </a:rPr>
              <a:t>Surjection, injection, bijection</a:t>
            </a:r>
            <a:endParaRPr lang="cs-CZ"/>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10605491" y="5525534"/>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3761597" y="10493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496921" y="2117660"/>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4551042" y="6331703"/>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B8DA8F92-898D-4CFD-9362-75E8383A7279}"/>
              </a:ext>
            </a:extLst>
          </p:cNvPr>
          <p:cNvSpPr>
            <a:spLocks noGrp="1" noChangeArrowheads="1"/>
          </p:cNvSpPr>
          <p:nvPr>
            <p:ph idx="1"/>
          </p:nvPr>
        </p:nvSpPr>
        <p:spPr>
          <a:xfrm>
            <a:off x="1176257" y="1268415"/>
            <a:ext cx="9034543" cy="4675186"/>
          </a:xfrm>
        </p:spPr>
        <p:txBody>
          <a:bodyPr vert="horz" lIns="91440" tIns="45720" rIns="91440" bIns="45720" rtlCol="0" anchor="t">
            <a:normAutofit/>
          </a:bodyPr>
          <a:lstStyle/>
          <a:p>
            <a:pPr>
              <a:buFont typeface="Wingdings" panose="05000000000000000000" pitchFamily="2" charset="2"/>
              <a:buNone/>
            </a:pPr>
            <a:endParaRPr lang="en-US" altLang="cs-CZ" dirty="0">
              <a:sym typeface="Symbol" panose="05050102010706020507" pitchFamily="18" charset="2"/>
            </a:endParaRPr>
          </a:p>
          <a:p>
            <a:pPr>
              <a:buFont typeface="Wingdings" panose="05000000000000000000" pitchFamily="2" charset="2"/>
              <a:buNone/>
            </a:pPr>
            <a:r>
              <a:rPr lang="cs-CZ" altLang="cs-CZ" dirty="0">
                <a:sym typeface="Symbol" panose="05050102010706020507" pitchFamily="18" charset="2"/>
              </a:rPr>
              <a:t>	</a:t>
            </a:r>
            <a:r>
              <a:rPr lang="cs-CZ" altLang="cs-CZ" i="1" dirty="0" err="1">
                <a:sym typeface="Symbol" panose="05050102010706020507" pitchFamily="18" charset="2"/>
              </a:rPr>
              <a:t>surjec</a:t>
            </a:r>
            <a:r>
              <a:rPr lang="en-US" altLang="cs-CZ" i="1" dirty="0" err="1">
                <a:sym typeface="Symbol" panose="05050102010706020507" pitchFamily="18" charset="2"/>
              </a:rPr>
              <a:t>tion</a:t>
            </a:r>
            <a:r>
              <a:rPr lang="cs-CZ" altLang="cs-CZ" i="1" dirty="0">
                <a:sym typeface="Symbol" panose="05050102010706020507" pitchFamily="18" charset="2"/>
              </a:rPr>
              <a:t>	</a:t>
            </a:r>
            <a:r>
              <a:rPr lang="en-US" altLang="cs-CZ" i="1" dirty="0">
                <a:sym typeface="Symbol" panose="05050102010706020507" pitchFamily="18" charset="2"/>
              </a:rPr>
              <a:t>	</a:t>
            </a:r>
            <a:r>
              <a:rPr lang="cs-CZ" altLang="cs-CZ" i="1" dirty="0" err="1">
                <a:sym typeface="Symbol" panose="05050102010706020507" pitchFamily="18" charset="2"/>
              </a:rPr>
              <a:t>injec</a:t>
            </a:r>
            <a:r>
              <a:rPr lang="en-US" altLang="cs-CZ" i="1" dirty="0" err="1">
                <a:sym typeface="Symbol" panose="05050102010706020507" pitchFamily="18" charset="2"/>
              </a:rPr>
              <a:t>tion</a:t>
            </a:r>
            <a:r>
              <a:rPr lang="cs-CZ" altLang="cs-CZ" i="1" dirty="0">
                <a:sym typeface="Symbol" panose="05050102010706020507" pitchFamily="18" charset="2"/>
              </a:rPr>
              <a:t>	bijec</a:t>
            </a:r>
            <a:r>
              <a:rPr lang="en-US" altLang="cs-CZ" i="1" dirty="0" err="1">
                <a:sym typeface="Symbol" panose="05050102010706020507" pitchFamily="18" charset="2"/>
              </a:rPr>
              <a:t>tion</a:t>
            </a:r>
            <a:endParaRPr lang="cs-CZ" altLang="cs-CZ" i="1" dirty="0">
              <a:sym typeface="Symbol" panose="05050102010706020507" pitchFamily="18" charset="2"/>
            </a:endParaRPr>
          </a:p>
          <a:p>
            <a:pPr>
              <a:buFont typeface="Wingdings" panose="05000000000000000000" pitchFamily="2" charset="2"/>
              <a:buNone/>
            </a:pPr>
            <a:r>
              <a:rPr lang="cs-CZ" altLang="cs-CZ" dirty="0">
                <a:sym typeface="Symbol" panose="05050102010706020507" pitchFamily="18" charset="2"/>
              </a:rPr>
              <a:t>	{1 2 3 4 5}	</a:t>
            </a:r>
            <a:r>
              <a:rPr lang="en-US" altLang="cs-CZ" dirty="0">
                <a:sym typeface="Symbol" panose="05050102010706020507" pitchFamily="18" charset="2"/>
              </a:rPr>
              <a:t>	</a:t>
            </a:r>
            <a:r>
              <a:rPr lang="cs-CZ" altLang="cs-CZ" dirty="0">
                <a:sym typeface="Symbol" panose="05050102010706020507" pitchFamily="18" charset="2"/>
              </a:rPr>
              <a:t>{</a:t>
            </a:r>
            <a:r>
              <a:rPr lang="en-US" altLang="cs-CZ" dirty="0">
                <a:sym typeface="Symbol" panose="05050102010706020507" pitchFamily="18" charset="2"/>
              </a:rPr>
              <a:t>2</a:t>
            </a:r>
            <a:r>
              <a:rPr lang="cs-CZ" altLang="cs-CZ" dirty="0">
                <a:sym typeface="Symbol" panose="05050102010706020507" pitchFamily="18" charset="2"/>
              </a:rPr>
              <a:t> </a:t>
            </a:r>
            <a:r>
              <a:rPr lang="en-US" altLang="cs-CZ" dirty="0">
                <a:sym typeface="Symbol" panose="05050102010706020507" pitchFamily="18" charset="2"/>
              </a:rPr>
              <a:t>3</a:t>
            </a:r>
            <a:r>
              <a:rPr lang="cs-CZ" altLang="cs-CZ" dirty="0">
                <a:sym typeface="Symbol" panose="05050102010706020507" pitchFamily="18" charset="2"/>
              </a:rPr>
              <a:t> </a:t>
            </a:r>
            <a:r>
              <a:rPr lang="en-US" altLang="cs-CZ" dirty="0">
                <a:sym typeface="Symbol" panose="05050102010706020507" pitchFamily="18" charset="2"/>
              </a:rPr>
              <a:t>4</a:t>
            </a:r>
            <a:r>
              <a:rPr lang="cs-CZ" altLang="cs-CZ" dirty="0">
                <a:sym typeface="Symbol" panose="05050102010706020507" pitchFamily="18" charset="2"/>
              </a:rPr>
              <a:t> }</a:t>
            </a:r>
            <a:r>
              <a:rPr lang="en-US" altLang="cs-CZ" dirty="0">
                <a:sym typeface="Symbol" panose="05050102010706020507" pitchFamily="18" charset="2"/>
              </a:rPr>
              <a:t>	</a:t>
            </a:r>
            <a:r>
              <a:rPr lang="cs-CZ" altLang="cs-CZ" dirty="0">
                <a:sym typeface="Symbol" panose="05050102010706020507" pitchFamily="18" charset="2"/>
              </a:rPr>
              <a:t>{1 2 3 4 5} </a:t>
            </a:r>
            <a:endParaRPr lang="en-US" altLang="cs-CZ" dirty="0">
              <a:sym typeface="Symbol" panose="05050102010706020507" pitchFamily="18" charset="2"/>
            </a:endParaRPr>
          </a:p>
          <a:p>
            <a:pPr>
              <a:buFont typeface="Wingdings" panose="05000000000000000000" pitchFamily="2" charset="2"/>
              <a:buNone/>
            </a:pPr>
            <a:endParaRPr lang="en-US" altLang="cs-CZ" sz="1600" dirty="0">
              <a:sym typeface="Symbol" panose="05050102010706020507" pitchFamily="18" charset="2"/>
            </a:endParaRPr>
          </a:p>
          <a:p>
            <a:pPr>
              <a:buFont typeface="Wingdings" panose="05000000000000000000" pitchFamily="2" charset="2"/>
              <a:buNone/>
            </a:pPr>
            <a:endParaRPr lang="en-US" altLang="cs-CZ" dirty="0">
              <a:sym typeface="Symbol" panose="05050102010706020507" pitchFamily="18" charset="2"/>
            </a:endParaRPr>
          </a:p>
          <a:p>
            <a:pPr>
              <a:buFont typeface="Wingdings" panose="05000000000000000000" pitchFamily="2" charset="2"/>
              <a:buNone/>
            </a:pPr>
            <a:endParaRPr lang="en-US" altLang="cs-CZ" dirty="0">
              <a:sym typeface="Symbol" panose="05050102010706020507" pitchFamily="18" charset="2"/>
            </a:endParaRPr>
          </a:p>
          <a:p>
            <a:pPr>
              <a:buFont typeface="Wingdings" panose="05000000000000000000" pitchFamily="2" charset="2"/>
              <a:buNone/>
            </a:pPr>
            <a:r>
              <a:rPr lang="cs-CZ" altLang="cs-CZ" dirty="0">
                <a:sym typeface="Symbol" panose="05050102010706020507" pitchFamily="18" charset="2"/>
              </a:rPr>
              <a:t>	{ 2 3 4 }</a:t>
            </a:r>
            <a:r>
              <a:rPr lang="en-US" altLang="cs-CZ" dirty="0">
                <a:sym typeface="Symbol" panose="05050102010706020507" pitchFamily="18" charset="2"/>
              </a:rPr>
              <a:t>	</a:t>
            </a:r>
            <a:r>
              <a:rPr lang="cs-CZ" altLang="cs-CZ" dirty="0">
                <a:sym typeface="Symbol" panose="05050102010706020507" pitchFamily="18" charset="2"/>
              </a:rPr>
              <a:t>	{1 2 3 4 5}	{1 2 3 4 5} </a:t>
            </a:r>
            <a:endParaRPr lang="en-US" altLang="cs-CZ" dirty="0">
              <a:sym typeface="Symbol" panose="05050102010706020507" pitchFamily="18" charset="2"/>
            </a:endParaRPr>
          </a:p>
          <a:p>
            <a:pPr>
              <a:buNone/>
            </a:pPr>
            <a:r>
              <a:rPr lang="en-US" altLang="cs-CZ" dirty="0">
                <a:sym typeface="Symbol" panose="05050102010706020507" pitchFamily="18" charset="2"/>
              </a:rPr>
              <a:t>If there is a </a:t>
            </a:r>
            <a:r>
              <a:rPr lang="en-US" altLang="cs-CZ" i="1" dirty="0">
                <a:sym typeface="Symbol" panose="05050102010706020507" pitchFamily="18" charset="2"/>
              </a:rPr>
              <a:t>bijection</a:t>
            </a:r>
            <a:r>
              <a:rPr lang="en-US" altLang="cs-CZ" dirty="0">
                <a:sym typeface="Symbol" panose="05050102010706020507" pitchFamily="18" charset="2"/>
              </a:rPr>
              <a:t> between the sets </a:t>
            </a:r>
            <a:r>
              <a:rPr lang="cs-CZ" altLang="cs-CZ" dirty="0">
                <a:sym typeface="Symbol" panose="05050102010706020507" pitchFamily="18" charset="2"/>
              </a:rPr>
              <a:t>A</a:t>
            </a:r>
            <a:r>
              <a:rPr lang="en-US" altLang="cs-CZ" dirty="0">
                <a:sym typeface="Symbol" panose="05050102010706020507" pitchFamily="18" charset="2"/>
              </a:rPr>
              <a:t> and</a:t>
            </a:r>
            <a:r>
              <a:rPr lang="cs-CZ" altLang="cs-CZ" dirty="0">
                <a:sym typeface="Symbol" panose="05050102010706020507" pitchFamily="18" charset="2"/>
              </a:rPr>
              <a:t> B, </a:t>
            </a:r>
            <a:r>
              <a:rPr lang="en-US" altLang="cs-CZ" dirty="0">
                <a:sym typeface="Symbol" panose="05050102010706020507" pitchFamily="18" charset="2"/>
              </a:rPr>
              <a:t>then we say that A and B have the same </a:t>
            </a:r>
            <a:r>
              <a:rPr lang="en-US" altLang="cs-CZ" i="1" dirty="0">
                <a:solidFill>
                  <a:srgbClr val="1E1ECA"/>
                </a:solidFill>
                <a:sym typeface="Symbol" panose="05050102010706020507" pitchFamily="18" charset="2"/>
              </a:rPr>
              <a:t>c</a:t>
            </a:r>
            <a:r>
              <a:rPr lang="cs-CZ" altLang="cs-CZ" i="1" dirty="0" err="1">
                <a:solidFill>
                  <a:srgbClr val="1E1ECA"/>
                </a:solidFill>
                <a:sym typeface="Symbol" panose="05050102010706020507" pitchFamily="18" charset="2"/>
              </a:rPr>
              <a:t>ardinalit</a:t>
            </a:r>
            <a:r>
              <a:rPr lang="en-US" altLang="cs-CZ" i="1" dirty="0">
                <a:solidFill>
                  <a:srgbClr val="1E1ECA"/>
                </a:solidFill>
                <a:sym typeface="Symbol" panose="05050102010706020507" pitchFamily="18" charset="2"/>
              </a:rPr>
              <a:t>y</a:t>
            </a:r>
            <a:r>
              <a:rPr lang="cs-CZ" altLang="cs-CZ" i="1" dirty="0">
                <a:solidFill>
                  <a:srgbClr val="1E1ECA"/>
                </a:solidFill>
                <a:sym typeface="Symbol" panose="05050102010706020507" pitchFamily="18" charset="2"/>
              </a:rPr>
              <a:t> </a:t>
            </a:r>
            <a:r>
              <a:rPr lang="cs-CZ" altLang="cs-CZ" dirty="0">
                <a:sym typeface="Symbol" panose="05050102010706020507" pitchFamily="18" charset="2"/>
              </a:rPr>
              <a:t>(</a:t>
            </a:r>
            <a:r>
              <a:rPr lang="en-US" altLang="cs-CZ" dirty="0">
                <a:sym typeface="Symbol" panose="05050102010706020507" pitchFamily="18" charset="2"/>
              </a:rPr>
              <a:t>number of elements</a:t>
            </a:r>
            <a:r>
              <a:rPr lang="cs-CZ" altLang="cs-CZ" dirty="0">
                <a:sym typeface="Symbol" panose="05050102010706020507" pitchFamily="18" charset="2"/>
              </a:rPr>
              <a:t>)</a:t>
            </a:r>
            <a:r>
              <a:rPr lang="cs-CZ" altLang="cs-CZ" i="1" dirty="0">
                <a:sym typeface="Symbol" panose="05050102010706020507" pitchFamily="18" charset="2"/>
              </a:rPr>
              <a:t>.</a:t>
            </a:r>
            <a:r>
              <a:rPr lang="cs-CZ" altLang="cs-CZ" dirty="0">
                <a:sym typeface="Symbol" panose="05050102010706020507" pitchFamily="18" charset="2"/>
              </a:rPr>
              <a:t> </a:t>
            </a:r>
          </a:p>
        </p:txBody>
      </p:sp>
      <p:sp>
        <p:nvSpPr>
          <p:cNvPr id="18" name="Zástupný symbol pro číslo snímku 4">
            <a:extLst>
              <a:ext uri="{FF2B5EF4-FFF2-40B4-BE49-F238E27FC236}">
                <a16:creationId xmlns:a16="http://schemas.microsoft.com/office/drawing/2014/main" id="{2F7F6B9B-4407-42DD-B92F-A87A7EB1C0D6}"/>
              </a:ext>
            </a:extLst>
          </p:cNvPr>
          <p:cNvSpPr>
            <a:spLocks noGrp="1"/>
          </p:cNvSpPr>
          <p:nvPr>
            <p:ph type="sldNum" sz="quarter" idx="12"/>
          </p:nvPr>
        </p:nvSpPr>
        <p:spPr>
          <a:xfrm>
            <a:off x="7981950" y="6356352"/>
            <a:ext cx="2057400" cy="365125"/>
          </a:xfrm>
        </p:spPr>
        <p:txBody>
          <a:bodyPr/>
          <a:lstStyle/>
          <a:p>
            <a:fld id="{F50510D8-B899-4C21-AAA8-5201A2B70100}" type="slidenum">
              <a:rPr lang="cs-CZ" altLang="cs-CZ"/>
              <a:pPr/>
              <a:t>25</a:t>
            </a:fld>
            <a:endParaRPr lang="cs-CZ" altLang="cs-CZ"/>
          </a:p>
        </p:txBody>
      </p:sp>
      <p:grpSp>
        <p:nvGrpSpPr>
          <p:cNvPr id="3" name="Skupina 2">
            <a:extLst>
              <a:ext uri="{FF2B5EF4-FFF2-40B4-BE49-F238E27FC236}">
                <a16:creationId xmlns:a16="http://schemas.microsoft.com/office/drawing/2014/main" id="{A8588DA9-33AF-44C6-B6C7-F5FCFABCA033}"/>
              </a:ext>
            </a:extLst>
          </p:cNvPr>
          <p:cNvGrpSpPr/>
          <p:nvPr/>
        </p:nvGrpSpPr>
        <p:grpSpPr>
          <a:xfrm>
            <a:off x="1728787" y="2700338"/>
            <a:ext cx="1017743" cy="1341898"/>
            <a:chOff x="693738" y="2354696"/>
            <a:chExt cx="846134" cy="1209676"/>
          </a:xfrm>
        </p:grpSpPr>
        <p:sp>
          <p:nvSpPr>
            <p:cNvPr id="14340" name="Line 4">
              <a:extLst>
                <a:ext uri="{FF2B5EF4-FFF2-40B4-BE49-F238E27FC236}">
                  <a16:creationId xmlns:a16="http://schemas.microsoft.com/office/drawing/2014/main" id="{1E9FAD52-C313-4120-96D5-D59A3E5CF1B4}"/>
                </a:ext>
              </a:extLst>
            </p:cNvPr>
            <p:cNvSpPr>
              <a:spLocks noChangeShapeType="1"/>
            </p:cNvSpPr>
            <p:nvPr/>
          </p:nvSpPr>
          <p:spPr bwMode="auto">
            <a:xfrm>
              <a:off x="693738" y="2413434"/>
              <a:ext cx="77787"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41" name="Line 5">
              <a:extLst>
                <a:ext uri="{FF2B5EF4-FFF2-40B4-BE49-F238E27FC236}">
                  <a16:creationId xmlns:a16="http://schemas.microsoft.com/office/drawing/2014/main" id="{879D1053-54D0-466A-892B-9DFD3261FEEF}"/>
                </a:ext>
              </a:extLst>
            </p:cNvPr>
            <p:cNvSpPr>
              <a:spLocks noChangeShapeType="1"/>
            </p:cNvSpPr>
            <p:nvPr/>
          </p:nvSpPr>
          <p:spPr bwMode="auto">
            <a:xfrm flipH="1">
              <a:off x="773113" y="2365810"/>
              <a:ext cx="576263" cy="11509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42" name="Line 6">
              <a:extLst>
                <a:ext uri="{FF2B5EF4-FFF2-40B4-BE49-F238E27FC236}">
                  <a16:creationId xmlns:a16="http://schemas.microsoft.com/office/drawing/2014/main" id="{6429D171-C3A5-4B51-BDF5-37296E305811}"/>
                </a:ext>
              </a:extLst>
            </p:cNvPr>
            <p:cNvSpPr>
              <a:spLocks noChangeShapeType="1"/>
            </p:cNvSpPr>
            <p:nvPr/>
          </p:nvSpPr>
          <p:spPr bwMode="auto">
            <a:xfrm>
              <a:off x="933451" y="2413434"/>
              <a:ext cx="77787" cy="1138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43" name="Line 7">
              <a:extLst>
                <a:ext uri="{FF2B5EF4-FFF2-40B4-BE49-F238E27FC236}">
                  <a16:creationId xmlns:a16="http://schemas.microsoft.com/office/drawing/2014/main" id="{EB3B49F8-8A6D-4046-8B86-51AC989CA367}"/>
                </a:ext>
              </a:extLst>
            </p:cNvPr>
            <p:cNvSpPr>
              <a:spLocks noChangeShapeType="1"/>
            </p:cNvSpPr>
            <p:nvPr/>
          </p:nvSpPr>
          <p:spPr bwMode="auto">
            <a:xfrm flipH="1">
              <a:off x="969962" y="2384860"/>
              <a:ext cx="170336" cy="1162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44" name="Line 8">
              <a:extLst>
                <a:ext uri="{FF2B5EF4-FFF2-40B4-BE49-F238E27FC236}">
                  <a16:creationId xmlns:a16="http://schemas.microsoft.com/office/drawing/2014/main" id="{284E49D2-2A73-4916-88E6-97ABB5C58878}"/>
                </a:ext>
              </a:extLst>
            </p:cNvPr>
            <p:cNvSpPr>
              <a:spLocks noChangeShapeType="1"/>
            </p:cNvSpPr>
            <p:nvPr/>
          </p:nvSpPr>
          <p:spPr bwMode="auto">
            <a:xfrm flipH="1">
              <a:off x="1220787" y="2354696"/>
              <a:ext cx="319085" cy="1209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4" name="Skupina 3">
            <a:extLst>
              <a:ext uri="{FF2B5EF4-FFF2-40B4-BE49-F238E27FC236}">
                <a16:creationId xmlns:a16="http://schemas.microsoft.com/office/drawing/2014/main" id="{41D27C8E-33EF-4606-8C13-05D4967B39A9}"/>
              </a:ext>
            </a:extLst>
          </p:cNvPr>
          <p:cNvGrpSpPr/>
          <p:nvPr/>
        </p:nvGrpSpPr>
        <p:grpSpPr>
          <a:xfrm>
            <a:off x="4242191" y="2875640"/>
            <a:ext cx="517120" cy="1179512"/>
            <a:chOff x="2627784" y="2384860"/>
            <a:chExt cx="403016" cy="1179512"/>
          </a:xfrm>
        </p:grpSpPr>
        <p:sp>
          <p:nvSpPr>
            <p:cNvPr id="14345" name="Line 9">
              <a:extLst>
                <a:ext uri="{FF2B5EF4-FFF2-40B4-BE49-F238E27FC236}">
                  <a16:creationId xmlns:a16="http://schemas.microsoft.com/office/drawing/2014/main" id="{BA5C1EEE-366F-436C-8BF0-B4D09EA138AE}"/>
                </a:ext>
              </a:extLst>
            </p:cNvPr>
            <p:cNvSpPr>
              <a:spLocks noChangeShapeType="1"/>
            </p:cNvSpPr>
            <p:nvPr/>
          </p:nvSpPr>
          <p:spPr bwMode="auto">
            <a:xfrm>
              <a:off x="2627784" y="2384860"/>
              <a:ext cx="0" cy="11509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46" name="Line 10">
              <a:extLst>
                <a:ext uri="{FF2B5EF4-FFF2-40B4-BE49-F238E27FC236}">
                  <a16:creationId xmlns:a16="http://schemas.microsoft.com/office/drawing/2014/main" id="{892E0AE9-6B79-4BB9-AEDE-7234BB6F9F3C}"/>
                </a:ext>
              </a:extLst>
            </p:cNvPr>
            <p:cNvSpPr>
              <a:spLocks noChangeShapeType="1"/>
            </p:cNvSpPr>
            <p:nvPr/>
          </p:nvSpPr>
          <p:spPr bwMode="auto">
            <a:xfrm>
              <a:off x="2843808" y="2395972"/>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47" name="Line 11">
              <a:extLst>
                <a:ext uri="{FF2B5EF4-FFF2-40B4-BE49-F238E27FC236}">
                  <a16:creationId xmlns:a16="http://schemas.microsoft.com/office/drawing/2014/main" id="{FED39158-F540-489A-A7DB-5AD35EAECE1B}"/>
                </a:ext>
              </a:extLst>
            </p:cNvPr>
            <p:cNvSpPr>
              <a:spLocks noChangeShapeType="1"/>
            </p:cNvSpPr>
            <p:nvPr/>
          </p:nvSpPr>
          <p:spPr bwMode="auto">
            <a:xfrm>
              <a:off x="3030800" y="2413434"/>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5" name="Skupina 4">
            <a:extLst>
              <a:ext uri="{FF2B5EF4-FFF2-40B4-BE49-F238E27FC236}">
                <a16:creationId xmlns:a16="http://schemas.microsoft.com/office/drawing/2014/main" id="{41031D6C-BA38-40BE-857D-2FCB39E5D8C6}"/>
              </a:ext>
            </a:extLst>
          </p:cNvPr>
          <p:cNvGrpSpPr/>
          <p:nvPr/>
        </p:nvGrpSpPr>
        <p:grpSpPr>
          <a:xfrm>
            <a:off x="6015038" y="2830760"/>
            <a:ext cx="1057275" cy="1169987"/>
            <a:chOff x="3995936" y="2365810"/>
            <a:chExt cx="792088" cy="1169987"/>
          </a:xfrm>
        </p:grpSpPr>
        <p:sp>
          <p:nvSpPr>
            <p:cNvPr id="14348" name="Line 12">
              <a:extLst>
                <a:ext uri="{FF2B5EF4-FFF2-40B4-BE49-F238E27FC236}">
                  <a16:creationId xmlns:a16="http://schemas.microsoft.com/office/drawing/2014/main" id="{5C775A6B-E7E6-4C5F-BF98-C121B5B47931}"/>
                </a:ext>
              </a:extLst>
            </p:cNvPr>
            <p:cNvSpPr>
              <a:spLocks noChangeShapeType="1"/>
            </p:cNvSpPr>
            <p:nvPr/>
          </p:nvSpPr>
          <p:spPr bwMode="auto">
            <a:xfrm>
              <a:off x="3995936" y="2365810"/>
              <a:ext cx="0" cy="1162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49" name="Line 13">
              <a:extLst>
                <a:ext uri="{FF2B5EF4-FFF2-40B4-BE49-F238E27FC236}">
                  <a16:creationId xmlns:a16="http://schemas.microsoft.com/office/drawing/2014/main" id="{30C7003C-ED55-449B-A10F-65EA2C3047E8}"/>
                </a:ext>
              </a:extLst>
            </p:cNvPr>
            <p:cNvSpPr>
              <a:spLocks noChangeShapeType="1"/>
            </p:cNvSpPr>
            <p:nvPr/>
          </p:nvSpPr>
          <p:spPr bwMode="auto">
            <a:xfrm>
              <a:off x="4211960" y="2365810"/>
              <a:ext cx="0" cy="11509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50" name="Line 14">
              <a:extLst>
                <a:ext uri="{FF2B5EF4-FFF2-40B4-BE49-F238E27FC236}">
                  <a16:creationId xmlns:a16="http://schemas.microsoft.com/office/drawing/2014/main" id="{7BAD423F-D633-44EA-A2EA-3D84CCD1D79B}"/>
                </a:ext>
              </a:extLst>
            </p:cNvPr>
            <p:cNvSpPr>
              <a:spLocks noChangeShapeType="1"/>
            </p:cNvSpPr>
            <p:nvPr/>
          </p:nvSpPr>
          <p:spPr bwMode="auto">
            <a:xfrm>
              <a:off x="4427984" y="2373747"/>
              <a:ext cx="0" cy="1162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51" name="Line 15">
              <a:extLst>
                <a:ext uri="{FF2B5EF4-FFF2-40B4-BE49-F238E27FC236}">
                  <a16:creationId xmlns:a16="http://schemas.microsoft.com/office/drawing/2014/main" id="{18DEBB9E-39F0-4FA5-B27A-08A54F6915C2}"/>
                </a:ext>
              </a:extLst>
            </p:cNvPr>
            <p:cNvSpPr>
              <a:spLocks noChangeShapeType="1"/>
            </p:cNvSpPr>
            <p:nvPr/>
          </p:nvSpPr>
          <p:spPr bwMode="auto">
            <a:xfrm>
              <a:off x="4624789" y="2367104"/>
              <a:ext cx="0" cy="1162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352" name="Line 16">
              <a:extLst>
                <a:ext uri="{FF2B5EF4-FFF2-40B4-BE49-F238E27FC236}">
                  <a16:creationId xmlns:a16="http://schemas.microsoft.com/office/drawing/2014/main" id="{F5FDCBCD-64EE-4549-A1D2-E84FDFFC3C07}"/>
                </a:ext>
              </a:extLst>
            </p:cNvPr>
            <p:cNvSpPr>
              <a:spLocks noChangeShapeType="1"/>
            </p:cNvSpPr>
            <p:nvPr/>
          </p:nvSpPr>
          <p:spPr bwMode="auto">
            <a:xfrm>
              <a:off x="4788024" y="2365810"/>
              <a:ext cx="0" cy="11509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 name="Obdélník 1">
            <a:extLst>
              <a:ext uri="{FF2B5EF4-FFF2-40B4-BE49-F238E27FC236}">
                <a16:creationId xmlns:a16="http://schemas.microsoft.com/office/drawing/2014/main" id="{63167F5D-FA48-4CA5-886E-BE5CCDD3EC04}"/>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6" name="Rectangle 2">
            <a:extLst>
              <a:ext uri="{FF2B5EF4-FFF2-40B4-BE49-F238E27FC236}">
                <a16:creationId xmlns:a16="http://schemas.microsoft.com/office/drawing/2014/main" id="{242650E8-6A40-419F-A466-7A025896D550}"/>
              </a:ext>
            </a:extLst>
          </p:cNvPr>
          <p:cNvSpPr>
            <a:spLocks noGrp="1" noChangeArrowheads="1"/>
          </p:cNvSpPr>
          <p:nvPr/>
        </p:nvSpPr>
        <p:spPr>
          <a:xfrm>
            <a:off x="1376255" y="460403"/>
            <a:ext cx="3165841" cy="658359"/>
          </a:xfrm>
          <a:prstGeom prst="rect">
            <a:avLst/>
          </a:prstGeom>
          <a:solidFill>
            <a:schemeClr val="bg1"/>
          </a:solidFill>
        </p:spPr>
        <p:txBody>
          <a:bodyPr vert="horz" lIns="91440" tIns="45720" rIns="91440" bIns="45720" rtlCol="0" anchor="ctr">
            <a:normAutofit fontScale="925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Function (map</a:t>
            </a:r>
            <a:r>
              <a:rPr lang="cs-CZ" sz="2800" dirty="0">
                <a:latin typeface="Trebuchet MS"/>
              </a:rPr>
              <a:t>p</a:t>
            </a:r>
            <a:r>
              <a:rPr lang="en-US" sz="2800" dirty="0" err="1">
                <a:latin typeface="Trebuchet MS"/>
              </a:rPr>
              <a:t>ing</a:t>
            </a:r>
            <a:r>
              <a:rPr lang="en-US" sz="2800" dirty="0">
                <a:latin typeface="Trebuchet MS"/>
              </a:rPr>
              <a:t>) </a:t>
            </a:r>
            <a:endParaRPr lang="cs-CZ" dirty="0"/>
          </a:p>
        </p:txBody>
      </p:sp>
      <p:sp>
        <p:nvSpPr>
          <p:cNvPr id="23" name="TextovéPole 1">
            <a:extLst>
              <a:ext uri="{FF2B5EF4-FFF2-40B4-BE49-F238E27FC236}">
                <a16:creationId xmlns:a16="http://schemas.microsoft.com/office/drawing/2014/main" id="{CE83989E-EFF5-46F4-9B9E-193AE6DE4E8C}"/>
              </a:ext>
            </a:extLst>
          </p:cNvPr>
          <p:cNvSpPr txBox="1"/>
          <p:nvPr/>
        </p:nvSpPr>
        <p:spPr>
          <a:xfrm rot="1200000">
            <a:off x="143711" y="994472"/>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24" name="TextovéPole 2">
            <a:extLst>
              <a:ext uri="{FF2B5EF4-FFF2-40B4-BE49-F238E27FC236}">
                <a16:creationId xmlns:a16="http://schemas.microsoft.com/office/drawing/2014/main" id="{A2C72C37-E8D4-4DDA-B803-6E424067B2C3}"/>
              </a:ext>
            </a:extLst>
          </p:cNvPr>
          <p:cNvSpPr txBox="1"/>
          <p:nvPr/>
        </p:nvSpPr>
        <p:spPr>
          <a:xfrm rot="660000">
            <a:off x="5744050" y="227294"/>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25" name="TextovéPole 3">
            <a:extLst>
              <a:ext uri="{FF2B5EF4-FFF2-40B4-BE49-F238E27FC236}">
                <a16:creationId xmlns:a16="http://schemas.microsoft.com/office/drawing/2014/main" id="{194AAA84-12B8-4D7C-9085-E91239B593B0}"/>
              </a:ext>
            </a:extLst>
          </p:cNvPr>
          <p:cNvSpPr txBox="1"/>
          <p:nvPr/>
        </p:nvSpPr>
        <p:spPr>
          <a:xfrm>
            <a:off x="9154638" y="67069"/>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26" name="TextovéPole 4">
            <a:extLst>
              <a:ext uri="{FF2B5EF4-FFF2-40B4-BE49-F238E27FC236}">
                <a16:creationId xmlns:a16="http://schemas.microsoft.com/office/drawing/2014/main" id="{D08CCF98-6C65-453B-A607-277B13C7D66A}"/>
              </a:ext>
            </a:extLst>
          </p:cNvPr>
          <p:cNvSpPr txBox="1"/>
          <p:nvPr/>
        </p:nvSpPr>
        <p:spPr>
          <a:xfrm rot="540000">
            <a:off x="545896" y="6130247"/>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27" name="TextovéPole 5">
            <a:extLst>
              <a:ext uri="{FF2B5EF4-FFF2-40B4-BE49-F238E27FC236}">
                <a16:creationId xmlns:a16="http://schemas.microsoft.com/office/drawing/2014/main" id="{7515B528-1A0E-44FB-BA0B-B25005B80C83}"/>
              </a:ext>
            </a:extLst>
          </p:cNvPr>
          <p:cNvSpPr txBox="1"/>
          <p:nvPr/>
        </p:nvSpPr>
        <p:spPr>
          <a:xfrm rot="21240000">
            <a:off x="11499448" y="2418381"/>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B8DA8F92-898D-4CFD-9362-75E8383A7279}"/>
              </a:ext>
            </a:extLst>
          </p:cNvPr>
          <p:cNvSpPr>
            <a:spLocks noGrp="1" noChangeArrowheads="1"/>
          </p:cNvSpPr>
          <p:nvPr>
            <p:ph idx="1"/>
          </p:nvPr>
        </p:nvSpPr>
        <p:spPr>
          <a:xfrm>
            <a:off x="1176257" y="1268415"/>
            <a:ext cx="9880519" cy="4703760"/>
          </a:xfrm>
        </p:spPr>
        <p:txBody>
          <a:bodyPr vert="horz" lIns="91440" tIns="45720" rIns="91440" bIns="45720" rtlCol="0" anchor="t">
            <a:normAutofit/>
          </a:bodyPr>
          <a:lstStyle/>
          <a:p>
            <a:pPr>
              <a:buFont typeface="Wingdings" panose="05000000000000000000" pitchFamily="2" charset="2"/>
              <a:buNone/>
            </a:pPr>
            <a:r>
              <a:rPr lang="en-US" altLang="cs-CZ" sz="2000" i="1" dirty="0">
                <a:sym typeface="Symbol" panose="05050102010706020507" pitchFamily="18" charset="2"/>
              </a:rPr>
              <a:t>surjection</a:t>
            </a:r>
            <a:r>
              <a:rPr lang="en-US" altLang="cs-CZ" sz="2000" dirty="0">
                <a:sym typeface="Symbol" panose="05050102010706020507" pitchFamily="18" charset="2"/>
              </a:rPr>
              <a:t> 	F: </a:t>
            </a:r>
            <a:r>
              <a:rPr lang="en-US" altLang="cs-CZ" sz="2000" b="1" i="1" dirty="0">
                <a:sym typeface="Symbol" panose="05050102010706020507" pitchFamily="18" charset="2"/>
              </a:rPr>
              <a:t>Z</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N</a:t>
            </a:r>
            <a:r>
              <a:rPr lang="en-US" altLang="cs-CZ" sz="2000" i="1" dirty="0">
                <a:sym typeface="Symbol" panose="05050102010706020507" pitchFamily="18" charset="2"/>
              </a:rPr>
              <a:t>,</a:t>
            </a:r>
            <a:r>
              <a:rPr lang="en-US" altLang="cs-CZ" sz="2000" b="1" i="1" dirty="0">
                <a:sym typeface="Symbol" panose="05050102010706020507" pitchFamily="18" charset="2"/>
              </a:rPr>
              <a:t> </a:t>
            </a:r>
            <a:r>
              <a:rPr lang="en-US" altLang="cs-CZ" sz="2000" dirty="0">
                <a:sym typeface="Symbol" panose="05050102010706020507" pitchFamily="18" charset="2"/>
              </a:rPr>
              <a:t>where</a:t>
            </a:r>
            <a:r>
              <a:rPr lang="en-US" altLang="cs-CZ" sz="2000" b="1" i="1" dirty="0">
                <a:sym typeface="Symbol" panose="05050102010706020507" pitchFamily="18" charset="2"/>
              </a:rPr>
              <a:t> </a:t>
            </a:r>
            <a:r>
              <a:rPr lang="en-US" altLang="cs-CZ" sz="2000" dirty="0">
                <a:sym typeface="Symbol" panose="05050102010706020507" pitchFamily="18" charset="2"/>
              </a:rPr>
              <a:t>F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Z</a:t>
            </a:r>
            <a:r>
              <a:rPr lang="cs-CZ" altLang="cs-CZ" sz="2000" b="1" dirty="0">
                <a:sym typeface="Symbol" panose="05050102010706020507" pitchFamily="18" charset="2"/>
              </a:rPr>
              <a:t>  </a:t>
            </a:r>
            <a:r>
              <a:rPr lang="en-US" altLang="cs-CZ" sz="2000" b="1" i="1" dirty="0">
                <a:sym typeface="Symbol" panose="05050102010706020507" pitchFamily="18" charset="2"/>
              </a:rPr>
              <a:t>N</a:t>
            </a:r>
            <a:r>
              <a:rPr lang="en-US" altLang="cs-CZ" sz="2000" dirty="0">
                <a:sym typeface="Symbol" panose="05050102010706020507" pitchFamily="18" charset="2"/>
              </a:rPr>
              <a:t>: </a:t>
            </a:r>
            <a:r>
              <a:rPr lang="en-US" altLang="cs-CZ" sz="2000" i="1" dirty="0">
                <a:sym typeface="Symbol" panose="05050102010706020507" pitchFamily="18" charset="2"/>
              </a:rPr>
              <a:t>y </a:t>
            </a:r>
            <a:r>
              <a:rPr lang="en-US" altLang="cs-CZ" sz="2000" dirty="0">
                <a:sym typeface="Symbol" panose="05050102010706020507" pitchFamily="18" charset="2"/>
              </a:rPr>
              <a:t>= |</a:t>
            </a:r>
            <a:r>
              <a:rPr lang="en-US" altLang="cs-CZ" sz="2000" i="1" dirty="0">
                <a:sym typeface="Symbol" panose="05050102010706020507" pitchFamily="18" charset="2"/>
              </a:rPr>
              <a:t>x</a:t>
            </a:r>
            <a:r>
              <a:rPr lang="en-US" altLang="cs-CZ" sz="2000" dirty="0">
                <a:sym typeface="Symbol" panose="05050102010706020507" pitchFamily="18" charset="2"/>
              </a:rPr>
              <a:t>|} </a:t>
            </a:r>
          </a:p>
          <a:p>
            <a:pPr>
              <a:buFont typeface="Wingdings" panose="05000000000000000000" pitchFamily="2" charset="2"/>
              <a:buNone/>
            </a:pPr>
            <a:r>
              <a:rPr lang="en-US" altLang="cs-CZ" sz="2000" dirty="0">
                <a:sym typeface="Symbol" panose="05050102010706020507" pitchFamily="18" charset="2"/>
              </a:rPr>
              <a:t>			G: </a:t>
            </a:r>
            <a:r>
              <a:rPr lang="en-US" altLang="cs-CZ" sz="2000" b="1" i="1" dirty="0">
                <a:sym typeface="Symbol" panose="05050102010706020507" pitchFamily="18" charset="2"/>
              </a:rPr>
              <a:t>R</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R</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R</a:t>
            </a:r>
            <a:r>
              <a:rPr lang="en-US" altLang="cs-CZ" sz="2000" i="1" dirty="0">
                <a:sym typeface="Symbol" panose="05050102010706020507" pitchFamily="18" charset="2"/>
              </a:rPr>
              <a:t>,</a:t>
            </a:r>
            <a:r>
              <a:rPr lang="en-US" altLang="cs-CZ" sz="2000" b="1" i="1" dirty="0">
                <a:sym typeface="Symbol" panose="05050102010706020507" pitchFamily="18" charset="2"/>
              </a:rPr>
              <a:t> </a:t>
            </a:r>
            <a:r>
              <a:rPr lang="en-US" altLang="cs-CZ" sz="2000" dirty="0">
                <a:sym typeface="Symbol" panose="05050102010706020507" pitchFamily="18" charset="2"/>
              </a:rPr>
              <a:t>where</a:t>
            </a:r>
            <a:r>
              <a:rPr lang="en-US" altLang="cs-CZ" sz="2000" b="1" i="1" dirty="0">
                <a:sym typeface="Symbol" panose="05050102010706020507" pitchFamily="18" charset="2"/>
              </a:rPr>
              <a:t> </a:t>
            </a:r>
            <a:r>
              <a:rPr lang="en-US" altLang="cs-CZ" sz="2000" dirty="0">
                <a:sym typeface="Symbol" panose="05050102010706020507" pitchFamily="18" charset="2"/>
              </a:rPr>
              <a:t>G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y,z</a:t>
            </a:r>
            <a:r>
              <a:rPr lang="en-US" altLang="cs-CZ" sz="2000" dirty="0">
                <a:sym typeface="Symbol" panose="05050102010706020507" pitchFamily="18" charset="2"/>
              </a:rPr>
              <a:t>  </a:t>
            </a:r>
            <a:r>
              <a:rPr lang="en-US" altLang="cs-CZ" sz="2000" b="1" i="1" dirty="0">
                <a:sym typeface="Symbol" panose="05050102010706020507" pitchFamily="18" charset="2"/>
              </a:rPr>
              <a:t>R</a:t>
            </a:r>
            <a:r>
              <a:rPr lang="cs-CZ" altLang="cs-CZ" sz="2000" b="1" dirty="0">
                <a:sym typeface="Symbol" panose="05050102010706020507" pitchFamily="18" charset="2"/>
              </a:rPr>
              <a:t>  </a:t>
            </a:r>
            <a:r>
              <a:rPr lang="en-US" altLang="cs-CZ" sz="2000" b="1" i="1" dirty="0">
                <a:sym typeface="Symbol" panose="05050102010706020507" pitchFamily="18" charset="2"/>
              </a:rPr>
              <a:t>R</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R </a:t>
            </a:r>
            <a:r>
              <a:rPr lang="en-US" altLang="cs-CZ" sz="2000" dirty="0">
                <a:sym typeface="Symbol" panose="05050102010706020507" pitchFamily="18" charset="2"/>
              </a:rPr>
              <a:t>: </a:t>
            </a:r>
            <a:r>
              <a:rPr lang="en-US" altLang="cs-CZ" sz="2000" i="1" dirty="0">
                <a:sym typeface="Symbol" panose="05050102010706020507" pitchFamily="18" charset="2"/>
              </a:rPr>
              <a:t>z </a:t>
            </a:r>
            <a:r>
              <a:rPr lang="en-US" altLang="cs-CZ" sz="2000" dirty="0">
                <a:sym typeface="Symbol" panose="05050102010706020507" pitchFamily="18" charset="2"/>
              </a:rPr>
              <a:t>=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a:t>
            </a:r>
          </a:p>
          <a:p>
            <a:pPr>
              <a:spcBef>
                <a:spcPts val="1400"/>
              </a:spcBef>
              <a:buFont typeface="Wingdings" panose="05000000000000000000" pitchFamily="2" charset="2"/>
              <a:buNone/>
            </a:pPr>
            <a:r>
              <a:rPr lang="en-US" altLang="cs-CZ" sz="2000" i="1" dirty="0">
                <a:sym typeface="Symbol" panose="05050102010706020507" pitchFamily="18" charset="2"/>
              </a:rPr>
              <a:t>injection</a:t>
            </a:r>
            <a:r>
              <a:rPr lang="en-US" altLang="cs-CZ" sz="2000" dirty="0">
                <a:sym typeface="Symbol" panose="05050102010706020507" pitchFamily="18" charset="2"/>
              </a:rPr>
              <a:t> 	H: </a:t>
            </a:r>
            <a:r>
              <a:rPr lang="en-US" altLang="cs-CZ" sz="2000" b="1" i="1" dirty="0">
                <a:sym typeface="Symbol" panose="05050102010706020507" pitchFamily="18" charset="2"/>
              </a:rPr>
              <a:t>N</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N</a:t>
            </a:r>
            <a:r>
              <a:rPr lang="en-US" altLang="cs-CZ" sz="2000" i="1" dirty="0">
                <a:sym typeface="Symbol" panose="05050102010706020507" pitchFamily="18" charset="2"/>
              </a:rPr>
              <a:t> ,</a:t>
            </a:r>
            <a:r>
              <a:rPr lang="en-US" altLang="cs-CZ" sz="2000" b="1" i="1" dirty="0">
                <a:sym typeface="Symbol" panose="05050102010706020507" pitchFamily="18" charset="2"/>
              </a:rPr>
              <a:t> </a:t>
            </a:r>
            <a:r>
              <a:rPr lang="en-US" altLang="cs-CZ" sz="2000" dirty="0">
                <a:sym typeface="Symbol" panose="05050102010706020507" pitchFamily="18" charset="2"/>
              </a:rPr>
              <a:t>where</a:t>
            </a:r>
            <a:r>
              <a:rPr lang="en-US" altLang="cs-CZ" sz="2000" b="1" i="1" dirty="0">
                <a:sym typeface="Symbol" panose="05050102010706020507" pitchFamily="18" charset="2"/>
              </a:rPr>
              <a:t> </a:t>
            </a:r>
            <a:r>
              <a:rPr lang="en-US" altLang="cs-CZ" sz="2000" dirty="0">
                <a:sym typeface="Symbol" panose="05050102010706020507" pitchFamily="18" charset="2"/>
              </a:rPr>
              <a:t>H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Z</a:t>
            </a:r>
            <a:r>
              <a:rPr lang="cs-CZ" altLang="cs-CZ" sz="2000" b="1" dirty="0">
                <a:sym typeface="Symbol" panose="05050102010706020507" pitchFamily="18" charset="2"/>
              </a:rPr>
              <a:t>  </a:t>
            </a:r>
            <a:r>
              <a:rPr lang="en-US" altLang="cs-CZ" sz="2000" b="1" i="1" dirty="0">
                <a:sym typeface="Symbol" panose="05050102010706020507" pitchFamily="18" charset="2"/>
              </a:rPr>
              <a:t>N</a:t>
            </a:r>
            <a:r>
              <a:rPr lang="en-US" altLang="cs-CZ" sz="2000" dirty="0">
                <a:sym typeface="Symbol" panose="05050102010706020507" pitchFamily="18" charset="2"/>
              </a:rPr>
              <a:t>: </a:t>
            </a:r>
            <a:r>
              <a:rPr lang="en-US" altLang="cs-CZ" sz="2000" i="1" dirty="0">
                <a:sym typeface="Symbol" panose="05050102010706020507" pitchFamily="18" charset="2"/>
              </a:rPr>
              <a:t>y </a:t>
            </a:r>
            <a:r>
              <a:rPr lang="en-US" altLang="cs-CZ" sz="2000" dirty="0">
                <a:sym typeface="Symbol" panose="05050102010706020507" pitchFamily="18" charset="2"/>
              </a:rPr>
              <a:t>= 2</a:t>
            </a:r>
            <a:r>
              <a:rPr lang="en-US" altLang="cs-CZ" sz="2000" i="1" dirty="0">
                <a:sym typeface="Symbol" panose="05050102010706020507" pitchFamily="18" charset="2"/>
              </a:rPr>
              <a:t>x</a:t>
            </a:r>
            <a:r>
              <a:rPr lang="en-US" altLang="cs-CZ" sz="2000" dirty="0">
                <a:sym typeface="Symbol" panose="05050102010706020507" pitchFamily="18" charset="2"/>
              </a:rPr>
              <a:t>}</a:t>
            </a:r>
          </a:p>
          <a:p>
            <a:pPr>
              <a:buFont typeface="Wingdings" panose="05000000000000000000" pitchFamily="2" charset="2"/>
              <a:buNone/>
            </a:pPr>
            <a:r>
              <a:rPr lang="en-US" altLang="cs-CZ" sz="2000" dirty="0">
                <a:sym typeface="Symbol" panose="05050102010706020507" pitchFamily="18" charset="2"/>
              </a:rPr>
              <a:t>			I: {1,2} </a:t>
            </a:r>
            <a:r>
              <a:rPr lang="cs-CZ" altLang="cs-CZ" sz="2000" b="1" dirty="0">
                <a:sym typeface="Symbol" panose="05050102010706020507" pitchFamily="18" charset="2"/>
              </a:rPr>
              <a:t></a:t>
            </a:r>
            <a:r>
              <a:rPr lang="en-US" altLang="cs-CZ" sz="2000" b="1" dirty="0">
                <a:sym typeface="Symbol" panose="05050102010706020507" pitchFamily="18" charset="2"/>
              </a:rPr>
              <a:t> </a:t>
            </a:r>
            <a:r>
              <a:rPr lang="en-US" altLang="cs-CZ" sz="2000" dirty="0">
                <a:sym typeface="Symbol" panose="05050102010706020507" pitchFamily="18" charset="2"/>
              </a:rPr>
              <a:t>{3,4,5}, where I = {1,3, 2,4}</a:t>
            </a:r>
          </a:p>
          <a:p>
            <a:pPr>
              <a:spcBef>
                <a:spcPts val="1400"/>
              </a:spcBef>
              <a:buFont typeface="Wingdings" panose="05000000000000000000" pitchFamily="2" charset="2"/>
              <a:buNone/>
            </a:pPr>
            <a:r>
              <a:rPr lang="en-US" altLang="cs-CZ" sz="2000" i="1" dirty="0">
                <a:sym typeface="Symbol" panose="05050102010706020507" pitchFamily="18" charset="2"/>
              </a:rPr>
              <a:t>bijection 	</a:t>
            </a:r>
            <a:r>
              <a:rPr lang="en-US" altLang="cs-CZ" sz="2000" dirty="0">
                <a:sym typeface="Symbol" panose="05050102010706020507" pitchFamily="18" charset="2"/>
              </a:rPr>
              <a:t>J: </a:t>
            </a:r>
            <a:r>
              <a:rPr lang="en-US" altLang="cs-CZ" sz="2000" b="1" i="1" dirty="0">
                <a:sym typeface="Symbol" panose="05050102010706020507" pitchFamily="18" charset="2"/>
              </a:rPr>
              <a:t> Z</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N</a:t>
            </a:r>
            <a:r>
              <a:rPr lang="en-US" altLang="cs-CZ" sz="2000" i="1" dirty="0">
                <a:sym typeface="Symbol" panose="05050102010706020507" pitchFamily="18" charset="2"/>
              </a:rPr>
              <a:t> ,</a:t>
            </a:r>
            <a:r>
              <a:rPr lang="en-US" altLang="cs-CZ" sz="2000" b="1" i="1" dirty="0">
                <a:sym typeface="Symbol" panose="05050102010706020507" pitchFamily="18" charset="2"/>
              </a:rPr>
              <a:t> </a:t>
            </a:r>
            <a:r>
              <a:rPr lang="en-US" altLang="cs-CZ" sz="2000" dirty="0">
                <a:sym typeface="Symbol" panose="05050102010706020507" pitchFamily="18" charset="2"/>
              </a:rPr>
              <a:t>where</a:t>
            </a:r>
            <a:r>
              <a:rPr lang="en-US" altLang="cs-CZ" sz="2000" b="1" i="1" dirty="0">
                <a:sym typeface="Symbol" panose="05050102010706020507" pitchFamily="18" charset="2"/>
              </a:rPr>
              <a:t> </a:t>
            </a:r>
            <a:r>
              <a:rPr lang="en-US" altLang="cs-CZ" sz="2000" dirty="0">
                <a:sym typeface="Symbol" panose="05050102010706020507" pitchFamily="18" charset="2"/>
              </a:rPr>
              <a:t>J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Z</a:t>
            </a:r>
            <a:r>
              <a:rPr lang="cs-CZ" altLang="cs-CZ" sz="2000" b="1" dirty="0">
                <a:sym typeface="Symbol" panose="05050102010706020507" pitchFamily="18" charset="2"/>
              </a:rPr>
              <a:t>  </a:t>
            </a:r>
            <a:r>
              <a:rPr lang="en-US" altLang="cs-CZ" sz="2000" b="1" i="1" dirty="0">
                <a:sym typeface="Symbol" panose="05050102010706020507" pitchFamily="18" charset="2"/>
              </a:rPr>
              <a:t>N</a:t>
            </a:r>
            <a:r>
              <a:rPr lang="en-US" altLang="cs-CZ" sz="2000" dirty="0">
                <a:sym typeface="Symbol" panose="05050102010706020507" pitchFamily="18" charset="2"/>
              </a:rPr>
              <a:t>: </a:t>
            </a:r>
            <a:r>
              <a:rPr lang="en-US" altLang="cs-CZ" sz="2000" i="1" dirty="0">
                <a:sym typeface="Symbol" panose="05050102010706020507" pitchFamily="18" charset="2"/>
              </a:rPr>
              <a:t>y </a:t>
            </a:r>
            <a:r>
              <a:rPr lang="en-US" altLang="cs-CZ" sz="2000" dirty="0">
                <a:sym typeface="Symbol" panose="05050102010706020507" pitchFamily="18" charset="2"/>
              </a:rPr>
              <a:t>= </a:t>
            </a:r>
            <a:r>
              <a:rPr lang="en-US" altLang="cs-CZ" sz="2000" i="1" dirty="0">
                <a:sym typeface="Symbol" panose="05050102010706020507" pitchFamily="18" charset="2"/>
              </a:rPr>
              <a:t>x</a:t>
            </a:r>
            <a:r>
              <a:rPr lang="en-US" altLang="cs-CZ" sz="2000" dirty="0">
                <a:sym typeface="Symbol" panose="05050102010706020507" pitchFamily="18" charset="2"/>
              </a:rPr>
              <a:t>+1}</a:t>
            </a:r>
          </a:p>
          <a:p>
            <a:pPr>
              <a:buFont typeface="Wingdings" panose="05000000000000000000" pitchFamily="2" charset="2"/>
              <a:buNone/>
            </a:pPr>
            <a:r>
              <a:rPr lang="en-US" altLang="cs-CZ" sz="2000" dirty="0">
                <a:sym typeface="Symbol" panose="05050102010706020507" pitchFamily="18" charset="2"/>
              </a:rPr>
              <a:t>			K: </a:t>
            </a:r>
            <a:r>
              <a:rPr lang="en-US" altLang="cs-CZ" sz="2000" b="1" i="1" dirty="0">
                <a:sym typeface="Symbol" panose="05050102010706020507" pitchFamily="18" charset="2"/>
              </a:rPr>
              <a:t>N </a:t>
            </a:r>
            <a:r>
              <a:rPr lang="cs-CZ" altLang="cs-CZ" sz="2000" b="1" dirty="0">
                <a:sym typeface="Symbol" panose="05050102010706020507" pitchFamily="18" charset="2"/>
              </a:rPr>
              <a:t></a:t>
            </a:r>
            <a:r>
              <a:rPr lang="en-US" altLang="cs-CZ" sz="2000" dirty="0">
                <a:sym typeface="Symbol" panose="05050102010706020507" pitchFamily="18" charset="2"/>
              </a:rPr>
              <a:t> </a:t>
            </a:r>
            <a:r>
              <a:rPr lang="en-US" altLang="cs-CZ" sz="2000" i="1" dirty="0">
                <a:sym typeface="Symbol" panose="05050102010706020507" pitchFamily="18" charset="2"/>
              </a:rPr>
              <a:t>odd</a:t>
            </a:r>
            <a:r>
              <a:rPr lang="en-US" altLang="cs-CZ" sz="2000" dirty="0">
                <a:sym typeface="Symbol" panose="05050102010706020507" pitchFamily="18" charset="2"/>
              </a:rPr>
              <a:t> </a:t>
            </a:r>
            <a:r>
              <a:rPr lang="en-US" altLang="cs-CZ" sz="2000" b="1" i="1" dirty="0">
                <a:sym typeface="Symbol" panose="05050102010706020507" pitchFamily="18" charset="2"/>
              </a:rPr>
              <a:t>N</a:t>
            </a:r>
            <a:r>
              <a:rPr lang="en-US" altLang="cs-CZ" sz="2000" i="1" dirty="0">
                <a:sym typeface="Symbol" panose="05050102010706020507" pitchFamily="18" charset="2"/>
              </a:rPr>
              <a:t>, </a:t>
            </a:r>
            <a:r>
              <a:rPr lang="en-US" altLang="cs-CZ" sz="2000" dirty="0">
                <a:sym typeface="Symbol" panose="05050102010706020507" pitchFamily="18" charset="2"/>
              </a:rPr>
              <a:t>where</a:t>
            </a:r>
            <a:r>
              <a:rPr lang="en-US" altLang="cs-CZ" sz="2000" b="1" i="1" dirty="0">
                <a:sym typeface="Symbol" panose="05050102010706020507" pitchFamily="18" charset="2"/>
              </a:rPr>
              <a:t> </a:t>
            </a:r>
            <a:r>
              <a:rPr lang="en-US" altLang="cs-CZ" sz="2000" dirty="0">
                <a:sym typeface="Symbol" panose="05050102010706020507" pitchFamily="18" charset="2"/>
              </a:rPr>
              <a:t>K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N</a:t>
            </a:r>
            <a:r>
              <a:rPr lang="cs-CZ" altLang="cs-CZ" sz="2000" b="1" dirty="0">
                <a:sym typeface="Symbol" panose="05050102010706020507" pitchFamily="18" charset="2"/>
              </a:rPr>
              <a:t>  </a:t>
            </a:r>
            <a:r>
              <a:rPr lang="en-US" altLang="cs-CZ" sz="2000" i="1" dirty="0">
                <a:sym typeface="Symbol" panose="05050102010706020507" pitchFamily="18" charset="2"/>
              </a:rPr>
              <a:t>odd</a:t>
            </a:r>
            <a:r>
              <a:rPr lang="en-US" altLang="cs-CZ" sz="2000" b="1" dirty="0">
                <a:sym typeface="Symbol" panose="05050102010706020507" pitchFamily="18" charset="2"/>
              </a:rPr>
              <a:t> </a:t>
            </a:r>
            <a:r>
              <a:rPr lang="en-US" altLang="cs-CZ" sz="2000" b="1" i="1" dirty="0">
                <a:sym typeface="Symbol" panose="05050102010706020507" pitchFamily="18" charset="2"/>
              </a:rPr>
              <a:t>N</a:t>
            </a:r>
            <a:r>
              <a:rPr lang="en-US" altLang="cs-CZ" sz="2000" dirty="0">
                <a:sym typeface="Symbol" panose="05050102010706020507" pitchFamily="18" charset="2"/>
              </a:rPr>
              <a:t>: </a:t>
            </a:r>
            <a:r>
              <a:rPr lang="en-US" altLang="cs-CZ" sz="2000" i="1" dirty="0">
                <a:sym typeface="Symbol" panose="05050102010706020507" pitchFamily="18" charset="2"/>
              </a:rPr>
              <a:t>y </a:t>
            </a:r>
            <a:r>
              <a:rPr lang="en-US" altLang="cs-CZ" sz="2000" dirty="0">
                <a:sym typeface="Symbol" panose="05050102010706020507" pitchFamily="18" charset="2"/>
              </a:rPr>
              <a:t>= 2</a:t>
            </a:r>
            <a:r>
              <a:rPr lang="en-US" altLang="cs-CZ" sz="2000" i="1" dirty="0">
                <a:sym typeface="Symbol" panose="05050102010706020507" pitchFamily="18" charset="2"/>
              </a:rPr>
              <a:t>x</a:t>
            </a:r>
            <a:r>
              <a:rPr lang="en-US" altLang="cs-CZ" sz="2000" dirty="0">
                <a:sym typeface="Symbol" panose="05050102010706020507" pitchFamily="18" charset="2"/>
              </a:rPr>
              <a:t>}</a:t>
            </a:r>
          </a:p>
          <a:p>
            <a:pPr>
              <a:buFont typeface="Wingdings" panose="05000000000000000000" pitchFamily="2" charset="2"/>
              <a:buNone/>
            </a:pPr>
            <a:r>
              <a:rPr lang="en-US" altLang="cs-CZ" sz="2000" dirty="0">
                <a:sym typeface="Symbol" panose="05050102010706020507" pitchFamily="18" charset="2"/>
              </a:rPr>
              <a:t>What do You think about the following relations? Are they functions as well?</a:t>
            </a:r>
          </a:p>
          <a:p>
            <a:pPr>
              <a:buNone/>
            </a:pPr>
            <a:r>
              <a:rPr lang="en-US" altLang="cs-CZ" sz="2000" dirty="0">
                <a:sym typeface="Symbol" panose="05050102010706020507" pitchFamily="18" charset="2"/>
              </a:rPr>
              <a:t>			L: </a:t>
            </a:r>
            <a:r>
              <a:rPr lang="en-US" altLang="cs-CZ" sz="2000" b="1" i="1" dirty="0">
                <a:sym typeface="Symbol" panose="05050102010706020507" pitchFamily="18" charset="2"/>
              </a:rPr>
              <a:t>N</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N</a:t>
            </a:r>
            <a:r>
              <a:rPr lang="en-US" altLang="cs-CZ" sz="2000" dirty="0">
                <a:sym typeface="Symbol" panose="05050102010706020507" pitchFamily="18" charset="2"/>
              </a:rPr>
              <a:t>, where L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N</a:t>
            </a:r>
            <a:r>
              <a:rPr lang="cs-CZ" altLang="cs-CZ" sz="2000" b="1" dirty="0">
                <a:sym typeface="Symbol" panose="05050102010706020507" pitchFamily="18" charset="2"/>
              </a:rPr>
              <a:t>  </a:t>
            </a:r>
            <a:r>
              <a:rPr lang="en-US" altLang="cs-CZ" sz="2000" b="1" i="1" dirty="0">
                <a:sym typeface="Symbol" panose="05050102010706020507" pitchFamily="18" charset="2"/>
              </a:rPr>
              <a:t>N</a:t>
            </a:r>
            <a:r>
              <a:rPr lang="en-US" altLang="cs-CZ" sz="2000" dirty="0">
                <a:sym typeface="Symbol" panose="05050102010706020507" pitchFamily="18" charset="2"/>
              </a:rPr>
              <a:t>: </a:t>
            </a:r>
            <a:r>
              <a:rPr lang="en-US" altLang="cs-CZ" sz="2000" i="1" dirty="0">
                <a:sym typeface="Symbol" panose="05050102010706020507" pitchFamily="18" charset="2"/>
              </a:rPr>
              <a:t>y </a:t>
            </a:r>
            <a:r>
              <a:rPr lang="en-US" altLang="cs-CZ" sz="2000" dirty="0">
                <a:sym typeface="Symbol" panose="05050102010706020507" pitchFamily="18" charset="2"/>
              </a:rPr>
              <a:t>= </a:t>
            </a:r>
            <a:r>
              <a:rPr lang="en-US" altLang="cs-CZ" sz="2000" i="1" dirty="0">
                <a:sym typeface="Symbol" panose="05050102010706020507" pitchFamily="18" charset="2"/>
              </a:rPr>
              <a:t>sin</a:t>
            </a:r>
            <a:r>
              <a:rPr lang="en-US" altLang="cs-CZ" sz="2000" dirty="0">
                <a:sym typeface="Symbol" panose="05050102010706020507" pitchFamily="18" charset="2"/>
              </a:rPr>
              <a:t>(</a:t>
            </a:r>
            <a:r>
              <a:rPr lang="en-US" altLang="cs-CZ" sz="2000" i="1" dirty="0">
                <a:sym typeface="Symbol" panose="05050102010706020507" pitchFamily="18" charset="2"/>
              </a:rPr>
              <a:t>x</a:t>
            </a:r>
            <a:r>
              <a:rPr lang="en-US" altLang="cs-CZ" sz="2000" dirty="0">
                <a:sym typeface="Symbol" panose="05050102010706020507" pitchFamily="18" charset="2"/>
              </a:rPr>
              <a:t>)}	</a:t>
            </a:r>
          </a:p>
          <a:p>
            <a:pPr>
              <a:buNone/>
            </a:pPr>
            <a:r>
              <a:rPr lang="en-US" altLang="cs-CZ" sz="2000" dirty="0">
                <a:sym typeface="Symbol" panose="05050102010706020507" pitchFamily="18" charset="2"/>
              </a:rPr>
              <a:t>			M: </a:t>
            </a:r>
            <a:r>
              <a:rPr lang="en-US" altLang="cs-CZ" sz="2000" b="1" i="1" dirty="0">
                <a:sym typeface="Symbol" panose="05050102010706020507" pitchFamily="18" charset="2"/>
              </a:rPr>
              <a:t>N</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N</a:t>
            </a:r>
            <a:r>
              <a:rPr lang="en-US" altLang="cs-CZ" sz="2000" dirty="0">
                <a:sym typeface="Symbol" panose="05050102010706020507" pitchFamily="18" charset="2"/>
              </a:rPr>
              <a:t>, where M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N</a:t>
            </a:r>
            <a:r>
              <a:rPr lang="cs-CZ" altLang="cs-CZ" sz="2000" b="1" dirty="0">
                <a:sym typeface="Symbol" panose="05050102010706020507" pitchFamily="18" charset="2"/>
              </a:rPr>
              <a:t>  </a:t>
            </a:r>
            <a:r>
              <a:rPr lang="en-US" altLang="cs-CZ" sz="2000" b="1" i="1" dirty="0">
                <a:sym typeface="Symbol" panose="05050102010706020507" pitchFamily="18" charset="2"/>
              </a:rPr>
              <a:t>N</a:t>
            </a:r>
            <a:r>
              <a:rPr lang="en-US" altLang="cs-CZ" sz="2000" dirty="0">
                <a:sym typeface="Symbol" panose="05050102010706020507" pitchFamily="18" charset="2"/>
              </a:rPr>
              <a:t>: </a:t>
            </a:r>
            <a:r>
              <a:rPr lang="en-US" altLang="cs-CZ" sz="2000" i="1" dirty="0">
                <a:sym typeface="Symbol" panose="05050102010706020507" pitchFamily="18" charset="2"/>
              </a:rPr>
              <a:t>x </a:t>
            </a:r>
            <a:r>
              <a:rPr lang="en-US" altLang="cs-CZ" sz="2000" dirty="0">
                <a:sym typeface="Symbol" panose="05050102010706020507" pitchFamily="18" charset="2"/>
              </a:rPr>
              <a:t>= </a:t>
            </a:r>
            <a:r>
              <a:rPr lang="en-US" altLang="cs-CZ" sz="2000" i="1" dirty="0">
                <a:sym typeface="Symbol" panose="05050102010706020507" pitchFamily="18" charset="2"/>
              </a:rPr>
              <a:t>sin</a:t>
            </a:r>
            <a:r>
              <a:rPr lang="en-US" altLang="cs-CZ" sz="2000" dirty="0">
                <a:sym typeface="Symbol" panose="05050102010706020507" pitchFamily="18" charset="2"/>
              </a:rPr>
              <a:t>(</a:t>
            </a:r>
            <a:r>
              <a:rPr lang="en-US" altLang="cs-CZ" sz="2000" i="1" dirty="0">
                <a:sym typeface="Symbol" panose="05050102010706020507" pitchFamily="18" charset="2"/>
              </a:rPr>
              <a:t>y</a:t>
            </a:r>
            <a:r>
              <a:rPr lang="en-US" altLang="cs-CZ" sz="2000" dirty="0">
                <a:sym typeface="Symbol" panose="05050102010706020507" pitchFamily="18" charset="2"/>
              </a:rPr>
              <a:t>)}</a:t>
            </a:r>
          </a:p>
          <a:p>
            <a:pPr>
              <a:buNone/>
            </a:pPr>
            <a:r>
              <a:rPr lang="en-US" altLang="cs-CZ" sz="2000" dirty="0">
                <a:sym typeface="Symbol" panose="05050102010706020507" pitchFamily="18" charset="2"/>
              </a:rPr>
              <a:t>			N: </a:t>
            </a:r>
            <a:r>
              <a:rPr lang="en-US" altLang="cs-CZ" sz="2000" b="1" i="1" dirty="0">
                <a:sym typeface="Symbol" panose="05050102010706020507" pitchFamily="18" charset="2"/>
              </a:rPr>
              <a:t>R</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R</a:t>
            </a:r>
            <a:r>
              <a:rPr lang="en-US" altLang="cs-CZ" sz="2000" dirty="0">
                <a:sym typeface="Symbol" panose="05050102010706020507" pitchFamily="18" charset="2"/>
              </a:rPr>
              <a:t> , where N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R</a:t>
            </a:r>
            <a:r>
              <a:rPr lang="cs-CZ" altLang="cs-CZ" sz="2000" b="1" dirty="0">
                <a:sym typeface="Symbol" panose="05050102010706020507" pitchFamily="18" charset="2"/>
              </a:rPr>
              <a:t>  </a:t>
            </a:r>
            <a:r>
              <a:rPr lang="en-US" altLang="cs-CZ" sz="2000" b="1" i="1" dirty="0">
                <a:sym typeface="Symbol" panose="05050102010706020507" pitchFamily="18" charset="2"/>
              </a:rPr>
              <a:t>R</a:t>
            </a:r>
            <a:r>
              <a:rPr lang="en-US" altLang="cs-CZ" sz="2000" dirty="0">
                <a:sym typeface="Symbol" panose="05050102010706020507" pitchFamily="18" charset="2"/>
              </a:rPr>
              <a:t>: </a:t>
            </a:r>
            <a:r>
              <a:rPr lang="en-US" altLang="cs-CZ" sz="2000" i="1" dirty="0">
                <a:sym typeface="Symbol" panose="05050102010706020507" pitchFamily="18" charset="2"/>
              </a:rPr>
              <a:t>y </a:t>
            </a:r>
            <a:r>
              <a:rPr lang="en-US" altLang="cs-CZ" sz="2000" dirty="0">
                <a:sym typeface="Symbol" panose="05050102010706020507" pitchFamily="18" charset="2"/>
              </a:rPr>
              <a:t>= </a:t>
            </a:r>
            <a:r>
              <a:rPr lang="en-US" altLang="cs-CZ" sz="2000" i="1" dirty="0">
                <a:sym typeface="Symbol" panose="05050102010706020507" pitchFamily="18" charset="2"/>
              </a:rPr>
              <a:t>sin</a:t>
            </a:r>
            <a:r>
              <a:rPr lang="en-US" altLang="cs-CZ" sz="2000" dirty="0">
                <a:sym typeface="Symbol" panose="05050102010706020507" pitchFamily="18" charset="2"/>
              </a:rPr>
              <a:t>(</a:t>
            </a:r>
            <a:r>
              <a:rPr lang="en-US" altLang="cs-CZ" sz="2000" i="1" dirty="0">
                <a:sym typeface="Symbol" panose="05050102010706020507" pitchFamily="18" charset="2"/>
              </a:rPr>
              <a:t>x</a:t>
            </a:r>
            <a:r>
              <a:rPr lang="en-US" altLang="cs-CZ" sz="2000" dirty="0">
                <a:sym typeface="Symbol" panose="05050102010706020507" pitchFamily="18" charset="2"/>
              </a:rPr>
              <a:t>)}</a:t>
            </a:r>
          </a:p>
          <a:p>
            <a:pPr>
              <a:buNone/>
            </a:pPr>
            <a:r>
              <a:rPr lang="en-US" altLang="cs-CZ" sz="2000" dirty="0">
                <a:sym typeface="Symbol" panose="05050102010706020507" pitchFamily="18" charset="2"/>
              </a:rPr>
              <a:t>			O: </a:t>
            </a:r>
            <a:r>
              <a:rPr lang="en-US" altLang="cs-CZ" sz="2000" b="1" i="1" dirty="0">
                <a:sym typeface="Symbol" panose="05050102010706020507" pitchFamily="18" charset="2"/>
              </a:rPr>
              <a:t>R</a:t>
            </a:r>
            <a:r>
              <a:rPr lang="cs-CZ" altLang="cs-CZ" sz="2000" b="1" dirty="0">
                <a:sym typeface="Symbol" panose="05050102010706020507" pitchFamily="18" charset="2"/>
              </a:rPr>
              <a:t> </a:t>
            </a:r>
            <a:r>
              <a:rPr lang="en-US" altLang="cs-CZ" sz="2000" b="1" dirty="0">
                <a:sym typeface="Symbol" panose="05050102010706020507" pitchFamily="18" charset="2"/>
              </a:rPr>
              <a:t> </a:t>
            </a:r>
            <a:r>
              <a:rPr lang="en-US" altLang="cs-CZ" sz="2000" b="1" i="1" dirty="0">
                <a:sym typeface="Symbol" panose="05050102010706020507" pitchFamily="18" charset="2"/>
              </a:rPr>
              <a:t>R</a:t>
            </a:r>
            <a:r>
              <a:rPr lang="en-US" altLang="cs-CZ" sz="2000" dirty="0">
                <a:sym typeface="Symbol" panose="05050102010706020507" pitchFamily="18" charset="2"/>
              </a:rPr>
              <a:t> , where O = {</a:t>
            </a:r>
            <a:r>
              <a:rPr lang="en-US" altLang="cs-CZ" sz="2000" i="1" dirty="0" err="1">
                <a:sym typeface="Symbol" panose="05050102010706020507" pitchFamily="18" charset="2"/>
              </a:rPr>
              <a:t>x</a:t>
            </a:r>
            <a:r>
              <a:rPr lang="en-US" altLang="cs-CZ" sz="2000" dirty="0" err="1">
                <a:sym typeface="Symbol" panose="05050102010706020507" pitchFamily="18" charset="2"/>
              </a:rPr>
              <a:t>,</a:t>
            </a:r>
            <a:r>
              <a:rPr lang="en-US" altLang="cs-CZ" sz="2000" i="1" dirty="0" err="1">
                <a:sym typeface="Symbol" panose="05050102010706020507" pitchFamily="18" charset="2"/>
              </a:rPr>
              <a:t>y</a:t>
            </a:r>
            <a:r>
              <a:rPr lang="en-US" altLang="cs-CZ" sz="2000" dirty="0">
                <a:sym typeface="Symbol" panose="05050102010706020507" pitchFamily="18" charset="2"/>
              </a:rPr>
              <a:t>  </a:t>
            </a:r>
            <a:r>
              <a:rPr lang="en-US" altLang="cs-CZ" sz="2000" b="1" i="1" dirty="0">
                <a:sym typeface="Symbol" panose="05050102010706020507" pitchFamily="18" charset="2"/>
              </a:rPr>
              <a:t>R</a:t>
            </a:r>
            <a:r>
              <a:rPr lang="cs-CZ" altLang="cs-CZ" sz="2000" b="1" dirty="0">
                <a:sym typeface="Symbol" panose="05050102010706020507" pitchFamily="18" charset="2"/>
              </a:rPr>
              <a:t>  </a:t>
            </a:r>
            <a:r>
              <a:rPr lang="en-US" altLang="cs-CZ" sz="2000" b="1" i="1" dirty="0">
                <a:sym typeface="Symbol" panose="05050102010706020507" pitchFamily="18" charset="2"/>
              </a:rPr>
              <a:t>R</a:t>
            </a:r>
            <a:r>
              <a:rPr lang="en-US" altLang="cs-CZ" sz="2000" dirty="0">
                <a:sym typeface="Symbol" panose="05050102010706020507" pitchFamily="18" charset="2"/>
              </a:rPr>
              <a:t>: </a:t>
            </a:r>
            <a:r>
              <a:rPr lang="en-US" altLang="cs-CZ" sz="2000" i="1" dirty="0">
                <a:sym typeface="Symbol" panose="05050102010706020507" pitchFamily="18" charset="2"/>
              </a:rPr>
              <a:t>x </a:t>
            </a:r>
            <a:r>
              <a:rPr lang="en-US" altLang="cs-CZ" sz="2000" dirty="0">
                <a:sym typeface="Symbol" panose="05050102010706020507" pitchFamily="18" charset="2"/>
              </a:rPr>
              <a:t>= </a:t>
            </a:r>
            <a:r>
              <a:rPr lang="en-US" altLang="cs-CZ" sz="2000" i="1" dirty="0">
                <a:sym typeface="Symbol" panose="05050102010706020507" pitchFamily="18" charset="2"/>
              </a:rPr>
              <a:t>sin</a:t>
            </a:r>
            <a:r>
              <a:rPr lang="en-US" altLang="cs-CZ" sz="2000" dirty="0">
                <a:sym typeface="Symbol" panose="05050102010706020507" pitchFamily="18" charset="2"/>
              </a:rPr>
              <a:t>(</a:t>
            </a:r>
            <a:r>
              <a:rPr lang="en-US" altLang="cs-CZ" sz="2000" i="1" dirty="0">
                <a:sym typeface="Symbol" panose="05050102010706020507" pitchFamily="18" charset="2"/>
              </a:rPr>
              <a:t>y</a:t>
            </a:r>
            <a:r>
              <a:rPr lang="en-US" altLang="cs-CZ" sz="2000" dirty="0">
                <a:sym typeface="Symbol" panose="05050102010706020507" pitchFamily="18" charset="2"/>
              </a:rPr>
              <a:t>)}</a:t>
            </a:r>
          </a:p>
          <a:p>
            <a:pPr>
              <a:buFont typeface="Wingdings" panose="05000000000000000000" pitchFamily="2" charset="2"/>
              <a:buNone/>
            </a:pPr>
            <a:endParaRPr lang="en-US" altLang="cs-CZ" sz="2000" dirty="0">
              <a:sym typeface="Symbol" panose="05050102010706020507" pitchFamily="18" charset="2"/>
            </a:endParaRPr>
          </a:p>
        </p:txBody>
      </p:sp>
      <p:sp>
        <p:nvSpPr>
          <p:cNvPr id="18" name="Zástupný symbol pro číslo snímku 4">
            <a:extLst>
              <a:ext uri="{FF2B5EF4-FFF2-40B4-BE49-F238E27FC236}">
                <a16:creationId xmlns:a16="http://schemas.microsoft.com/office/drawing/2014/main" id="{2F7F6B9B-4407-42DD-B92F-A87A7EB1C0D6}"/>
              </a:ext>
            </a:extLst>
          </p:cNvPr>
          <p:cNvSpPr>
            <a:spLocks noGrp="1"/>
          </p:cNvSpPr>
          <p:nvPr>
            <p:ph type="sldNum" sz="quarter" idx="12"/>
          </p:nvPr>
        </p:nvSpPr>
        <p:spPr>
          <a:xfrm>
            <a:off x="7981950" y="6356352"/>
            <a:ext cx="2057400" cy="365125"/>
          </a:xfrm>
        </p:spPr>
        <p:txBody>
          <a:bodyPr/>
          <a:lstStyle/>
          <a:p>
            <a:fld id="{F50510D8-B899-4C21-AAA8-5201A2B70100}" type="slidenum">
              <a:rPr lang="cs-CZ" altLang="cs-CZ"/>
              <a:pPr/>
              <a:t>26</a:t>
            </a:fld>
            <a:endParaRPr lang="cs-CZ" altLang="cs-CZ"/>
          </a:p>
        </p:txBody>
      </p:sp>
      <p:sp>
        <p:nvSpPr>
          <p:cNvPr id="2" name="Obdélník 1">
            <a:extLst>
              <a:ext uri="{FF2B5EF4-FFF2-40B4-BE49-F238E27FC236}">
                <a16:creationId xmlns:a16="http://schemas.microsoft.com/office/drawing/2014/main" id="{63167F5D-FA48-4CA5-886E-BE5CCDD3EC04}"/>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6" name="Rectangle 2">
            <a:extLst>
              <a:ext uri="{FF2B5EF4-FFF2-40B4-BE49-F238E27FC236}">
                <a16:creationId xmlns:a16="http://schemas.microsoft.com/office/drawing/2014/main" id="{242650E8-6A40-419F-A466-7A025896D550}"/>
              </a:ext>
            </a:extLst>
          </p:cNvPr>
          <p:cNvSpPr>
            <a:spLocks noGrp="1" noChangeArrowheads="1"/>
          </p:cNvSpPr>
          <p:nvPr/>
        </p:nvSpPr>
        <p:spPr>
          <a:xfrm>
            <a:off x="1376255" y="460403"/>
            <a:ext cx="3165841" cy="658359"/>
          </a:xfrm>
          <a:prstGeom prst="rect">
            <a:avLst/>
          </a:prstGeom>
          <a:solidFill>
            <a:schemeClr val="bg1"/>
          </a:solidFill>
        </p:spPr>
        <p:txBody>
          <a:bodyPr vert="horz" lIns="91440" tIns="45720" rIns="91440" bIns="45720" rtlCol="0" anchor="ctr">
            <a:normAutofit fontScale="85000" lnSpcReduction="100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Function (examples) </a:t>
            </a:r>
            <a:endParaRPr lang="cs-CZ" dirty="0"/>
          </a:p>
        </p:txBody>
      </p:sp>
      <p:sp>
        <p:nvSpPr>
          <p:cNvPr id="23" name="TextovéPole 1">
            <a:extLst>
              <a:ext uri="{FF2B5EF4-FFF2-40B4-BE49-F238E27FC236}">
                <a16:creationId xmlns:a16="http://schemas.microsoft.com/office/drawing/2014/main" id="{CE83989E-EFF5-46F4-9B9E-193AE6DE4E8C}"/>
              </a:ext>
            </a:extLst>
          </p:cNvPr>
          <p:cNvSpPr txBox="1"/>
          <p:nvPr/>
        </p:nvSpPr>
        <p:spPr>
          <a:xfrm rot="1200000">
            <a:off x="143711" y="994472"/>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24" name="TextovéPole 2">
            <a:extLst>
              <a:ext uri="{FF2B5EF4-FFF2-40B4-BE49-F238E27FC236}">
                <a16:creationId xmlns:a16="http://schemas.microsoft.com/office/drawing/2014/main" id="{A2C72C37-E8D4-4DDA-B803-6E424067B2C3}"/>
              </a:ext>
            </a:extLst>
          </p:cNvPr>
          <p:cNvSpPr txBox="1"/>
          <p:nvPr/>
        </p:nvSpPr>
        <p:spPr>
          <a:xfrm rot="660000">
            <a:off x="5744050" y="227294"/>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25" name="TextovéPole 3">
            <a:extLst>
              <a:ext uri="{FF2B5EF4-FFF2-40B4-BE49-F238E27FC236}">
                <a16:creationId xmlns:a16="http://schemas.microsoft.com/office/drawing/2014/main" id="{194AAA84-12B8-4D7C-9085-E91239B593B0}"/>
              </a:ext>
            </a:extLst>
          </p:cNvPr>
          <p:cNvSpPr txBox="1"/>
          <p:nvPr/>
        </p:nvSpPr>
        <p:spPr>
          <a:xfrm>
            <a:off x="8501495" y="107358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26" name="TextovéPole 4">
            <a:extLst>
              <a:ext uri="{FF2B5EF4-FFF2-40B4-BE49-F238E27FC236}">
                <a16:creationId xmlns:a16="http://schemas.microsoft.com/office/drawing/2014/main" id="{D08CCF98-6C65-453B-A607-277B13C7D66A}"/>
              </a:ext>
            </a:extLst>
          </p:cNvPr>
          <p:cNvSpPr txBox="1"/>
          <p:nvPr/>
        </p:nvSpPr>
        <p:spPr>
          <a:xfrm rot="540000">
            <a:off x="545896" y="6130247"/>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27" name="TextovéPole 5">
            <a:extLst>
              <a:ext uri="{FF2B5EF4-FFF2-40B4-BE49-F238E27FC236}">
                <a16:creationId xmlns:a16="http://schemas.microsoft.com/office/drawing/2014/main" id="{7515B528-1A0E-44FB-BA0B-B25005B80C83}"/>
              </a:ext>
            </a:extLst>
          </p:cNvPr>
          <p:cNvSpPr txBox="1"/>
          <p:nvPr/>
        </p:nvSpPr>
        <p:spPr>
          <a:xfrm rot="21240000">
            <a:off x="11499448" y="2418381"/>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extLst>
      <p:ext uri="{BB962C8B-B14F-4D97-AF65-F5344CB8AC3E}">
        <p14:creationId xmlns:p14="http://schemas.microsoft.com/office/powerpoint/2010/main" val="4234525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B0B0F1E6-7BDC-4459-90DD-D475B2907C9E}"/>
              </a:ext>
            </a:extLst>
          </p:cNvPr>
          <p:cNvSpPr>
            <a:spLocks noGrp="1" noChangeArrowheads="1"/>
          </p:cNvSpPr>
          <p:nvPr>
            <p:ph idx="1"/>
          </p:nvPr>
        </p:nvSpPr>
        <p:spPr>
          <a:xfrm>
            <a:off x="1157288" y="1442366"/>
            <a:ext cx="9929811" cy="4360372"/>
          </a:xfrm>
        </p:spPr>
        <p:txBody>
          <a:bodyPr/>
          <a:lstStyle/>
          <a:p>
            <a:pPr>
              <a:lnSpc>
                <a:spcPct val="90000"/>
              </a:lnSpc>
            </a:pPr>
            <a:r>
              <a:rPr lang="en-US" altLang="cs-CZ" dirty="0">
                <a:sym typeface="Symbol" panose="05050102010706020507" pitchFamily="18" charset="2"/>
              </a:rPr>
              <a:t>A set </a:t>
            </a:r>
            <a:r>
              <a:rPr lang="en-US" altLang="cs-CZ" i="1" dirty="0">
                <a:sym typeface="Symbol" panose="05050102010706020507" pitchFamily="18" charset="2"/>
              </a:rPr>
              <a:t>A</a:t>
            </a:r>
            <a:r>
              <a:rPr lang="en-US" altLang="cs-CZ" dirty="0">
                <a:sym typeface="Symbol" panose="05050102010706020507" pitchFamily="18" charset="2"/>
              </a:rPr>
              <a:t> that has the same cardinality as the set </a:t>
            </a:r>
            <a:r>
              <a:rPr lang="en-US" altLang="cs-CZ" i="1" dirty="0">
                <a:sym typeface="Symbol" panose="05050102010706020507" pitchFamily="18" charset="2"/>
              </a:rPr>
              <a:t>N</a:t>
            </a:r>
            <a:r>
              <a:rPr lang="en-US" altLang="cs-CZ" dirty="0">
                <a:sym typeface="Symbol" panose="05050102010706020507" pitchFamily="18" charset="2"/>
              </a:rPr>
              <a:t> of natural numbers is called a </a:t>
            </a:r>
            <a:r>
              <a:rPr lang="en-US" altLang="cs-CZ" b="1" i="1" dirty="0">
                <a:solidFill>
                  <a:srgbClr val="1E1ECA"/>
                </a:solidFill>
                <a:sym typeface="Symbol" panose="05050102010706020507" pitchFamily="18" charset="2"/>
              </a:rPr>
              <a:t>countable set</a:t>
            </a:r>
            <a:r>
              <a:rPr lang="en-US" altLang="cs-CZ" b="1" i="1" dirty="0">
                <a:sym typeface="Symbol" panose="05050102010706020507" pitchFamily="18" charset="2"/>
              </a:rPr>
              <a:t>. </a:t>
            </a:r>
          </a:p>
          <a:p>
            <a:pPr>
              <a:lnSpc>
                <a:spcPct val="90000"/>
              </a:lnSpc>
            </a:pPr>
            <a:r>
              <a:rPr lang="en-US" altLang="cs-CZ" dirty="0">
                <a:sym typeface="Symbol" panose="05050102010706020507" pitchFamily="18" charset="2"/>
              </a:rPr>
              <a:t>Example: </a:t>
            </a:r>
            <a:r>
              <a:rPr lang="en-US" altLang="cs-CZ" dirty="0">
                <a:solidFill>
                  <a:srgbClr val="1E1ECA"/>
                </a:solidFill>
                <a:sym typeface="Symbol" panose="05050102010706020507" pitchFamily="18" charset="2"/>
              </a:rPr>
              <a:t>the set S of even numbers is countable</a:t>
            </a:r>
            <a:r>
              <a:rPr lang="en-US" altLang="cs-CZ" dirty="0">
                <a:sym typeface="Symbol" panose="05050102010706020507" pitchFamily="18" charset="2"/>
              </a:rPr>
              <a:t>. The bijection </a:t>
            </a:r>
            <a:r>
              <a:rPr lang="en-US" altLang="cs-CZ" i="1" dirty="0">
                <a:sym typeface="Symbol" panose="05050102010706020507" pitchFamily="18" charset="2"/>
              </a:rPr>
              <a:t>f </a:t>
            </a:r>
            <a:r>
              <a:rPr lang="en-US" altLang="cs-CZ" dirty="0">
                <a:sym typeface="Symbol" panose="05050102010706020507" pitchFamily="18" charset="2"/>
              </a:rPr>
              <a:t>of N on S is defined by </a:t>
            </a:r>
            <a:r>
              <a:rPr lang="en-US" altLang="cs-CZ" i="1" dirty="0">
                <a:sym typeface="Symbol" panose="05050102010706020507" pitchFamily="18" charset="2"/>
              </a:rPr>
              <a:t>f</a:t>
            </a:r>
            <a:r>
              <a:rPr lang="en-US" altLang="cs-CZ" dirty="0">
                <a:sym typeface="Symbol" panose="05050102010706020507" pitchFamily="18" charset="2"/>
              </a:rPr>
              <a:t>(</a:t>
            </a:r>
            <a:r>
              <a:rPr lang="en-US" altLang="cs-CZ" i="1" dirty="0">
                <a:sym typeface="Symbol" panose="05050102010706020507" pitchFamily="18" charset="2"/>
              </a:rPr>
              <a:t>n</a:t>
            </a:r>
            <a:r>
              <a:rPr lang="en-US" altLang="cs-CZ" dirty="0">
                <a:sym typeface="Symbol" panose="05050102010706020507" pitchFamily="18" charset="2"/>
              </a:rPr>
              <a:t>) = 2</a:t>
            </a:r>
            <a:r>
              <a:rPr lang="en-US" altLang="cs-CZ" i="1" dirty="0">
                <a:sym typeface="Symbol" panose="05050102010706020507" pitchFamily="18" charset="2"/>
              </a:rPr>
              <a:t>n. </a:t>
            </a:r>
            <a:br>
              <a:rPr lang="en-US" altLang="cs-CZ" i="1" dirty="0">
                <a:sym typeface="Symbol" panose="05050102010706020507" pitchFamily="18" charset="2"/>
              </a:rPr>
            </a:br>
            <a:r>
              <a:rPr lang="en-US" altLang="cs-CZ" i="1" dirty="0">
                <a:sym typeface="Symbol" panose="05050102010706020507" pitchFamily="18" charset="2"/>
              </a:rPr>
              <a:t>Hence</a:t>
            </a:r>
            <a:r>
              <a:rPr lang="en-US" altLang="cs-CZ" dirty="0">
                <a:sym typeface="Symbol" panose="05050102010706020507" pitchFamily="18" charset="2"/>
              </a:rPr>
              <a:t> </a:t>
            </a:r>
            <a:r>
              <a:rPr lang="en-US" altLang="cs-CZ" sz="2600" dirty="0">
                <a:solidFill>
                  <a:srgbClr val="0070C0"/>
                </a:solidFill>
                <a:sym typeface="Symbol" panose="05050102010706020507" pitchFamily="18" charset="2"/>
              </a:rPr>
              <a:t>0  0, 1  2, 2  4, 3  6, 4  8, … </a:t>
            </a:r>
            <a:r>
              <a:rPr lang="en-US" altLang="cs-CZ" sz="2600" i="1" dirty="0">
                <a:sym typeface="Symbol" panose="05050102010706020507" pitchFamily="18" charset="2"/>
              </a:rPr>
              <a:t>and so on, ad infinitum</a:t>
            </a:r>
          </a:p>
          <a:p>
            <a:pPr>
              <a:lnSpc>
                <a:spcPct val="90000"/>
              </a:lnSpc>
              <a:buFont typeface="Wingdings" panose="05000000000000000000" pitchFamily="2" charset="2"/>
              <a:buNone/>
            </a:pPr>
            <a:r>
              <a:rPr lang="en-US" altLang="cs-CZ" dirty="0">
                <a:sym typeface="Symbol" panose="05050102010706020507" pitchFamily="18" charset="2"/>
              </a:rPr>
              <a:t>One of the </a:t>
            </a:r>
            <a:r>
              <a:rPr lang="en-US" altLang="cs-CZ" i="1" dirty="0">
                <a:effectLst>
                  <a:outerShdw blurRad="38100" dist="38100" dir="2700000" algn="tl">
                    <a:srgbClr val="000000">
                      <a:alpha val="43137"/>
                    </a:srgbClr>
                  </a:outerShdw>
                </a:effectLst>
                <a:sym typeface="Symbol" panose="05050102010706020507" pitchFamily="18" charset="2"/>
              </a:rPr>
              <a:t>paradoxes</a:t>
            </a:r>
            <a:r>
              <a:rPr lang="en-US" altLang="cs-CZ" dirty="0">
                <a:sym typeface="Symbol" panose="05050102010706020507" pitchFamily="18" charset="2"/>
              </a:rPr>
              <a:t> of Cantor’s set theory: </a:t>
            </a:r>
            <a:br>
              <a:rPr lang="en-US" altLang="cs-CZ" dirty="0">
                <a:sym typeface="Symbol" panose="05050102010706020507" pitchFamily="18" charset="2"/>
              </a:rPr>
            </a:br>
            <a:r>
              <a:rPr lang="en-US" altLang="cs-CZ" dirty="0">
                <a:sym typeface="Symbol" panose="05050102010706020507" pitchFamily="18" charset="2"/>
              </a:rPr>
              <a:t>S </a:t>
            </a:r>
            <a:r>
              <a:rPr lang="en-US" altLang="cs-CZ" b="1" dirty="0">
                <a:sym typeface="Symbol" panose="05050102010706020507" pitchFamily="18" charset="2"/>
              </a:rPr>
              <a:t></a:t>
            </a:r>
            <a:r>
              <a:rPr lang="en-US" altLang="cs-CZ" dirty="0">
                <a:sym typeface="Symbol" panose="05050102010706020507" pitchFamily="18" charset="2"/>
              </a:rPr>
              <a:t> N (a proper subset) and yet the number of elements (</a:t>
            </a:r>
            <a:r>
              <a:rPr lang="en-US" altLang="cs-CZ" i="1" dirty="0">
                <a:effectLst>
                  <a:outerShdw blurRad="38100" dist="38100" dir="2700000" algn="tl">
                    <a:srgbClr val="000000">
                      <a:alpha val="43137"/>
                    </a:srgbClr>
                  </a:outerShdw>
                </a:effectLst>
                <a:sym typeface="Symbol" panose="05050102010706020507" pitchFamily="18" charset="2"/>
              </a:rPr>
              <a:t>cardinality</a:t>
            </a:r>
            <a:r>
              <a:rPr lang="en-US" altLang="cs-CZ" dirty="0">
                <a:sym typeface="Symbol" panose="05050102010706020507" pitchFamily="18" charset="2"/>
              </a:rPr>
              <a:t>) of the two sets is equal: </a:t>
            </a:r>
            <a:r>
              <a:rPr lang="en-US" altLang="cs-CZ" dirty="0">
                <a:solidFill>
                  <a:srgbClr val="0070C0"/>
                </a:solidFill>
                <a:sym typeface="Symbol" panose="05050102010706020507" pitchFamily="18" charset="2"/>
              </a:rPr>
              <a:t>Card(S) = Card(N)</a:t>
            </a:r>
            <a:r>
              <a:rPr lang="en-US" altLang="cs-CZ" dirty="0">
                <a:sym typeface="Symbol" panose="05050102010706020507" pitchFamily="18" charset="2"/>
              </a:rPr>
              <a:t>!</a:t>
            </a:r>
          </a:p>
          <a:p>
            <a:pPr>
              <a:lnSpc>
                <a:spcPct val="90000"/>
              </a:lnSpc>
              <a:buFont typeface="Wingdings" panose="05000000000000000000" pitchFamily="2" charset="2"/>
              <a:buNone/>
            </a:pPr>
            <a:r>
              <a:rPr lang="en-US" altLang="cs-CZ" dirty="0">
                <a:sym typeface="Symbol" panose="05050102010706020507" pitchFamily="18" charset="2"/>
              </a:rPr>
              <a:t>This is due to the </a:t>
            </a:r>
            <a:r>
              <a:rPr lang="en-US" altLang="cs-CZ" i="1" dirty="0">
                <a:effectLst>
                  <a:outerShdw blurRad="38100" dist="38100" dir="2700000" algn="tl">
                    <a:srgbClr val="000000">
                      <a:alpha val="43137"/>
                    </a:srgbClr>
                  </a:outerShdw>
                </a:effectLst>
                <a:sym typeface="Symbol" panose="05050102010706020507" pitchFamily="18" charset="2"/>
              </a:rPr>
              <a:t>infinities</a:t>
            </a:r>
            <a:r>
              <a:rPr lang="en-US" altLang="cs-CZ" dirty="0">
                <a:sym typeface="Symbol" panose="05050102010706020507" pitchFamily="18" charset="2"/>
              </a:rPr>
              <a:t>. It does not</a:t>
            </a:r>
            <a:r>
              <a:rPr lang="cs-CZ" altLang="cs-CZ" dirty="0">
                <a:sym typeface="Symbol" panose="05050102010706020507" pitchFamily="18" charset="2"/>
              </a:rPr>
              <a:t> hold </a:t>
            </a:r>
            <a:r>
              <a:rPr lang="cs-CZ" altLang="cs-CZ" dirty="0" err="1">
                <a:sym typeface="Symbol" panose="05050102010706020507" pitchFamily="18" charset="2"/>
              </a:rPr>
              <a:t>for</a:t>
            </a:r>
            <a:r>
              <a:rPr lang="cs-CZ" altLang="cs-CZ" dirty="0">
                <a:sym typeface="Symbol" panose="05050102010706020507" pitchFamily="18" charset="2"/>
              </a:rPr>
              <a:t> </a:t>
            </a:r>
            <a:r>
              <a:rPr lang="cs-CZ" altLang="cs-CZ" dirty="0" err="1">
                <a:sym typeface="Symbol" panose="05050102010706020507" pitchFamily="18" charset="2"/>
              </a:rPr>
              <a:t>final</a:t>
            </a:r>
            <a:r>
              <a:rPr lang="cs-CZ" altLang="cs-CZ" dirty="0">
                <a:sym typeface="Symbol" panose="05050102010706020507" pitchFamily="18" charset="2"/>
              </a:rPr>
              <a:t> </a:t>
            </a:r>
            <a:r>
              <a:rPr lang="cs-CZ" altLang="cs-CZ" dirty="0" err="1">
                <a:sym typeface="Symbol" panose="05050102010706020507" pitchFamily="18" charset="2"/>
              </a:rPr>
              <a:t>sets</a:t>
            </a:r>
            <a:r>
              <a:rPr lang="en-US" altLang="cs-CZ" dirty="0">
                <a:sym typeface="Symbol" panose="05050102010706020507" pitchFamily="18" charset="2"/>
              </a:rPr>
              <a:t>.</a:t>
            </a:r>
          </a:p>
        </p:txBody>
      </p:sp>
      <p:sp>
        <p:nvSpPr>
          <p:cNvPr id="5" name="Zástupný symbol pro číslo snímku 4">
            <a:extLst>
              <a:ext uri="{FF2B5EF4-FFF2-40B4-BE49-F238E27FC236}">
                <a16:creationId xmlns:a16="http://schemas.microsoft.com/office/drawing/2014/main" id="{68BBC08F-FAFC-4D27-B78D-7A67144F1975}"/>
              </a:ext>
            </a:extLst>
          </p:cNvPr>
          <p:cNvSpPr>
            <a:spLocks noGrp="1"/>
          </p:cNvSpPr>
          <p:nvPr>
            <p:ph type="sldNum" sz="quarter" idx="12"/>
          </p:nvPr>
        </p:nvSpPr>
        <p:spPr/>
        <p:txBody>
          <a:bodyPr/>
          <a:lstStyle/>
          <a:p>
            <a:fld id="{15485E32-D37A-49B2-86F9-677B51C3BC9A}" type="slidenum">
              <a:rPr lang="cs-CZ" altLang="cs-CZ"/>
              <a:pPr/>
              <a:t>27</a:t>
            </a:fld>
            <a:endParaRPr lang="cs-CZ" altLang="cs-CZ"/>
          </a:p>
        </p:txBody>
      </p:sp>
      <p:sp>
        <p:nvSpPr>
          <p:cNvPr id="2" name="Obdélník 1">
            <a:extLst>
              <a:ext uri="{FF2B5EF4-FFF2-40B4-BE49-F238E27FC236}">
                <a16:creationId xmlns:a16="http://schemas.microsoft.com/office/drawing/2014/main" id="{23FD2BAA-8E9B-4E10-8A37-716A1B9E93E3}"/>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8DCB2780-3345-4223-8632-22348F1EBE39}"/>
              </a:ext>
            </a:extLst>
          </p:cNvPr>
          <p:cNvSpPr>
            <a:spLocks noGrp="1" noChangeArrowheads="1"/>
          </p:cNvSpPr>
          <p:nvPr/>
        </p:nvSpPr>
        <p:spPr>
          <a:xfrm>
            <a:off x="1376255" y="460403"/>
            <a:ext cx="4651095" cy="658359"/>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Cardinality, countable sets</a:t>
            </a:r>
            <a:endParaRPr lang="cs-CZ" dirty="0"/>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9688084" y="18081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5828655" y="6022315"/>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9652567" y="5505127"/>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390C49B0-8D7E-42A4-B6BE-AD7CC73BF974}"/>
              </a:ext>
            </a:extLst>
          </p:cNvPr>
          <p:cNvSpPr>
            <a:spLocks noGrp="1" noChangeArrowheads="1"/>
          </p:cNvSpPr>
          <p:nvPr>
            <p:ph type="body" sz="half" idx="1"/>
          </p:nvPr>
        </p:nvSpPr>
        <p:spPr>
          <a:xfrm>
            <a:off x="1271589" y="1283256"/>
            <a:ext cx="4968876" cy="4790737"/>
          </a:xfrm>
        </p:spPr>
        <p:txBody>
          <a:bodyPr>
            <a:normAutofit/>
          </a:bodyPr>
          <a:lstStyle/>
          <a:p>
            <a:pPr marL="381000" indent="-381000">
              <a:lnSpc>
                <a:spcPct val="80000"/>
              </a:lnSpc>
              <a:buNone/>
            </a:pPr>
            <a:r>
              <a:rPr lang="en-US" altLang="cs-CZ" sz="1800" dirty="0">
                <a:solidFill>
                  <a:srgbClr val="1E1ECA"/>
                </a:solidFill>
                <a:sym typeface="Symbol" panose="05050102010706020507" pitchFamily="18" charset="2"/>
              </a:rPr>
              <a:t>The set </a:t>
            </a:r>
            <a:r>
              <a:rPr lang="en-US" altLang="cs-CZ" sz="1800" i="1" dirty="0">
                <a:solidFill>
                  <a:srgbClr val="1E1ECA"/>
                </a:solidFill>
                <a:sym typeface="Symbol" panose="05050102010706020507" pitchFamily="18" charset="2"/>
              </a:rPr>
              <a:t>Q</a:t>
            </a:r>
            <a:r>
              <a:rPr lang="en-US" altLang="cs-CZ" sz="1800" dirty="0">
                <a:solidFill>
                  <a:srgbClr val="1E1ECA"/>
                </a:solidFill>
                <a:sym typeface="Symbol" panose="05050102010706020507" pitchFamily="18" charset="2"/>
              </a:rPr>
              <a:t> of rational numbers is also countable</a:t>
            </a:r>
            <a:r>
              <a:rPr lang="cs-CZ" altLang="cs-CZ" sz="1800" dirty="0">
                <a:solidFill>
                  <a:srgbClr val="1E1ECA"/>
                </a:solidFill>
                <a:sym typeface="Symbol" panose="05050102010706020507" pitchFamily="18" charset="2"/>
              </a:rPr>
              <a:t>.</a:t>
            </a:r>
            <a:r>
              <a:rPr lang="cs-CZ" altLang="cs-CZ" sz="1800" dirty="0">
                <a:solidFill>
                  <a:schemeClr val="accent2"/>
                </a:solidFill>
                <a:sym typeface="Symbol" panose="05050102010706020507" pitchFamily="18" charset="2"/>
              </a:rPr>
              <a:t> </a:t>
            </a:r>
          </a:p>
          <a:p>
            <a:pPr marL="0" indent="0">
              <a:lnSpc>
                <a:spcPct val="80000"/>
              </a:lnSpc>
              <a:buNone/>
            </a:pPr>
            <a:r>
              <a:rPr lang="en-US" altLang="cs-CZ" sz="1800" i="1" dirty="0">
                <a:sym typeface="Symbol" panose="05050102010706020507" pitchFamily="18" charset="2"/>
              </a:rPr>
              <a:t>Proof (briefly)</a:t>
            </a:r>
            <a:r>
              <a:rPr lang="cs-CZ" altLang="cs-CZ" sz="1800" dirty="0">
                <a:sym typeface="Symbol" panose="05050102010706020507" pitchFamily="18" charset="2"/>
              </a:rPr>
              <a:t>: </a:t>
            </a:r>
            <a:r>
              <a:rPr lang="en-US" altLang="cs-CZ" sz="1800" dirty="0">
                <a:sym typeface="Symbol" panose="05050102010706020507" pitchFamily="18" charset="2"/>
              </a:rPr>
              <a:t>in two steps</a:t>
            </a:r>
            <a:r>
              <a:rPr lang="cs-CZ" altLang="cs-CZ" sz="1800" dirty="0">
                <a:sym typeface="Symbol" panose="05050102010706020507" pitchFamily="18" charset="2"/>
              </a:rPr>
              <a:t>.</a:t>
            </a:r>
          </a:p>
          <a:p>
            <a:pPr marL="381000" indent="-381000">
              <a:lnSpc>
                <a:spcPct val="80000"/>
              </a:lnSpc>
              <a:buFontTx/>
              <a:buAutoNum type="alphaLcParenR"/>
            </a:pPr>
            <a:r>
              <a:rPr lang="cs-CZ" altLang="cs-CZ" sz="1800" b="1" i="1" dirty="0" err="1">
                <a:sym typeface="Symbol" panose="05050102010706020507" pitchFamily="18" charset="2"/>
              </a:rPr>
              <a:t>Card</a:t>
            </a:r>
            <a:r>
              <a:rPr lang="cs-CZ" altLang="cs-CZ" sz="1800" b="1" i="1" dirty="0">
                <a:sym typeface="Symbol" panose="05050102010706020507" pitchFamily="18" charset="2"/>
              </a:rPr>
              <a:t>(N) </a:t>
            </a:r>
            <a:r>
              <a:rPr lang="cs-CZ" altLang="cs-CZ" sz="1800" b="1" dirty="0">
                <a:sym typeface="Symbol" panose="05050102010706020507" pitchFamily="18" charset="2"/>
              </a:rPr>
              <a:t> </a:t>
            </a:r>
            <a:r>
              <a:rPr lang="cs-CZ" altLang="cs-CZ" sz="1800" b="1" i="1" dirty="0" err="1">
                <a:sym typeface="Symbol" panose="05050102010706020507" pitchFamily="18" charset="2"/>
              </a:rPr>
              <a:t>Card</a:t>
            </a:r>
            <a:r>
              <a:rPr lang="cs-CZ" altLang="cs-CZ" sz="1800" b="1" i="1" dirty="0">
                <a:sym typeface="Symbol" panose="05050102010706020507" pitchFamily="18" charset="2"/>
              </a:rPr>
              <a:t>(</a:t>
            </a:r>
            <a:r>
              <a:rPr lang="en-US" altLang="cs-CZ" sz="1800" b="1" i="1" dirty="0">
                <a:sym typeface="Symbol" panose="05050102010706020507" pitchFamily="18" charset="2"/>
              </a:rPr>
              <a:t>Q</a:t>
            </a:r>
            <a:r>
              <a:rPr lang="cs-CZ" altLang="cs-CZ" sz="1800" b="1" i="1" dirty="0">
                <a:sym typeface="Symbol" panose="05050102010706020507" pitchFamily="18" charset="2"/>
              </a:rPr>
              <a:t>)</a:t>
            </a:r>
            <a:r>
              <a:rPr lang="cs-CZ" altLang="cs-CZ" sz="1800" i="1" dirty="0">
                <a:sym typeface="Symbol" panose="05050102010706020507" pitchFamily="18" charset="2"/>
              </a:rPr>
              <a:t>, </a:t>
            </a:r>
            <a:r>
              <a:rPr lang="en-US" altLang="cs-CZ" sz="1800" i="1" dirty="0">
                <a:sym typeface="Symbol" panose="05050102010706020507" pitchFamily="18" charset="2"/>
              </a:rPr>
              <a:t>because each natural number is rational</a:t>
            </a:r>
            <a:r>
              <a:rPr lang="cs-CZ" altLang="cs-CZ" sz="1800" dirty="0">
                <a:sym typeface="Symbol" panose="05050102010706020507" pitchFamily="18" charset="2"/>
              </a:rPr>
              <a:t>:</a:t>
            </a:r>
            <a:r>
              <a:rPr lang="cs-CZ" altLang="cs-CZ" sz="1800" i="1" dirty="0">
                <a:sym typeface="Symbol" panose="05050102010706020507" pitchFamily="18" charset="2"/>
              </a:rPr>
              <a:t> N </a:t>
            </a:r>
            <a:r>
              <a:rPr lang="cs-CZ" altLang="cs-CZ" sz="1800" dirty="0">
                <a:sym typeface="Symbol" panose="05050102010706020507" pitchFamily="18" charset="2"/>
              </a:rPr>
              <a:t> </a:t>
            </a:r>
            <a:r>
              <a:rPr lang="en-US" altLang="cs-CZ" sz="1800" i="1" dirty="0">
                <a:sym typeface="Symbol" panose="05050102010706020507" pitchFamily="18" charset="2"/>
              </a:rPr>
              <a:t>Q</a:t>
            </a:r>
            <a:r>
              <a:rPr lang="cs-CZ" altLang="cs-CZ" sz="1800" i="1" dirty="0">
                <a:sym typeface="Symbol" panose="05050102010706020507" pitchFamily="18" charset="2"/>
              </a:rPr>
              <a:t>. </a:t>
            </a:r>
          </a:p>
          <a:p>
            <a:pPr marL="381000" indent="-381000">
              <a:lnSpc>
                <a:spcPct val="80000"/>
              </a:lnSpc>
              <a:buFontTx/>
              <a:buAutoNum type="alphaLcParenR"/>
            </a:pPr>
            <a:r>
              <a:rPr lang="en-US" altLang="cs-CZ" sz="1800" dirty="0">
                <a:sym typeface="Symbol" panose="05050102010706020507" pitchFamily="18" charset="2"/>
              </a:rPr>
              <a:t>Now we construct a</a:t>
            </a:r>
            <a:r>
              <a:rPr lang="cs-CZ" altLang="cs-CZ" sz="1800" dirty="0">
                <a:sym typeface="Symbol" panose="05050102010706020507" pitchFamily="18" charset="2"/>
              </a:rPr>
              <a:t> </a:t>
            </a:r>
            <a:r>
              <a:rPr lang="en-US" altLang="cs-CZ" sz="1800" dirty="0">
                <a:solidFill>
                  <a:srgbClr val="1E1ECA"/>
                </a:solidFill>
                <a:sym typeface="Symbol" panose="05050102010706020507" pitchFamily="18" charset="2"/>
              </a:rPr>
              <a:t>mapping of</a:t>
            </a:r>
            <a:r>
              <a:rPr lang="cs-CZ" altLang="cs-CZ" sz="1800" dirty="0">
                <a:solidFill>
                  <a:srgbClr val="1E1ECA"/>
                </a:solidFill>
                <a:sym typeface="Symbol" panose="05050102010706020507" pitchFamily="18" charset="2"/>
              </a:rPr>
              <a:t> </a:t>
            </a:r>
            <a:r>
              <a:rPr lang="cs-CZ" altLang="cs-CZ" sz="1800" i="1" dirty="0">
                <a:solidFill>
                  <a:srgbClr val="1E1ECA"/>
                </a:solidFill>
                <a:sym typeface="Symbol" panose="05050102010706020507" pitchFamily="18" charset="2"/>
              </a:rPr>
              <a:t>N </a:t>
            </a:r>
            <a:r>
              <a:rPr lang="en-US" altLang="cs-CZ" sz="1800" b="1" dirty="0">
                <a:solidFill>
                  <a:srgbClr val="1E1ECA"/>
                </a:solidFill>
                <a:sym typeface="Symbol" panose="05050102010706020507" pitchFamily="18" charset="2"/>
              </a:rPr>
              <a:t>onto</a:t>
            </a:r>
            <a:r>
              <a:rPr lang="cs-CZ" altLang="cs-CZ" sz="1800" b="1" dirty="0">
                <a:solidFill>
                  <a:srgbClr val="1E1ECA"/>
                </a:solidFill>
                <a:sym typeface="Symbol" panose="05050102010706020507" pitchFamily="18" charset="2"/>
              </a:rPr>
              <a:t> </a:t>
            </a:r>
            <a:r>
              <a:rPr lang="en-US" altLang="cs-CZ" sz="1800" i="1" dirty="0">
                <a:solidFill>
                  <a:srgbClr val="1E1ECA"/>
                </a:solidFill>
                <a:sym typeface="Symbol" panose="05050102010706020507" pitchFamily="18" charset="2"/>
              </a:rPr>
              <a:t>Q</a:t>
            </a:r>
            <a:r>
              <a:rPr lang="cs-CZ" altLang="cs-CZ" sz="1800" i="1" dirty="0">
                <a:sym typeface="Symbol" panose="05050102010706020507" pitchFamily="18" charset="2"/>
              </a:rPr>
              <a:t> (</a:t>
            </a:r>
            <a:r>
              <a:rPr lang="cs-CZ" altLang="cs-CZ" sz="1800" i="1" dirty="0" err="1">
                <a:sym typeface="Symbol" panose="05050102010706020507" pitchFamily="18" charset="2"/>
              </a:rPr>
              <a:t>surjec</a:t>
            </a:r>
            <a:r>
              <a:rPr lang="en-US" altLang="cs-CZ" sz="1800" i="1" dirty="0" err="1">
                <a:sym typeface="Symbol" panose="05050102010706020507" pitchFamily="18" charset="2"/>
              </a:rPr>
              <a:t>tion</a:t>
            </a:r>
            <a:r>
              <a:rPr lang="cs-CZ" altLang="cs-CZ" sz="1800" i="1" dirty="0">
                <a:sym typeface="Symbol" panose="05050102010706020507" pitchFamily="18" charset="2"/>
              </a:rPr>
              <a:t> N </a:t>
            </a:r>
            <a:r>
              <a:rPr lang="en-US" altLang="cs-CZ" sz="1800" i="1" dirty="0">
                <a:sym typeface="Symbol" panose="05050102010706020507" pitchFamily="18" charset="2"/>
              </a:rPr>
              <a:t>onto</a:t>
            </a:r>
            <a:r>
              <a:rPr lang="cs-CZ" altLang="cs-CZ" sz="1800" dirty="0">
                <a:sym typeface="Symbol" panose="05050102010706020507" pitchFamily="18" charset="2"/>
              </a:rPr>
              <a:t> </a:t>
            </a:r>
            <a:r>
              <a:rPr lang="cs-CZ" altLang="cs-CZ" sz="1800" i="1" dirty="0">
                <a:sym typeface="Symbol" panose="05050102010706020507" pitchFamily="18" charset="2"/>
              </a:rPr>
              <a:t>R</a:t>
            </a:r>
            <a:r>
              <a:rPr lang="cs-CZ" altLang="cs-CZ" sz="1800" dirty="0">
                <a:sym typeface="Symbol" panose="05050102010706020507" pitchFamily="18" charset="2"/>
              </a:rPr>
              <a:t>), </a:t>
            </a:r>
            <a:r>
              <a:rPr lang="en-US" altLang="cs-CZ" sz="1800" dirty="0">
                <a:sym typeface="Symbol" panose="05050102010706020507" pitchFamily="18" charset="2"/>
              </a:rPr>
              <a:t>by which we prove that</a:t>
            </a:r>
            <a:r>
              <a:rPr lang="cs-CZ" altLang="cs-CZ" sz="1800" dirty="0">
                <a:sym typeface="Symbol" panose="05050102010706020507" pitchFamily="18" charset="2"/>
              </a:rPr>
              <a:t> </a:t>
            </a:r>
            <a:br>
              <a:rPr lang="en-US" altLang="cs-CZ" sz="1800" dirty="0">
                <a:sym typeface="Symbol" panose="05050102010706020507" pitchFamily="18" charset="2"/>
              </a:rPr>
            </a:br>
            <a:r>
              <a:rPr lang="cs-CZ" altLang="cs-CZ" sz="1800" b="1" i="1" dirty="0" err="1">
                <a:sym typeface="Symbol" panose="05050102010706020507" pitchFamily="18" charset="2"/>
              </a:rPr>
              <a:t>Card</a:t>
            </a:r>
            <a:r>
              <a:rPr lang="cs-CZ" altLang="cs-CZ" sz="1800" b="1" i="1" dirty="0">
                <a:sym typeface="Symbol" panose="05050102010706020507" pitchFamily="18" charset="2"/>
              </a:rPr>
              <a:t>(</a:t>
            </a:r>
            <a:r>
              <a:rPr lang="en-US" altLang="cs-CZ" sz="1800" b="1" i="1" dirty="0">
                <a:sym typeface="Symbol" panose="05050102010706020507" pitchFamily="18" charset="2"/>
              </a:rPr>
              <a:t>Q</a:t>
            </a:r>
            <a:r>
              <a:rPr lang="cs-CZ" altLang="cs-CZ" sz="1800" b="1" i="1" dirty="0">
                <a:sym typeface="Symbol" panose="05050102010706020507" pitchFamily="18" charset="2"/>
              </a:rPr>
              <a:t>) </a:t>
            </a:r>
            <a:r>
              <a:rPr lang="cs-CZ" altLang="cs-CZ" sz="1800" b="1" dirty="0">
                <a:sym typeface="Symbol" panose="05050102010706020507" pitchFamily="18" charset="2"/>
              </a:rPr>
              <a:t> </a:t>
            </a:r>
            <a:r>
              <a:rPr lang="cs-CZ" altLang="cs-CZ" sz="1800" b="1" i="1" dirty="0" err="1">
                <a:sym typeface="Symbol" panose="05050102010706020507" pitchFamily="18" charset="2"/>
              </a:rPr>
              <a:t>Card</a:t>
            </a:r>
            <a:r>
              <a:rPr lang="cs-CZ" altLang="cs-CZ" sz="1800" b="1" i="1" dirty="0">
                <a:sym typeface="Symbol" panose="05050102010706020507" pitchFamily="18" charset="2"/>
              </a:rPr>
              <a:t>(N)</a:t>
            </a:r>
            <a:r>
              <a:rPr lang="cs-CZ" altLang="cs-CZ" sz="1800" dirty="0">
                <a:sym typeface="Symbol" panose="05050102010706020507" pitchFamily="18" charset="2"/>
              </a:rPr>
              <a:t>:</a:t>
            </a:r>
          </a:p>
          <a:p>
            <a:pPr marL="381000" indent="-381000">
              <a:lnSpc>
                <a:spcPct val="80000"/>
              </a:lnSpc>
              <a:buNone/>
            </a:pPr>
            <a:r>
              <a:rPr lang="cs-CZ" altLang="cs-CZ" sz="1800" dirty="0">
                <a:sym typeface="Symbol" panose="05050102010706020507" pitchFamily="18" charset="2"/>
              </a:rPr>
              <a:t> 1      2     3     4     5     6 …</a:t>
            </a:r>
          </a:p>
          <a:p>
            <a:pPr marL="381000" indent="-381000">
              <a:lnSpc>
                <a:spcPct val="80000"/>
              </a:lnSpc>
              <a:buNone/>
            </a:pPr>
            <a:r>
              <a:rPr lang="cs-CZ" altLang="cs-CZ" sz="1800" dirty="0">
                <a:sym typeface="Symbol" panose="05050102010706020507" pitchFamily="18" charset="2"/>
              </a:rPr>
              <a:t>1/1  2/1  1/2  3/1  2/2  1/3 …</a:t>
            </a:r>
          </a:p>
          <a:p>
            <a:pPr marL="381000" indent="-381000">
              <a:lnSpc>
                <a:spcPct val="80000"/>
              </a:lnSpc>
              <a:buNone/>
            </a:pPr>
            <a:r>
              <a:rPr lang="en-US" altLang="cs-CZ" sz="1800" dirty="0">
                <a:sym typeface="Symbol" panose="05050102010706020507" pitchFamily="18" charset="2"/>
              </a:rPr>
              <a:t>But, in the table there are repeating </a:t>
            </a:r>
            <a:r>
              <a:rPr lang="en-US" altLang="cs-CZ" sz="1800" dirty="0" err="1">
                <a:sym typeface="Symbol" panose="05050102010706020507" pitchFamily="18" charset="2"/>
              </a:rPr>
              <a:t>rationals</a:t>
            </a:r>
            <a:r>
              <a:rPr lang="cs-CZ" altLang="cs-CZ" sz="1800" dirty="0">
                <a:sym typeface="Symbol" panose="05050102010706020507" pitchFamily="18" charset="2"/>
              </a:rPr>
              <a:t>, </a:t>
            </a:r>
            <a:r>
              <a:rPr lang="en-US" altLang="cs-CZ" sz="1800" dirty="0">
                <a:sym typeface="Symbol" panose="05050102010706020507" pitchFamily="18" charset="2"/>
              </a:rPr>
              <a:t>hence the mapping is not one-to-one</a:t>
            </a:r>
            <a:r>
              <a:rPr lang="cs-CZ" altLang="cs-CZ" sz="1800" dirty="0">
                <a:sym typeface="Symbol" panose="05050102010706020507" pitchFamily="18" charset="2"/>
              </a:rPr>
              <a:t>. </a:t>
            </a:r>
            <a:r>
              <a:rPr lang="en-US" altLang="cs-CZ" sz="1800" dirty="0">
                <a:sym typeface="Symbol" panose="05050102010706020507" pitchFamily="18" charset="2"/>
              </a:rPr>
              <a:t>However, no rational number is omitted</a:t>
            </a:r>
            <a:r>
              <a:rPr lang="cs-CZ" altLang="cs-CZ" sz="1800" dirty="0">
                <a:sym typeface="Symbol" panose="05050102010706020507" pitchFamily="18" charset="2"/>
              </a:rPr>
              <a:t>, </a:t>
            </a:r>
            <a:r>
              <a:rPr lang="en-US" altLang="cs-CZ" sz="1800" dirty="0">
                <a:sym typeface="Symbol" panose="05050102010706020507" pitchFamily="18" charset="2"/>
              </a:rPr>
              <a:t>therefore it is a mapping of N </a:t>
            </a:r>
            <a:r>
              <a:rPr lang="en-US" altLang="cs-CZ" sz="1800" b="1" i="1" dirty="0">
                <a:sym typeface="Symbol" panose="05050102010706020507" pitchFamily="18" charset="2"/>
              </a:rPr>
              <a:t>onto</a:t>
            </a:r>
            <a:r>
              <a:rPr lang="cs-CZ" altLang="cs-CZ" sz="1800" b="1" i="1" dirty="0">
                <a:sym typeface="Symbol" panose="05050102010706020507" pitchFamily="18" charset="2"/>
              </a:rPr>
              <a:t> </a:t>
            </a:r>
            <a:r>
              <a:rPr lang="en-US" altLang="cs-CZ" sz="1800" b="1" i="1" dirty="0">
                <a:sym typeface="Symbol" panose="05050102010706020507" pitchFamily="18" charset="2"/>
              </a:rPr>
              <a:t>Q</a:t>
            </a:r>
            <a:r>
              <a:rPr lang="cs-CZ" altLang="cs-CZ" sz="1800" b="1" i="1" dirty="0">
                <a:sym typeface="Symbol" panose="05050102010706020507" pitchFamily="18" charset="2"/>
              </a:rPr>
              <a:t> (</a:t>
            </a:r>
            <a:r>
              <a:rPr lang="cs-CZ" altLang="cs-CZ" sz="1800" b="1" i="1" dirty="0" err="1">
                <a:sym typeface="Symbol" panose="05050102010706020507" pitchFamily="18" charset="2"/>
              </a:rPr>
              <a:t>surjec</a:t>
            </a:r>
            <a:r>
              <a:rPr lang="en-US" altLang="cs-CZ" sz="1800" b="1" i="1" dirty="0" err="1">
                <a:sym typeface="Symbol" panose="05050102010706020507" pitchFamily="18" charset="2"/>
              </a:rPr>
              <a:t>tion</a:t>
            </a:r>
            <a:r>
              <a:rPr lang="cs-CZ" altLang="cs-CZ" sz="1800" b="1" i="1" dirty="0">
                <a:sym typeface="Symbol" panose="05050102010706020507" pitchFamily="18" charset="2"/>
              </a:rPr>
              <a:t>).</a:t>
            </a:r>
          </a:p>
          <a:p>
            <a:pPr marL="381000" indent="-381000">
              <a:lnSpc>
                <a:spcPct val="80000"/>
              </a:lnSpc>
              <a:buNone/>
            </a:pPr>
            <a:r>
              <a:rPr lang="cs-CZ" altLang="cs-CZ" sz="1800" b="1" i="1" dirty="0" err="1">
                <a:sym typeface="Symbol" panose="05050102010706020507" pitchFamily="18" charset="2"/>
              </a:rPr>
              <a:t>Card</a:t>
            </a:r>
            <a:r>
              <a:rPr lang="cs-CZ" altLang="cs-CZ" sz="1800" b="1" i="1" dirty="0">
                <a:sym typeface="Symbol" panose="05050102010706020507" pitchFamily="18" charset="2"/>
              </a:rPr>
              <a:t>(N) =</a:t>
            </a:r>
            <a:r>
              <a:rPr lang="cs-CZ" altLang="cs-CZ" sz="1800" b="1" dirty="0">
                <a:sym typeface="Symbol" panose="05050102010706020507" pitchFamily="18" charset="2"/>
              </a:rPr>
              <a:t> </a:t>
            </a:r>
            <a:r>
              <a:rPr lang="cs-CZ" altLang="cs-CZ" sz="1800" b="1" i="1" dirty="0" err="1">
                <a:sym typeface="Symbol" panose="05050102010706020507" pitchFamily="18" charset="2"/>
              </a:rPr>
              <a:t>Card</a:t>
            </a:r>
            <a:r>
              <a:rPr lang="cs-CZ" altLang="cs-CZ" sz="1800" b="1" i="1" dirty="0">
                <a:sym typeface="Symbol" panose="05050102010706020507" pitchFamily="18" charset="2"/>
              </a:rPr>
              <a:t>(</a:t>
            </a:r>
            <a:r>
              <a:rPr lang="en-US" altLang="cs-CZ" sz="1800" b="1" i="1" dirty="0">
                <a:sym typeface="Symbol" panose="05050102010706020507" pitchFamily="18" charset="2"/>
              </a:rPr>
              <a:t>Q</a:t>
            </a:r>
            <a:r>
              <a:rPr lang="cs-CZ" altLang="cs-CZ" sz="1800" b="1" i="1" dirty="0">
                <a:sym typeface="Symbol" panose="05050102010706020507" pitchFamily="18" charset="2"/>
              </a:rPr>
              <a:t>)</a:t>
            </a:r>
            <a:r>
              <a:rPr lang="cs-CZ" altLang="cs-CZ" sz="1800" i="1" dirty="0">
                <a:sym typeface="Symbol" panose="05050102010706020507" pitchFamily="18" charset="2"/>
              </a:rPr>
              <a:t>.</a:t>
            </a:r>
            <a:endParaRPr lang="cs-CZ" altLang="cs-CZ" sz="1800" dirty="0">
              <a:sym typeface="Symbol" panose="05050102010706020507" pitchFamily="18" charset="2"/>
            </a:endParaRPr>
          </a:p>
        </p:txBody>
      </p:sp>
      <p:graphicFrame>
        <p:nvGraphicFramePr>
          <p:cNvPr id="16388" name="Group 4">
            <a:extLst>
              <a:ext uri="{FF2B5EF4-FFF2-40B4-BE49-F238E27FC236}">
                <a16:creationId xmlns:a16="http://schemas.microsoft.com/office/drawing/2014/main" id="{09395A89-F009-4A04-AC30-1D905F4E68EC}"/>
              </a:ext>
            </a:extLst>
          </p:cNvPr>
          <p:cNvGraphicFramePr>
            <a:graphicFrameLocks noGrp="1"/>
          </p:cNvGraphicFramePr>
          <p:nvPr>
            <p:ph sz="quarter" idx="2"/>
          </p:nvPr>
        </p:nvGraphicFramePr>
        <p:xfrm>
          <a:off x="6456363" y="1773238"/>
          <a:ext cx="3816350" cy="3455990"/>
        </p:xfrm>
        <a:graphic>
          <a:graphicData uri="http://schemas.openxmlformats.org/drawingml/2006/table">
            <a:tbl>
              <a:tblPr/>
              <a:tblGrid>
                <a:gridCol w="546100">
                  <a:extLst>
                    <a:ext uri="{9D8B030D-6E8A-4147-A177-3AD203B41FA5}">
                      <a16:colId xmlns:a16="http://schemas.microsoft.com/office/drawing/2014/main" val="2722855169"/>
                    </a:ext>
                  </a:extLst>
                </a:gridCol>
                <a:gridCol w="544512">
                  <a:extLst>
                    <a:ext uri="{9D8B030D-6E8A-4147-A177-3AD203B41FA5}">
                      <a16:colId xmlns:a16="http://schemas.microsoft.com/office/drawing/2014/main" val="2056420095"/>
                    </a:ext>
                  </a:extLst>
                </a:gridCol>
                <a:gridCol w="544513">
                  <a:extLst>
                    <a:ext uri="{9D8B030D-6E8A-4147-A177-3AD203B41FA5}">
                      <a16:colId xmlns:a16="http://schemas.microsoft.com/office/drawing/2014/main" val="3618622230"/>
                    </a:ext>
                  </a:extLst>
                </a:gridCol>
                <a:gridCol w="546100">
                  <a:extLst>
                    <a:ext uri="{9D8B030D-6E8A-4147-A177-3AD203B41FA5}">
                      <a16:colId xmlns:a16="http://schemas.microsoft.com/office/drawing/2014/main" val="3539724739"/>
                    </a:ext>
                  </a:extLst>
                </a:gridCol>
                <a:gridCol w="544512">
                  <a:extLst>
                    <a:ext uri="{9D8B030D-6E8A-4147-A177-3AD203B41FA5}">
                      <a16:colId xmlns:a16="http://schemas.microsoft.com/office/drawing/2014/main" val="819048553"/>
                    </a:ext>
                  </a:extLst>
                </a:gridCol>
                <a:gridCol w="544513">
                  <a:extLst>
                    <a:ext uri="{9D8B030D-6E8A-4147-A177-3AD203B41FA5}">
                      <a16:colId xmlns:a16="http://schemas.microsoft.com/office/drawing/2014/main" val="4253668685"/>
                    </a:ext>
                  </a:extLst>
                </a:gridCol>
                <a:gridCol w="546100">
                  <a:extLst>
                    <a:ext uri="{9D8B030D-6E8A-4147-A177-3AD203B41FA5}">
                      <a16:colId xmlns:a16="http://schemas.microsoft.com/office/drawing/2014/main" val="3097032225"/>
                    </a:ext>
                  </a:extLst>
                </a:gridCol>
              </a:tblGrid>
              <a:tr h="463550">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1/1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1/2</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1/3</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1/4</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1/5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1/6</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7037464"/>
                  </a:ext>
                </a:extLst>
              </a:tr>
              <a:tr h="496888">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2/1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2/2</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2/3</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2/4</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2/5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2/6</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167730"/>
                  </a:ext>
                </a:extLst>
              </a:tr>
              <a:tr h="500063">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3/1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3/2</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3/3</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3/4</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3/5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3/6</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1807775"/>
                  </a:ext>
                </a:extLst>
              </a:tr>
              <a:tr h="498475">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4/1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4/2</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4/3</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4/4</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4/5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4/6</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2745825"/>
                  </a:ext>
                </a:extLst>
              </a:tr>
              <a:tr h="496888">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5/1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5/2</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5/3</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5/4</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5/5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5/6</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3555991"/>
                  </a:ext>
                </a:extLst>
              </a:tr>
              <a:tr h="500063">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6/1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6/2</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6/3</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6/4</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6/5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6/6</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4037882"/>
                  </a:ext>
                </a:extLst>
              </a:tr>
              <a:tr h="500063">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Arial" panose="020B0604020202020204" pitchFamily="34" charset="0"/>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3291257"/>
                  </a:ext>
                </a:extLst>
              </a:tr>
            </a:tbl>
          </a:graphicData>
        </a:graphic>
      </p:graphicFrame>
      <p:sp>
        <p:nvSpPr>
          <p:cNvPr id="73" name="Zástupný symbol pro číslo snímku 6">
            <a:extLst>
              <a:ext uri="{FF2B5EF4-FFF2-40B4-BE49-F238E27FC236}">
                <a16:creationId xmlns:a16="http://schemas.microsoft.com/office/drawing/2014/main" id="{A5A3265B-4622-424E-A733-5A90F121BDE6}"/>
              </a:ext>
            </a:extLst>
          </p:cNvPr>
          <p:cNvSpPr>
            <a:spLocks noGrp="1"/>
          </p:cNvSpPr>
          <p:nvPr>
            <p:ph type="sldNum" sz="quarter" idx="11"/>
          </p:nvPr>
        </p:nvSpPr>
        <p:spPr/>
        <p:txBody>
          <a:bodyPr/>
          <a:lstStyle/>
          <a:p>
            <a:fld id="{11481EA4-8101-4C99-861D-0FCC899E54F6}" type="slidenum">
              <a:rPr lang="cs-CZ" altLang="cs-CZ"/>
              <a:pPr/>
              <a:t>28</a:t>
            </a:fld>
            <a:endParaRPr lang="cs-CZ" altLang="cs-CZ"/>
          </a:p>
        </p:txBody>
      </p:sp>
      <p:sp>
        <p:nvSpPr>
          <p:cNvPr id="16454" name="Line 70">
            <a:extLst>
              <a:ext uri="{FF2B5EF4-FFF2-40B4-BE49-F238E27FC236}">
                <a16:creationId xmlns:a16="http://schemas.microsoft.com/office/drawing/2014/main" id="{2DFC3979-78CB-4E4D-9A2D-F509F476671A}"/>
              </a:ext>
            </a:extLst>
          </p:cNvPr>
          <p:cNvSpPr>
            <a:spLocks noChangeShapeType="1"/>
          </p:cNvSpPr>
          <p:nvPr/>
        </p:nvSpPr>
        <p:spPr bwMode="auto">
          <a:xfrm flipV="1">
            <a:off x="6600825" y="2205038"/>
            <a:ext cx="215900" cy="2159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cs-CZ"/>
          </a:p>
        </p:txBody>
      </p:sp>
      <p:sp>
        <p:nvSpPr>
          <p:cNvPr id="16455" name="Line 71">
            <a:extLst>
              <a:ext uri="{FF2B5EF4-FFF2-40B4-BE49-F238E27FC236}">
                <a16:creationId xmlns:a16="http://schemas.microsoft.com/office/drawing/2014/main" id="{B28A04BC-BFA4-44D0-ABC9-F4DBFE0C3CA1}"/>
              </a:ext>
            </a:extLst>
          </p:cNvPr>
          <p:cNvSpPr>
            <a:spLocks noChangeShapeType="1"/>
          </p:cNvSpPr>
          <p:nvPr/>
        </p:nvSpPr>
        <p:spPr bwMode="auto">
          <a:xfrm flipV="1">
            <a:off x="6600825" y="2205038"/>
            <a:ext cx="215900" cy="2159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cs-CZ"/>
          </a:p>
        </p:txBody>
      </p:sp>
      <p:sp>
        <p:nvSpPr>
          <p:cNvPr id="2" name="Obdélník 1">
            <a:extLst>
              <a:ext uri="{FF2B5EF4-FFF2-40B4-BE49-F238E27FC236}">
                <a16:creationId xmlns:a16="http://schemas.microsoft.com/office/drawing/2014/main" id="{EB20B4B7-EBD9-45A9-A21E-BEA21EFE1B18}"/>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87DC623D-1A44-4929-A94A-A7727F19DCF5}"/>
              </a:ext>
            </a:extLst>
          </p:cNvPr>
          <p:cNvSpPr>
            <a:spLocks noGrp="1" noChangeArrowheads="1"/>
          </p:cNvSpPr>
          <p:nvPr/>
        </p:nvSpPr>
        <p:spPr>
          <a:xfrm>
            <a:off x="1376255" y="460403"/>
            <a:ext cx="4651095" cy="658359"/>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Cardinality, countable </a:t>
            </a:r>
            <a:r>
              <a:rPr lang="en-US" sz="2800">
                <a:latin typeface="Trebuchet MS"/>
              </a:rPr>
              <a:t>sets</a:t>
            </a:r>
            <a:endParaRPr lang="cs-CZ"/>
          </a:p>
        </p:txBody>
      </p:sp>
      <p:sp>
        <p:nvSpPr>
          <p:cNvPr id="10" name="TextovéPole 1">
            <a:extLst>
              <a:ext uri="{FF2B5EF4-FFF2-40B4-BE49-F238E27FC236}">
                <a16:creationId xmlns:a16="http://schemas.microsoft.com/office/drawing/2014/main" id="{CE83989E-EFF5-46F4-9B9E-193AE6DE4E8C}"/>
              </a:ext>
            </a:extLst>
          </p:cNvPr>
          <p:cNvSpPr txBox="1"/>
          <p:nvPr/>
        </p:nvSpPr>
        <p:spPr>
          <a:xfrm rot="1200000">
            <a:off x="9407270" y="249434"/>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11" name="TextovéPole 2">
            <a:extLst>
              <a:ext uri="{FF2B5EF4-FFF2-40B4-BE49-F238E27FC236}">
                <a16:creationId xmlns:a16="http://schemas.microsoft.com/office/drawing/2014/main" id="{A2C72C37-E8D4-4DDA-B803-6E424067B2C3}"/>
              </a:ext>
            </a:extLst>
          </p:cNvPr>
          <p:cNvSpPr txBox="1"/>
          <p:nvPr/>
        </p:nvSpPr>
        <p:spPr>
          <a:xfrm rot="660000">
            <a:off x="2452" y="148606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12" name="TextovéPole 3">
            <a:extLst>
              <a:ext uri="{FF2B5EF4-FFF2-40B4-BE49-F238E27FC236}">
                <a16:creationId xmlns:a16="http://schemas.microsoft.com/office/drawing/2014/main" id="{194AAA84-12B8-4D7C-9085-E91239B593B0}"/>
              </a:ext>
            </a:extLst>
          </p:cNvPr>
          <p:cNvSpPr txBox="1"/>
          <p:nvPr/>
        </p:nvSpPr>
        <p:spPr>
          <a:xfrm>
            <a:off x="3701802" y="87894"/>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3" name="TextovéPole 4">
            <a:extLst>
              <a:ext uri="{FF2B5EF4-FFF2-40B4-BE49-F238E27FC236}">
                <a16:creationId xmlns:a16="http://schemas.microsoft.com/office/drawing/2014/main" id="{D08CCF98-6C65-453B-A607-277B13C7D66A}"/>
              </a:ext>
            </a:extLst>
          </p:cNvPr>
          <p:cNvSpPr txBox="1"/>
          <p:nvPr/>
        </p:nvSpPr>
        <p:spPr>
          <a:xfrm rot="540000">
            <a:off x="6239586" y="6184612"/>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4" name="TextovéPole 5">
            <a:extLst>
              <a:ext uri="{FF2B5EF4-FFF2-40B4-BE49-F238E27FC236}">
                <a16:creationId xmlns:a16="http://schemas.microsoft.com/office/drawing/2014/main" id="{7515B528-1A0E-44FB-BA0B-B25005B80C83}"/>
              </a:ext>
            </a:extLst>
          </p:cNvPr>
          <p:cNvSpPr txBox="1"/>
          <p:nvPr/>
        </p:nvSpPr>
        <p:spPr>
          <a:xfrm rot="21240000">
            <a:off x="11248621" y="2637695"/>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61D601BD-956E-4C9D-8674-DFD6018B12FA}"/>
              </a:ext>
            </a:extLst>
          </p:cNvPr>
          <p:cNvSpPr>
            <a:spLocks noGrp="1" noChangeArrowheads="1"/>
          </p:cNvSpPr>
          <p:nvPr>
            <p:ph idx="1"/>
          </p:nvPr>
        </p:nvSpPr>
        <p:spPr>
          <a:xfrm>
            <a:off x="1143000" y="1383086"/>
            <a:ext cx="10026132" cy="4606203"/>
          </a:xfrm>
        </p:spPr>
        <p:txBody>
          <a:bodyPr>
            <a:normAutofit/>
          </a:bodyPr>
          <a:lstStyle/>
          <a:p>
            <a:pPr>
              <a:lnSpc>
                <a:spcPct val="80000"/>
              </a:lnSpc>
            </a:pPr>
            <a:r>
              <a:rPr lang="en-US" altLang="cs-CZ" sz="2400" dirty="0">
                <a:sym typeface="Symbol" panose="05050102010706020507" pitchFamily="18" charset="2"/>
              </a:rPr>
              <a:t>There are, however, </a:t>
            </a:r>
            <a:r>
              <a:rPr lang="en-US" altLang="cs-CZ" sz="2400" b="1" i="1" dirty="0">
                <a:solidFill>
                  <a:srgbClr val="1E1ECA"/>
                </a:solidFill>
                <a:sym typeface="Symbol" panose="05050102010706020507" pitchFamily="18" charset="2"/>
              </a:rPr>
              <a:t>uncountable </a:t>
            </a:r>
            <a:r>
              <a:rPr lang="en-US" altLang="cs-CZ" sz="2400" dirty="0">
                <a:sym typeface="Symbol" panose="05050102010706020507" pitchFamily="18" charset="2"/>
              </a:rPr>
              <a:t>sets</a:t>
            </a:r>
            <a:r>
              <a:rPr lang="cs-CZ" altLang="cs-CZ" sz="2400" dirty="0">
                <a:sym typeface="Symbol" panose="05050102010706020507" pitchFamily="18" charset="2"/>
              </a:rPr>
              <a:t>: </a:t>
            </a:r>
            <a:r>
              <a:rPr lang="en-US" altLang="cs-CZ" sz="2400" dirty="0">
                <a:sym typeface="Symbol" panose="05050102010706020507" pitchFamily="18" charset="2"/>
              </a:rPr>
              <a:t>the least of them is the</a:t>
            </a:r>
            <a:r>
              <a:rPr lang="cs-CZ" altLang="cs-CZ" sz="2400" dirty="0">
                <a:sym typeface="Symbol" panose="05050102010706020507" pitchFamily="18" charset="2"/>
              </a:rPr>
              <a:t> </a:t>
            </a:r>
            <a:r>
              <a:rPr lang="en-US" altLang="cs-CZ" sz="2400" dirty="0">
                <a:solidFill>
                  <a:srgbClr val="1E1ECA"/>
                </a:solidFill>
                <a:sym typeface="Symbol" panose="05050102010706020507" pitchFamily="18" charset="2"/>
              </a:rPr>
              <a:t>set of real numbers</a:t>
            </a:r>
            <a:r>
              <a:rPr lang="cs-CZ" altLang="cs-CZ" sz="2400" dirty="0">
                <a:solidFill>
                  <a:srgbClr val="1E1ECA"/>
                </a:solidFill>
                <a:sym typeface="Symbol" panose="05050102010706020507" pitchFamily="18" charset="2"/>
              </a:rPr>
              <a:t> </a:t>
            </a:r>
            <a:r>
              <a:rPr lang="en-US" altLang="cs-CZ" sz="2400" dirty="0">
                <a:solidFill>
                  <a:srgbClr val="1E1ECA"/>
                </a:solidFill>
                <a:latin typeface="Greek Diner Inline TT" pitchFamily="34" charset="0"/>
                <a:sym typeface="Symbol" panose="05050102010706020507" pitchFamily="18" charset="2"/>
              </a:rPr>
              <a:t>R</a:t>
            </a:r>
            <a:endParaRPr lang="cs-CZ" altLang="cs-CZ" sz="2400" dirty="0">
              <a:solidFill>
                <a:srgbClr val="1E1ECA"/>
              </a:solidFill>
              <a:latin typeface="Greek Diner Inline TT" pitchFamily="34" charset="0"/>
              <a:sym typeface="Symbol" panose="05050102010706020507" pitchFamily="18" charset="2"/>
            </a:endParaRPr>
          </a:p>
          <a:p>
            <a:pPr>
              <a:lnSpc>
                <a:spcPct val="80000"/>
              </a:lnSpc>
            </a:pPr>
            <a:r>
              <a:rPr lang="en-US" altLang="cs-CZ" sz="2400" dirty="0">
                <a:sym typeface="Symbol" panose="05050102010706020507" pitchFamily="18" charset="2"/>
              </a:rPr>
              <a:t>Even in the interval</a:t>
            </a:r>
            <a:r>
              <a:rPr lang="cs-CZ" altLang="cs-CZ" sz="2400" dirty="0">
                <a:sym typeface="Symbol" panose="05050102010706020507" pitchFamily="18" charset="2"/>
              </a:rPr>
              <a:t> </a:t>
            </a:r>
            <a:r>
              <a:rPr lang="cs-CZ" altLang="cs-CZ" sz="2400" b="1" dirty="0">
                <a:sym typeface="Symbol" panose="05050102010706020507" pitchFamily="18" charset="2"/>
              </a:rPr>
              <a:t></a:t>
            </a:r>
            <a:r>
              <a:rPr lang="cs-CZ" altLang="cs-CZ" sz="2400" dirty="0">
                <a:sym typeface="Symbol" panose="05050102010706020507" pitchFamily="18" charset="2"/>
              </a:rPr>
              <a:t>0,1</a:t>
            </a:r>
            <a:r>
              <a:rPr lang="cs-CZ" altLang="cs-CZ" sz="2400" b="1" dirty="0">
                <a:sym typeface="Symbol" panose="05050102010706020507" pitchFamily="18" charset="2"/>
              </a:rPr>
              <a:t></a:t>
            </a:r>
            <a:r>
              <a:rPr lang="cs-CZ" altLang="cs-CZ" sz="2400" dirty="0">
                <a:sym typeface="Symbol" panose="05050102010706020507" pitchFamily="18" charset="2"/>
              </a:rPr>
              <a:t> </a:t>
            </a:r>
            <a:r>
              <a:rPr lang="en-US" altLang="cs-CZ" sz="2400" dirty="0">
                <a:sym typeface="Symbol" panose="05050102010706020507" pitchFamily="18" charset="2"/>
              </a:rPr>
              <a:t>there are more real numbers than the number of all the natural numbers. However, in this interval there is the same number of reals as is the number of all the reals</a:t>
            </a:r>
            <a:r>
              <a:rPr lang="cs-CZ" altLang="cs-CZ" sz="2400" dirty="0">
                <a:sym typeface="Symbol" panose="05050102010706020507" pitchFamily="18" charset="2"/>
              </a:rPr>
              <a:t> </a:t>
            </a:r>
            <a:r>
              <a:rPr lang="en-US" altLang="cs-CZ" sz="2400" dirty="0">
                <a:latin typeface="Greek Diner Inline TT" pitchFamily="34" charset="0"/>
                <a:sym typeface="Symbol" panose="05050102010706020507" pitchFamily="18" charset="2"/>
              </a:rPr>
              <a:t>R</a:t>
            </a:r>
            <a:r>
              <a:rPr lang="cs-CZ" altLang="cs-CZ" sz="2400" dirty="0">
                <a:sym typeface="Symbol" panose="05050102010706020507" pitchFamily="18" charset="2"/>
              </a:rPr>
              <a:t>!</a:t>
            </a:r>
          </a:p>
          <a:p>
            <a:pPr>
              <a:lnSpc>
                <a:spcPct val="80000"/>
              </a:lnSpc>
            </a:pPr>
            <a:r>
              <a:rPr lang="cs-CZ" altLang="cs-CZ" sz="2400" dirty="0" err="1">
                <a:solidFill>
                  <a:srgbClr val="1E1ECA"/>
                </a:solidFill>
                <a:sym typeface="Symbol" panose="05050102010706020507" pitchFamily="18" charset="2"/>
              </a:rPr>
              <a:t>Cantor</a:t>
            </a:r>
            <a:r>
              <a:rPr lang="en-US" altLang="cs-CZ" sz="2400" dirty="0">
                <a:solidFill>
                  <a:srgbClr val="1E1ECA"/>
                </a:solidFill>
                <a:sym typeface="Symbol" panose="05050102010706020507" pitchFamily="18" charset="2"/>
              </a:rPr>
              <a:t>’s</a:t>
            </a:r>
            <a:r>
              <a:rPr lang="cs-CZ" altLang="cs-CZ" sz="2400" dirty="0">
                <a:solidFill>
                  <a:srgbClr val="1E1ECA"/>
                </a:solidFill>
                <a:sym typeface="Symbol" panose="05050102010706020507" pitchFamily="18" charset="2"/>
              </a:rPr>
              <a:t> </a:t>
            </a:r>
            <a:r>
              <a:rPr lang="cs-CZ" altLang="cs-CZ" sz="2400" dirty="0" err="1">
                <a:solidFill>
                  <a:srgbClr val="1E1ECA"/>
                </a:solidFill>
                <a:sym typeface="Symbol" panose="05050102010706020507" pitchFamily="18" charset="2"/>
              </a:rPr>
              <a:t>diagon</a:t>
            </a:r>
            <a:r>
              <a:rPr lang="en-US" altLang="cs-CZ" sz="2400" dirty="0">
                <a:solidFill>
                  <a:srgbClr val="1E1ECA"/>
                </a:solidFill>
                <a:sym typeface="Symbol" panose="05050102010706020507" pitchFamily="18" charset="2"/>
              </a:rPr>
              <a:t>a</a:t>
            </a:r>
            <a:r>
              <a:rPr lang="cs-CZ" altLang="cs-CZ" sz="2400" dirty="0">
                <a:solidFill>
                  <a:srgbClr val="1E1ECA"/>
                </a:solidFill>
                <a:sym typeface="Symbol" panose="05050102010706020507" pitchFamily="18" charset="2"/>
              </a:rPr>
              <a:t>l </a:t>
            </a:r>
            <a:r>
              <a:rPr lang="en-US" altLang="cs-CZ" sz="2400" dirty="0">
                <a:solidFill>
                  <a:srgbClr val="1E1ECA"/>
                </a:solidFill>
                <a:sym typeface="Symbol" panose="05050102010706020507" pitchFamily="18" charset="2"/>
              </a:rPr>
              <a:t>proof</a:t>
            </a:r>
            <a:r>
              <a:rPr lang="cs-CZ" altLang="cs-CZ" sz="2400" dirty="0">
                <a:solidFill>
                  <a:srgbClr val="1E1ECA"/>
                </a:solidFill>
                <a:sym typeface="Symbol" panose="05050102010706020507" pitchFamily="18" charset="2"/>
              </a:rPr>
              <a:t>:</a:t>
            </a:r>
            <a:r>
              <a:rPr lang="cs-CZ" altLang="cs-CZ" sz="2400" dirty="0">
                <a:sym typeface="Symbol" panose="05050102010706020507" pitchFamily="18" charset="2"/>
              </a:rPr>
              <a:t> </a:t>
            </a:r>
            <a:r>
              <a:rPr lang="en-US" altLang="cs-CZ" sz="2400" dirty="0">
                <a:sym typeface="Symbol" panose="05050102010706020507" pitchFamily="18" charset="2"/>
              </a:rPr>
              <a:t>If there were countably many real numbers in the interval </a:t>
            </a:r>
            <a:r>
              <a:rPr lang="cs-CZ" altLang="cs-CZ" sz="2400" b="1" dirty="0">
                <a:sym typeface="Symbol" panose="05050102010706020507" pitchFamily="18" charset="2"/>
              </a:rPr>
              <a:t></a:t>
            </a:r>
            <a:r>
              <a:rPr lang="cs-CZ" altLang="cs-CZ" sz="2400" dirty="0">
                <a:sym typeface="Symbol" panose="05050102010706020507" pitchFamily="18" charset="2"/>
              </a:rPr>
              <a:t>0,1</a:t>
            </a:r>
            <a:r>
              <a:rPr lang="cs-CZ" altLang="cs-CZ" sz="2400" b="1" dirty="0">
                <a:sym typeface="Symbol" panose="05050102010706020507" pitchFamily="18" charset="2"/>
              </a:rPr>
              <a:t></a:t>
            </a:r>
            <a:r>
              <a:rPr lang="en-US" altLang="cs-CZ" sz="2400" dirty="0">
                <a:sym typeface="Symbol" panose="05050102010706020507" pitchFamily="18" charset="2"/>
              </a:rPr>
              <a:t>, the numbers could be ordered into a sequence: the first one </a:t>
            </a:r>
            <a:r>
              <a:rPr lang="cs-CZ" altLang="cs-CZ" sz="2400" dirty="0">
                <a:sym typeface="Symbol" panose="05050102010706020507" pitchFamily="18" charset="2"/>
              </a:rPr>
              <a:t>(1.), </a:t>
            </a:r>
            <a:r>
              <a:rPr lang="en-US" altLang="cs-CZ" sz="2400" dirty="0">
                <a:sym typeface="Symbol" panose="05050102010706020507" pitchFamily="18" charset="2"/>
              </a:rPr>
              <a:t>the second</a:t>
            </a:r>
            <a:r>
              <a:rPr lang="cs-CZ" altLang="cs-CZ" sz="2400" dirty="0">
                <a:sym typeface="Symbol" panose="05050102010706020507" pitchFamily="18" charset="2"/>
              </a:rPr>
              <a:t> (2.), </a:t>
            </a:r>
            <a:r>
              <a:rPr lang="en-US" altLang="cs-CZ" sz="2400" dirty="0">
                <a:sym typeface="Symbol" panose="05050102010706020507" pitchFamily="18" charset="2"/>
              </a:rPr>
              <a:t>the third</a:t>
            </a:r>
            <a:r>
              <a:rPr lang="cs-CZ" altLang="cs-CZ" sz="2400" dirty="0">
                <a:sym typeface="Symbol" panose="05050102010706020507" pitchFamily="18" charset="2"/>
              </a:rPr>
              <a:t> (3.),…, a</a:t>
            </a:r>
            <a:r>
              <a:rPr lang="en-US" altLang="cs-CZ" sz="2400" dirty="0" err="1">
                <a:sym typeface="Symbol" panose="05050102010706020507" pitchFamily="18" charset="2"/>
              </a:rPr>
              <a:t>nd</a:t>
            </a:r>
            <a:r>
              <a:rPr lang="en-US" altLang="cs-CZ" sz="2400" dirty="0">
                <a:sym typeface="Symbol" panose="05050102010706020507" pitchFamily="18" charset="2"/>
              </a:rPr>
              <a:t> each of these numbers would be of a form</a:t>
            </a:r>
            <a:r>
              <a:rPr lang="cs-CZ" altLang="cs-CZ" sz="2400" dirty="0">
                <a:sym typeface="Symbol" panose="05050102010706020507" pitchFamily="18" charset="2"/>
              </a:rPr>
              <a:t> 0,i</a:t>
            </a:r>
            <a:r>
              <a:rPr lang="cs-CZ" altLang="cs-CZ" sz="2400" baseline="-25000" dirty="0">
                <a:sym typeface="Symbol" panose="05050102010706020507" pitchFamily="18" charset="2"/>
              </a:rPr>
              <a:t>1</a:t>
            </a:r>
            <a:r>
              <a:rPr lang="cs-CZ" altLang="cs-CZ" sz="2400" dirty="0">
                <a:sym typeface="Symbol" panose="05050102010706020507" pitchFamily="18" charset="2"/>
              </a:rPr>
              <a:t>i</a:t>
            </a:r>
            <a:r>
              <a:rPr lang="cs-CZ" altLang="cs-CZ" sz="2400" baseline="-25000" dirty="0">
                <a:sym typeface="Symbol" panose="05050102010706020507" pitchFamily="18" charset="2"/>
              </a:rPr>
              <a:t>2</a:t>
            </a:r>
            <a:r>
              <a:rPr lang="cs-CZ" altLang="cs-CZ" sz="2400" dirty="0">
                <a:sym typeface="Symbol" panose="05050102010706020507" pitchFamily="18" charset="2"/>
              </a:rPr>
              <a:t>i</a:t>
            </a:r>
            <a:r>
              <a:rPr lang="cs-CZ" altLang="cs-CZ" sz="2400" baseline="-25000" dirty="0">
                <a:sym typeface="Symbol" panose="05050102010706020507" pitchFamily="18" charset="2"/>
              </a:rPr>
              <a:t>3</a:t>
            </a:r>
            <a:r>
              <a:rPr lang="cs-CZ" altLang="cs-CZ" sz="2400" dirty="0">
                <a:sym typeface="Symbol" panose="05050102010706020507" pitchFamily="18" charset="2"/>
              </a:rPr>
              <a:t>…, </a:t>
            </a:r>
            <a:r>
              <a:rPr lang="en-US" altLang="cs-CZ" sz="2400" dirty="0">
                <a:sym typeface="Symbol" panose="05050102010706020507" pitchFamily="18" charset="2"/>
              </a:rPr>
              <a:t>where</a:t>
            </a:r>
            <a:r>
              <a:rPr lang="cs-CZ" altLang="cs-CZ" sz="2400" dirty="0">
                <a:sym typeface="Symbol" panose="05050102010706020507" pitchFamily="18" charset="2"/>
              </a:rPr>
              <a:t> i</a:t>
            </a:r>
            <a:r>
              <a:rPr lang="cs-CZ" altLang="cs-CZ" sz="2400" baseline="-25000" dirty="0">
                <a:sym typeface="Symbol" panose="05050102010706020507" pitchFamily="18" charset="2"/>
              </a:rPr>
              <a:t>1</a:t>
            </a:r>
            <a:r>
              <a:rPr lang="cs-CZ" altLang="cs-CZ" sz="2400" dirty="0">
                <a:sym typeface="Symbol" panose="05050102010706020507" pitchFamily="18" charset="2"/>
              </a:rPr>
              <a:t>i</a:t>
            </a:r>
            <a:r>
              <a:rPr lang="cs-CZ" altLang="cs-CZ" sz="2400" baseline="-25000" dirty="0">
                <a:sym typeface="Symbol" panose="05050102010706020507" pitchFamily="18" charset="2"/>
              </a:rPr>
              <a:t>2</a:t>
            </a:r>
            <a:r>
              <a:rPr lang="cs-CZ" altLang="cs-CZ" sz="2400" dirty="0">
                <a:sym typeface="Symbol" panose="05050102010706020507" pitchFamily="18" charset="2"/>
              </a:rPr>
              <a:t>i</a:t>
            </a:r>
            <a:r>
              <a:rPr lang="cs-CZ" altLang="cs-CZ" sz="2400" baseline="-25000" dirty="0">
                <a:sym typeface="Symbol" panose="05050102010706020507" pitchFamily="18" charset="2"/>
              </a:rPr>
              <a:t>3</a:t>
            </a:r>
            <a:r>
              <a:rPr lang="cs-CZ" altLang="cs-CZ" sz="2400" dirty="0">
                <a:sym typeface="Symbol" panose="05050102010706020507" pitchFamily="18" charset="2"/>
              </a:rPr>
              <a:t>… </a:t>
            </a:r>
            <a:r>
              <a:rPr lang="en-US" altLang="cs-CZ" sz="2400" dirty="0">
                <a:sym typeface="Symbol" panose="05050102010706020507" pitchFamily="18" charset="2"/>
              </a:rPr>
              <a:t>is the decimal part of the number. </a:t>
            </a:r>
            <a:endParaRPr lang="cs-CZ" altLang="cs-CZ" sz="2400" dirty="0">
              <a:sym typeface="Symbol" panose="05050102010706020507" pitchFamily="18" charset="2"/>
            </a:endParaRPr>
          </a:p>
          <a:p>
            <a:pPr>
              <a:lnSpc>
                <a:spcPct val="80000"/>
              </a:lnSpc>
            </a:pPr>
            <a:r>
              <a:rPr lang="en-US" altLang="cs-CZ" sz="2400" dirty="0">
                <a:sym typeface="Symbol" panose="05050102010706020507" pitchFamily="18" charset="2"/>
              </a:rPr>
              <a:t>Irrational numbers have an infinite decimal part</a:t>
            </a:r>
            <a:r>
              <a:rPr lang="cs-CZ" altLang="cs-CZ" sz="2400" dirty="0">
                <a:sym typeface="Symbol" panose="05050102010706020507" pitchFamily="18" charset="2"/>
              </a:rPr>
              <a:t>.</a:t>
            </a:r>
          </a:p>
          <a:p>
            <a:pPr>
              <a:lnSpc>
                <a:spcPct val="80000"/>
              </a:lnSpc>
            </a:pPr>
            <a:r>
              <a:rPr lang="en-US" altLang="cs-CZ" sz="2400" dirty="0">
                <a:sym typeface="Symbol" panose="05050102010706020507" pitchFamily="18" charset="2"/>
              </a:rPr>
              <a:t>Let us add to each </a:t>
            </a:r>
            <a:r>
              <a:rPr lang="en-US" altLang="cs-CZ" sz="2400" i="1" dirty="0">
                <a:sym typeface="Symbol" panose="05050102010706020507" pitchFamily="18" charset="2"/>
              </a:rPr>
              <a:t>n</a:t>
            </a:r>
            <a:r>
              <a:rPr lang="en-US" altLang="cs-CZ" sz="2400" i="1" baseline="30000" dirty="0">
                <a:sym typeface="Symbol" panose="05050102010706020507" pitchFamily="18" charset="2"/>
              </a:rPr>
              <a:t>th</a:t>
            </a:r>
            <a:r>
              <a:rPr lang="en-US" altLang="cs-CZ" sz="2400" i="1" dirty="0">
                <a:sym typeface="Symbol" panose="05050102010706020507" pitchFamily="18" charset="2"/>
              </a:rPr>
              <a:t> </a:t>
            </a:r>
            <a:r>
              <a:rPr lang="en-US" altLang="cs-CZ" sz="2400" dirty="0">
                <a:sym typeface="Symbol" panose="05050102010706020507" pitchFamily="18" charset="2"/>
              </a:rPr>
              <a:t>number </a:t>
            </a:r>
            <a:r>
              <a:rPr lang="cs-CZ" altLang="cs-CZ" sz="2400" dirty="0">
                <a:sym typeface="Symbol" panose="05050102010706020507" pitchFamily="18" charset="2"/>
              </a:rPr>
              <a:t>i</a:t>
            </a:r>
            <a:r>
              <a:rPr lang="cs-CZ" altLang="cs-CZ" sz="2400" i="1" baseline="-25000" dirty="0">
                <a:sym typeface="Symbol" panose="05050102010706020507" pitchFamily="18" charset="2"/>
              </a:rPr>
              <a:t>n</a:t>
            </a:r>
            <a:r>
              <a:rPr lang="en-US" altLang="cs-CZ" sz="2400" dirty="0">
                <a:sym typeface="Symbol" panose="05050102010706020507" pitchFamily="18" charset="2"/>
              </a:rPr>
              <a:t> in the sequence </a:t>
            </a:r>
            <a:r>
              <a:rPr lang="cs-CZ" altLang="cs-CZ" sz="2400" dirty="0">
                <a:sym typeface="Symbol" panose="05050102010706020507" pitchFamily="18" charset="2"/>
              </a:rPr>
              <a:t>i</a:t>
            </a:r>
            <a:r>
              <a:rPr lang="cs-CZ" altLang="cs-CZ" sz="2400" baseline="-25000" dirty="0">
                <a:sym typeface="Symbol" panose="05050102010706020507" pitchFamily="18" charset="2"/>
              </a:rPr>
              <a:t>1</a:t>
            </a:r>
            <a:r>
              <a:rPr lang="cs-CZ" altLang="cs-CZ" sz="2400" dirty="0">
                <a:sym typeface="Symbol" panose="05050102010706020507" pitchFamily="18" charset="2"/>
              </a:rPr>
              <a:t>i</a:t>
            </a:r>
            <a:r>
              <a:rPr lang="cs-CZ" altLang="cs-CZ" sz="2400" baseline="-25000" dirty="0">
                <a:sym typeface="Symbol" panose="05050102010706020507" pitchFamily="18" charset="2"/>
              </a:rPr>
              <a:t>2</a:t>
            </a:r>
            <a:r>
              <a:rPr lang="cs-CZ" altLang="cs-CZ" sz="2400" dirty="0">
                <a:sym typeface="Symbol" panose="05050102010706020507" pitchFamily="18" charset="2"/>
              </a:rPr>
              <a:t>i</a:t>
            </a:r>
            <a:r>
              <a:rPr lang="cs-CZ" altLang="cs-CZ" sz="2400" baseline="-25000" dirty="0">
                <a:sym typeface="Symbol" panose="05050102010706020507" pitchFamily="18" charset="2"/>
              </a:rPr>
              <a:t>3</a:t>
            </a:r>
            <a:r>
              <a:rPr lang="cs-CZ" altLang="cs-CZ" sz="2400" dirty="0">
                <a:sym typeface="Symbol" panose="05050102010706020507" pitchFamily="18" charset="2"/>
              </a:rPr>
              <a:t>… </a:t>
            </a:r>
            <a:r>
              <a:rPr lang="en-US" altLang="cs-CZ" sz="2400" dirty="0">
                <a:sym typeface="Symbol" panose="05050102010706020507" pitchFamily="18" charset="2"/>
              </a:rPr>
              <a:t>of decimals the number 1. We obtain a number which is not contained in the original sequence</a:t>
            </a:r>
            <a:r>
              <a:rPr lang="cs-CZ" altLang="cs-CZ" sz="2400" dirty="0">
                <a:sym typeface="Symbol" panose="05050102010706020507" pitchFamily="18" charset="2"/>
              </a:rPr>
              <a:t> – </a:t>
            </a:r>
            <a:r>
              <a:rPr lang="en-US" altLang="cs-CZ" sz="2400" dirty="0">
                <a:sym typeface="Symbol" panose="05050102010706020507" pitchFamily="18" charset="2"/>
              </a:rPr>
              <a:t>see the next slide:</a:t>
            </a:r>
            <a:endParaRPr lang="cs-CZ" altLang="cs-CZ" sz="2400" dirty="0">
              <a:sym typeface="Symbol" panose="05050102010706020507" pitchFamily="18" charset="2"/>
            </a:endParaRPr>
          </a:p>
        </p:txBody>
      </p:sp>
      <p:sp>
        <p:nvSpPr>
          <p:cNvPr id="5" name="Zástupný symbol pro číslo snímku 4">
            <a:extLst>
              <a:ext uri="{FF2B5EF4-FFF2-40B4-BE49-F238E27FC236}">
                <a16:creationId xmlns:a16="http://schemas.microsoft.com/office/drawing/2014/main" id="{65BAA23F-50FB-4014-A67A-3F53FA2CD50D}"/>
              </a:ext>
            </a:extLst>
          </p:cNvPr>
          <p:cNvSpPr>
            <a:spLocks noGrp="1"/>
          </p:cNvSpPr>
          <p:nvPr>
            <p:ph type="sldNum" sz="quarter" idx="12"/>
          </p:nvPr>
        </p:nvSpPr>
        <p:spPr/>
        <p:txBody>
          <a:bodyPr/>
          <a:lstStyle/>
          <a:p>
            <a:fld id="{67279387-8F29-4AA3-8B28-33F65F386ECC}" type="slidenum">
              <a:rPr lang="cs-CZ" altLang="cs-CZ"/>
              <a:pPr/>
              <a:t>29</a:t>
            </a:fld>
            <a:endParaRPr lang="cs-CZ" altLang="cs-CZ"/>
          </a:p>
        </p:txBody>
      </p:sp>
      <p:sp>
        <p:nvSpPr>
          <p:cNvPr id="2" name="Obdélník 1">
            <a:extLst>
              <a:ext uri="{FF2B5EF4-FFF2-40B4-BE49-F238E27FC236}">
                <a16:creationId xmlns:a16="http://schemas.microsoft.com/office/drawing/2014/main" id="{F361463D-18E3-4556-B688-6188EE2F7ACC}"/>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901A2668-56EC-4EA3-B900-83A7F35A54A2}"/>
              </a:ext>
            </a:extLst>
          </p:cNvPr>
          <p:cNvSpPr>
            <a:spLocks noGrp="1" noChangeArrowheads="1"/>
          </p:cNvSpPr>
          <p:nvPr/>
        </p:nvSpPr>
        <p:spPr>
          <a:xfrm>
            <a:off x="1376255" y="460403"/>
            <a:ext cx="4651095" cy="658359"/>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latin typeface="Trebuchet MS"/>
              </a:rPr>
              <a:t>Cardinality, countable </a:t>
            </a:r>
            <a:r>
              <a:rPr lang="en-US" sz="2800">
                <a:latin typeface="Trebuchet MS"/>
              </a:rPr>
              <a:t>sets</a:t>
            </a:r>
            <a:endParaRPr lang="cs-CZ"/>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208287" y="20664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5646418" y="6225958"/>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195372" y="4672631"/>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7759771" y="227296"/>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9840132" y="6111028"/>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Zástupný symbol pro číslo snímku 4">
            <a:extLst>
              <a:ext uri="{FF2B5EF4-FFF2-40B4-BE49-F238E27FC236}">
                <a16:creationId xmlns:a16="http://schemas.microsoft.com/office/drawing/2014/main" id="{C96AC773-DE48-4DCC-AB8B-87A131553761}"/>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A3CBF3C8-E3C1-4CA3-9553-F94F95F12FF4}" type="slidenum">
              <a:rPr lang="cs-CZ" altLang="cs-CZ" sz="1200">
                <a:latin typeface="Arial Black" panose="020B0A04020102020204" pitchFamily="34" charset="0"/>
              </a:rPr>
              <a:pPr>
                <a:spcBef>
                  <a:spcPct val="0"/>
                </a:spcBef>
                <a:buClrTx/>
                <a:buSzTx/>
                <a:buFontTx/>
                <a:buNone/>
              </a:pPr>
              <a:t>3</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44387" name="Rectangle 3">
                <a:extLst>
                  <a:ext uri="{FF2B5EF4-FFF2-40B4-BE49-F238E27FC236}">
                    <a16:creationId xmlns:a16="http://schemas.microsoft.com/office/drawing/2014/main" id="{61ED8EF4-66E8-4C36-9C0E-FE2FA34CF8CB}"/>
                  </a:ext>
                </a:extLst>
              </p:cNvPr>
              <p:cNvSpPr>
                <a:spLocks noGrp="1" noChangeArrowheads="1"/>
              </p:cNvSpPr>
              <p:nvPr>
                <p:ph type="body" idx="1"/>
              </p:nvPr>
            </p:nvSpPr>
            <p:spPr>
              <a:xfrm>
                <a:off x="1227221" y="1371088"/>
                <a:ext cx="9948420" cy="4008052"/>
              </a:xfrm>
            </p:spPr>
            <p:txBody>
              <a:bodyPr>
                <a:normAutofit/>
              </a:bodyPr>
              <a:lstStyle/>
              <a:p>
                <a:pPr eaLnBrk="1" hangingPunct="1"/>
                <a:r>
                  <a:rPr lang="en-US" altLang="cs-CZ" dirty="0">
                    <a:solidFill>
                      <a:srgbClr val="000000"/>
                    </a:solidFill>
                  </a:rPr>
                  <a:t>a set A is a </a:t>
                </a:r>
                <a:r>
                  <a:rPr lang="en-US" altLang="cs-CZ" i="1" dirty="0">
                    <a:solidFill>
                      <a:schemeClr val="accent1"/>
                    </a:solidFill>
                  </a:rPr>
                  <a:t>subset</a:t>
                </a:r>
                <a:r>
                  <a:rPr lang="en-US" altLang="cs-CZ" i="1" dirty="0">
                    <a:solidFill>
                      <a:srgbClr val="000000"/>
                    </a:solidFill>
                  </a:rPr>
                  <a:t> </a:t>
                </a:r>
                <a:r>
                  <a:rPr lang="en-US" altLang="cs-CZ" dirty="0">
                    <a:solidFill>
                      <a:srgbClr val="000000"/>
                    </a:solidFill>
                  </a:rPr>
                  <a:t>of a set B, denoted </a:t>
                </a:r>
                <a:r>
                  <a:rPr lang="en-US" altLang="cs-CZ" dirty="0">
                    <a:solidFill>
                      <a:srgbClr val="0070C0"/>
                    </a:solidFill>
                  </a:rPr>
                  <a:t>A </a:t>
                </a:r>
                <a:r>
                  <a:rPr lang="en-US" altLang="cs-CZ" dirty="0">
                    <a:solidFill>
                      <a:srgbClr val="0070C0"/>
                    </a:solidFill>
                    <a:sym typeface="Symbol" panose="05050102010706020507" pitchFamily="18" charset="2"/>
                  </a:rPr>
                  <a:t> B</a:t>
                </a:r>
                <a:r>
                  <a:rPr lang="en-US" altLang="cs-CZ" dirty="0">
                    <a:solidFill>
                      <a:srgbClr val="000000"/>
                    </a:solidFill>
                    <a:sym typeface="Symbol" panose="05050102010706020507" pitchFamily="18" charset="2"/>
                  </a:rPr>
                  <a:t>, </a:t>
                </a:r>
                <a:r>
                  <a:rPr lang="en-US" altLang="cs-CZ" dirty="0" err="1">
                    <a:solidFill>
                      <a:srgbClr val="000000"/>
                    </a:solidFill>
                    <a:sym typeface="Symbol" panose="05050102010706020507" pitchFamily="18" charset="2"/>
                  </a:rPr>
                  <a:t>iff</a:t>
                </a:r>
                <a:r>
                  <a:rPr lang="en-US" altLang="cs-CZ" dirty="0">
                    <a:solidFill>
                      <a:srgbClr val="000000"/>
                    </a:solidFill>
                    <a:sym typeface="Symbol" panose="05050102010706020507" pitchFamily="18" charset="2"/>
                  </a:rPr>
                  <a:t> each element of A is also an element of B.</a:t>
                </a:r>
              </a:p>
              <a:p>
                <a:pPr eaLnBrk="1" hangingPunct="1"/>
                <a:r>
                  <a:rPr lang="en-US" altLang="cs-CZ" dirty="0">
                    <a:solidFill>
                      <a:srgbClr val="000000"/>
                    </a:solidFill>
                  </a:rPr>
                  <a:t>a set A is a </a:t>
                </a:r>
                <a:r>
                  <a:rPr lang="en-US" altLang="cs-CZ" i="1" dirty="0">
                    <a:solidFill>
                      <a:schemeClr val="accent1"/>
                    </a:solidFill>
                  </a:rPr>
                  <a:t>proper subset</a:t>
                </a:r>
                <a:r>
                  <a:rPr lang="en-US" altLang="cs-CZ" dirty="0">
                    <a:solidFill>
                      <a:schemeClr val="accent1"/>
                    </a:solidFill>
                  </a:rPr>
                  <a:t> </a:t>
                </a:r>
                <a:r>
                  <a:rPr lang="en-US" altLang="cs-CZ" dirty="0">
                    <a:solidFill>
                      <a:srgbClr val="000000"/>
                    </a:solidFill>
                  </a:rPr>
                  <a:t>of a set B, denoted </a:t>
                </a:r>
                <a:r>
                  <a:rPr lang="en-US" altLang="cs-CZ" dirty="0">
                    <a:solidFill>
                      <a:srgbClr val="0070C0"/>
                    </a:solidFill>
                  </a:rPr>
                  <a:t>A </a:t>
                </a:r>
                <a:r>
                  <a:rPr lang="en-US" altLang="cs-CZ" dirty="0">
                    <a:solidFill>
                      <a:srgbClr val="0070C0"/>
                    </a:solidFill>
                    <a:sym typeface="Symbol" panose="05050102010706020507" pitchFamily="18" charset="2"/>
                  </a:rPr>
                  <a:t> B</a:t>
                </a:r>
                <a:r>
                  <a:rPr lang="en-US" altLang="cs-CZ" dirty="0">
                    <a:solidFill>
                      <a:srgbClr val="000000"/>
                    </a:solidFill>
                    <a:sym typeface="Symbol" panose="05050102010706020507" pitchFamily="18" charset="2"/>
                  </a:rPr>
                  <a:t>, </a:t>
                </a:r>
                <a:r>
                  <a:rPr lang="en-US" altLang="cs-CZ" dirty="0" err="1">
                    <a:solidFill>
                      <a:srgbClr val="000000"/>
                    </a:solidFill>
                    <a:sym typeface="Symbol" panose="05050102010706020507" pitchFamily="18" charset="2"/>
                  </a:rPr>
                  <a:t>iff</a:t>
                </a:r>
                <a:r>
                  <a:rPr lang="en-US" altLang="cs-CZ" dirty="0">
                    <a:solidFill>
                      <a:srgbClr val="000000"/>
                    </a:solidFill>
                    <a:sym typeface="Symbol" panose="05050102010706020507" pitchFamily="18" charset="2"/>
                  </a:rPr>
                  <a:t> each element of A is also an element of B but </a:t>
                </a:r>
                <a:r>
                  <a:rPr lang="en-US" altLang="cs-CZ" i="1" dirty="0">
                    <a:solidFill>
                      <a:srgbClr val="000000"/>
                    </a:solidFill>
                    <a:sym typeface="Symbol" panose="05050102010706020507" pitchFamily="18" charset="2"/>
                  </a:rPr>
                  <a:t>not vice versa</a:t>
                </a:r>
                <a:r>
                  <a:rPr lang="en-US" altLang="cs-CZ" dirty="0">
                    <a:solidFill>
                      <a:srgbClr val="000000"/>
                    </a:solidFill>
                    <a:sym typeface="Symbol" panose="05050102010706020507" pitchFamily="18" charset="2"/>
                  </a:rPr>
                  <a:t>.</a:t>
                </a:r>
              </a:p>
              <a:p>
                <a:pPr lvl="1"/>
                <a:r>
                  <a:rPr lang="en-US" altLang="cs-CZ" dirty="0">
                    <a:cs typeface="Calibri"/>
                  </a:rPr>
                  <a:t>The set </a:t>
                </a:r>
                <a14:m>
                  <m:oMath xmlns:m="http://schemas.openxmlformats.org/officeDocument/2006/math">
                    <m:r>
                      <a:rPr lang="cs-CZ" altLang="en-US"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dirty="0">
                    <a:cs typeface="Calibri"/>
                  </a:rPr>
                  <a:t> </a:t>
                </a:r>
                <a:r>
                  <a:rPr lang="en-US" altLang="cs-CZ" dirty="0"/>
                  <a:t>is a subset of any set </a:t>
                </a:r>
                <a:r>
                  <a:rPr lang="en-US" altLang="cs-CZ" i="1" dirty="0"/>
                  <a:t>A</a:t>
                </a:r>
                <a:r>
                  <a:rPr lang="en-US" altLang="cs-CZ" dirty="0"/>
                  <a:t>; for all sets </a:t>
                </a:r>
                <a:r>
                  <a:rPr lang="en-US" altLang="cs-CZ" i="1" dirty="0"/>
                  <a:t>A</a:t>
                </a:r>
                <a:r>
                  <a:rPr lang="en-US" altLang="cs-CZ" dirty="0"/>
                  <a:t>, </a:t>
                </a:r>
                <a14:m>
                  <m:oMath xmlns:m="http://schemas.openxmlformats.org/officeDocument/2006/math">
                    <m:r>
                      <a:rPr lang="cs-CZ" altLang="en-US" i="1">
                        <a:solidFill>
                          <a:schemeClr val="accent1"/>
                        </a:solidFill>
                        <a:latin typeface="Cambria Math" panose="02040503050406030204" pitchFamily="18" charset="0"/>
                        <a:ea typeface="Cambria Math" panose="02040503050406030204" pitchFamily="18" charset="0"/>
                        <a:sym typeface="Symbol" panose="05050102010706020507" pitchFamily="18" charset="2"/>
                      </a:rPr>
                      <m:t>∅</m:t>
                    </m:r>
                    <m:r>
                      <m:rPr>
                        <m:nor/>
                      </m:rPr>
                      <a:rPr lang="en-US" altLang="en-US" b="0" i="0" smtClean="0">
                        <a:solidFill>
                          <a:schemeClr val="accent1"/>
                        </a:solidFill>
                        <a:latin typeface="Cambria Math" panose="02040503050406030204" pitchFamily="18" charset="0"/>
                        <a:ea typeface="Cambria Math" panose="02040503050406030204" pitchFamily="18" charset="0"/>
                        <a:sym typeface="Symbol" panose="05050102010706020507" pitchFamily="18" charset="2"/>
                      </a:rPr>
                      <m:t> </m:t>
                    </m:r>
                    <m:r>
                      <m:rPr>
                        <m:nor/>
                      </m:rPr>
                      <a:rPr lang="en-US" altLang="cs-CZ" dirty="0">
                        <a:solidFill>
                          <a:srgbClr val="0070C0"/>
                        </a:solidFill>
                        <a:sym typeface="Symbol" panose="05050102010706020507" pitchFamily="18" charset="2"/>
                      </a:rPr>
                      <m:t></m:t>
                    </m:r>
                    <m:r>
                      <m:rPr>
                        <m:nor/>
                      </m:rPr>
                      <a:rPr lang="en-US" altLang="cs-CZ" b="0" i="1" dirty="0" smtClean="0">
                        <a:solidFill>
                          <a:srgbClr val="0070C0"/>
                        </a:solidFill>
                        <a:sym typeface="Symbol" panose="05050102010706020507" pitchFamily="18" charset="2"/>
                      </a:rPr>
                      <m:t> </m:t>
                    </m:r>
                    <m:r>
                      <m:rPr>
                        <m:nor/>
                      </m:rPr>
                      <a:rPr lang="en-US" altLang="cs-CZ" b="0" i="1" dirty="0" smtClean="0">
                        <a:solidFill>
                          <a:srgbClr val="0070C0"/>
                        </a:solidFill>
                        <a:sym typeface="Symbol" panose="05050102010706020507" pitchFamily="18" charset="2"/>
                      </a:rPr>
                      <m:t>A</m:t>
                    </m:r>
                  </m:oMath>
                </a14:m>
                <a:endParaRPr lang="en-US" altLang="cs-CZ" dirty="0">
                  <a:solidFill>
                    <a:srgbClr val="000000"/>
                  </a:solidFill>
                  <a:sym typeface="Symbol" panose="05050102010706020507" pitchFamily="18" charset="2"/>
                </a:endParaRPr>
              </a:p>
              <a:p>
                <a:pPr lvl="1">
                  <a:spcBef>
                    <a:spcPts val="1200"/>
                  </a:spcBef>
                  <a:buNone/>
                </a:pPr>
                <a:r>
                  <a:rPr lang="en-US" altLang="cs-CZ" dirty="0">
                    <a:solidFill>
                      <a:schemeClr val="accent1"/>
                    </a:solidFill>
                    <a:sym typeface="Symbol" panose="05050102010706020507" pitchFamily="18" charset="2"/>
                  </a:rPr>
                  <a:t>{</a:t>
                </a:r>
                <a:r>
                  <a:rPr lang="en-US" altLang="cs-CZ" i="1" dirty="0">
                    <a:solidFill>
                      <a:schemeClr val="accent1"/>
                    </a:solidFill>
                    <a:sym typeface="Symbol" panose="05050102010706020507" pitchFamily="18" charset="2"/>
                  </a:rPr>
                  <a:t>a</a:t>
                </a:r>
                <a:r>
                  <a:rPr lang="en-US" altLang="cs-CZ" dirty="0">
                    <a:solidFill>
                      <a:schemeClr val="accent1"/>
                    </a:solidFill>
                    <a:sym typeface="Symbol" panose="05050102010706020507" pitchFamily="18" charset="2"/>
                  </a:rPr>
                  <a:t>} </a:t>
                </a:r>
                <a:r>
                  <a:rPr lang="en-US" altLang="cs-CZ" b="1"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 {</a:t>
                </a:r>
                <a:r>
                  <a:rPr lang="en-US" altLang="cs-CZ" i="1" dirty="0">
                    <a:solidFill>
                      <a:schemeClr val="accent1"/>
                    </a:solidFill>
                    <a:sym typeface="Symbol" panose="05050102010706020507" pitchFamily="18" charset="2"/>
                  </a:rPr>
                  <a:t>a</a:t>
                </a:r>
                <a:r>
                  <a:rPr lang="en-US" altLang="cs-CZ" dirty="0">
                    <a:solidFill>
                      <a:schemeClr val="accent1"/>
                    </a:solidFill>
                    <a:sym typeface="Symbol" panose="05050102010706020507" pitchFamily="18" charset="2"/>
                  </a:rPr>
                  <a:t>}, {</a:t>
                </a:r>
                <a:r>
                  <a:rPr lang="en-US" altLang="cs-CZ" i="1" dirty="0">
                    <a:solidFill>
                      <a:schemeClr val="accent1"/>
                    </a:solidFill>
                    <a:sym typeface="Symbol" panose="05050102010706020507" pitchFamily="18" charset="2"/>
                  </a:rPr>
                  <a:t>a</a:t>
                </a:r>
                <a:r>
                  <a:rPr lang="en-US" altLang="cs-CZ" dirty="0">
                    <a:solidFill>
                      <a:schemeClr val="accent1"/>
                    </a:solidFill>
                    <a:sym typeface="Symbol" panose="05050102010706020507" pitchFamily="18" charset="2"/>
                  </a:rPr>
                  <a:t>} </a:t>
                </a:r>
                <a:r>
                  <a:rPr lang="en-US" altLang="cs-CZ" b="1"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 {</a:t>
                </a:r>
                <a:r>
                  <a:rPr lang="en-US" altLang="cs-CZ" i="1" dirty="0">
                    <a:solidFill>
                      <a:schemeClr val="accent1"/>
                    </a:solidFill>
                    <a:sym typeface="Symbol" panose="05050102010706020507" pitchFamily="18" charset="2"/>
                  </a:rPr>
                  <a:t>a, b</a:t>
                </a:r>
                <a:r>
                  <a:rPr lang="en-US" altLang="cs-CZ" dirty="0">
                    <a:solidFill>
                      <a:schemeClr val="accent1"/>
                    </a:solidFill>
                    <a:sym typeface="Symbol" panose="05050102010706020507" pitchFamily="18" charset="2"/>
                  </a:rPr>
                  <a:t>}, {</a:t>
                </a:r>
                <a:r>
                  <a:rPr lang="en-US" altLang="cs-CZ" i="1" dirty="0">
                    <a:solidFill>
                      <a:schemeClr val="accent1"/>
                    </a:solidFill>
                    <a:sym typeface="Symbol" panose="05050102010706020507" pitchFamily="18" charset="2"/>
                  </a:rPr>
                  <a:t>a, b</a:t>
                </a:r>
                <a:r>
                  <a:rPr lang="en-US" altLang="cs-CZ" dirty="0">
                    <a:solidFill>
                      <a:schemeClr val="accent1"/>
                    </a:solidFill>
                    <a:sym typeface="Symbol" panose="05050102010706020507" pitchFamily="18" charset="2"/>
                  </a:rPr>
                  <a:t>} </a:t>
                </a:r>
                <a:r>
                  <a:rPr lang="en-US" altLang="cs-CZ" b="1"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 {</a:t>
                </a:r>
                <a:r>
                  <a:rPr lang="en-US" altLang="cs-CZ" i="1" dirty="0">
                    <a:solidFill>
                      <a:schemeClr val="accent1"/>
                    </a:solidFill>
                    <a:sym typeface="Symbol" panose="05050102010706020507" pitchFamily="18" charset="2"/>
                  </a:rPr>
                  <a:t>a, b</a:t>
                </a:r>
                <a:r>
                  <a:rPr lang="en-US" altLang="cs-CZ" dirty="0">
                    <a:solidFill>
                      <a:schemeClr val="accent1"/>
                    </a:solidFill>
                    <a:sym typeface="Symbol" panose="05050102010706020507" pitchFamily="18" charset="2"/>
                  </a:rPr>
                  <a:t>}, {</a:t>
                </a:r>
                <a:r>
                  <a:rPr lang="en-US" altLang="cs-CZ" i="1" dirty="0">
                    <a:solidFill>
                      <a:schemeClr val="accent1"/>
                    </a:solidFill>
                    <a:sym typeface="Symbol" panose="05050102010706020507" pitchFamily="18" charset="2"/>
                  </a:rPr>
                  <a:t>a, b</a:t>
                </a:r>
                <a:r>
                  <a:rPr lang="en-US" altLang="cs-CZ" dirty="0">
                    <a:solidFill>
                      <a:schemeClr val="accent1"/>
                    </a:solidFill>
                    <a:sym typeface="Symbol" panose="05050102010706020507" pitchFamily="18" charset="2"/>
                  </a:rPr>
                  <a:t>} </a:t>
                </a:r>
                <a:r>
                  <a:rPr lang="en-US" altLang="cs-CZ" dirty="0">
                    <a:solidFill>
                      <a:srgbClr val="0070C0"/>
                    </a:solidFill>
                    <a:sym typeface="Symbol" panose="05050102010706020507" pitchFamily="18" charset="2"/>
                  </a:rPr>
                  <a:t></a:t>
                </a:r>
                <a:r>
                  <a:rPr lang="en-US" altLang="cs-CZ" dirty="0">
                    <a:solidFill>
                      <a:schemeClr val="accent1"/>
                    </a:solidFill>
                    <a:sym typeface="Symbol" panose="05050102010706020507" pitchFamily="18" charset="2"/>
                  </a:rPr>
                  <a:t> {</a:t>
                </a:r>
                <a:r>
                  <a:rPr lang="en-US" altLang="cs-CZ" i="1" dirty="0">
                    <a:solidFill>
                      <a:schemeClr val="accent1"/>
                    </a:solidFill>
                    <a:sym typeface="Symbol" panose="05050102010706020507" pitchFamily="18" charset="2"/>
                  </a:rPr>
                  <a:t>a, b</a:t>
                </a:r>
                <a:r>
                  <a:rPr lang="en-US" altLang="cs-CZ" dirty="0">
                    <a:solidFill>
                      <a:schemeClr val="accent1"/>
                    </a:solidFill>
                    <a:sym typeface="Symbol" panose="05050102010706020507" pitchFamily="18" charset="2"/>
                  </a:rPr>
                  <a:t>} </a:t>
                </a:r>
              </a:p>
              <a:p>
                <a:pPr>
                  <a:spcBef>
                    <a:spcPts val="1200"/>
                  </a:spcBef>
                </a:pPr>
                <a:r>
                  <a:rPr lang="en-US" altLang="cs-CZ" dirty="0">
                    <a:solidFill>
                      <a:srgbClr val="0070C0"/>
                    </a:solidFill>
                  </a:rPr>
                  <a:t>A </a:t>
                </a:r>
                <a:r>
                  <a:rPr lang="en-US" altLang="cs-CZ" b="1" dirty="0">
                    <a:solidFill>
                      <a:srgbClr val="0070C0"/>
                    </a:solidFill>
                    <a:sym typeface="Symbol" panose="05050102010706020507" pitchFamily="18" charset="2"/>
                  </a:rPr>
                  <a:t></a:t>
                </a:r>
                <a:r>
                  <a:rPr lang="en-US" altLang="cs-CZ" dirty="0">
                    <a:solidFill>
                      <a:srgbClr val="0070C0"/>
                    </a:solidFill>
                    <a:sym typeface="Symbol" panose="05050102010706020507" pitchFamily="18" charset="2"/>
                  </a:rPr>
                  <a:t> B </a:t>
                </a:r>
                <a:r>
                  <a:rPr lang="en-US" altLang="cs-CZ" dirty="0" err="1">
                    <a:solidFill>
                      <a:srgbClr val="0070C0"/>
                    </a:solidFill>
                    <a:sym typeface="Symbol" panose="05050102010706020507" pitchFamily="18" charset="2"/>
                  </a:rPr>
                  <a:t>iff</a:t>
                </a:r>
                <a:r>
                  <a:rPr lang="en-US" altLang="cs-CZ" dirty="0">
                    <a:solidFill>
                      <a:srgbClr val="0070C0"/>
                    </a:solidFill>
                    <a:sym typeface="Symbol" panose="05050102010706020507" pitchFamily="18" charset="2"/>
                  </a:rPr>
                  <a:t> </a:t>
                </a:r>
                <a:r>
                  <a:rPr lang="en-US" altLang="cs-CZ" dirty="0">
                    <a:solidFill>
                      <a:srgbClr val="0070C0"/>
                    </a:solidFill>
                  </a:rPr>
                  <a:t>A </a:t>
                </a:r>
                <a:r>
                  <a:rPr lang="en-US" altLang="cs-CZ" dirty="0">
                    <a:solidFill>
                      <a:srgbClr val="0070C0"/>
                    </a:solidFill>
                    <a:sym typeface="Symbol" panose="05050102010706020507" pitchFamily="18" charset="2"/>
                  </a:rPr>
                  <a:t> B and </a:t>
                </a:r>
                <a:r>
                  <a:rPr lang="en-US" altLang="cs-CZ" dirty="0">
                    <a:solidFill>
                      <a:srgbClr val="0070C0"/>
                    </a:solidFill>
                  </a:rPr>
                  <a:t>A </a:t>
                </a:r>
                <a:r>
                  <a:rPr lang="en-US" altLang="cs-CZ" dirty="0">
                    <a:solidFill>
                      <a:srgbClr val="0070C0"/>
                    </a:solidFill>
                    <a:sym typeface="Symbol" panose="05050102010706020507" pitchFamily="18" charset="2"/>
                  </a:rPr>
                  <a:t> B </a:t>
                </a:r>
              </a:p>
              <a:p>
                <a:pPr eaLnBrk="1" hangingPunct="1"/>
                <a:r>
                  <a:rPr lang="en-US" altLang="cs-CZ" dirty="0">
                    <a:solidFill>
                      <a:srgbClr val="000000"/>
                    </a:solidFill>
                  </a:rPr>
                  <a:t>a set A is identical to a set B, </a:t>
                </a:r>
                <a:r>
                  <a:rPr lang="en-US" altLang="cs-CZ" dirty="0">
                    <a:solidFill>
                      <a:srgbClr val="0070C0"/>
                    </a:solidFill>
                  </a:rPr>
                  <a:t>A = B </a:t>
                </a:r>
                <a:r>
                  <a:rPr lang="en-US" altLang="cs-CZ" dirty="0" err="1">
                    <a:solidFill>
                      <a:srgbClr val="0070C0"/>
                    </a:solidFill>
                  </a:rPr>
                  <a:t>iff</a:t>
                </a:r>
                <a:r>
                  <a:rPr lang="en-US" altLang="cs-CZ" dirty="0">
                    <a:solidFill>
                      <a:srgbClr val="0070C0"/>
                    </a:solidFill>
                  </a:rPr>
                  <a:t>  </a:t>
                </a:r>
                <a:r>
                  <a:rPr lang="en-US" altLang="cs-CZ" sz="2800" dirty="0">
                    <a:solidFill>
                      <a:srgbClr val="0070C0"/>
                    </a:solidFill>
                  </a:rPr>
                  <a:t>A </a:t>
                </a:r>
                <a:r>
                  <a:rPr lang="en-US" altLang="cs-CZ" sz="2800" dirty="0">
                    <a:solidFill>
                      <a:srgbClr val="0070C0"/>
                    </a:solidFill>
                    <a:sym typeface="Symbol" panose="05050102010706020507" pitchFamily="18" charset="2"/>
                  </a:rPr>
                  <a:t> B and B  A</a:t>
                </a:r>
              </a:p>
            </p:txBody>
          </p:sp>
        </mc:Choice>
        <mc:Fallback xmlns="">
          <p:sp>
            <p:nvSpPr>
              <p:cNvPr id="144387" name="Rectangle 3">
                <a:extLst>
                  <a:ext uri="{FF2B5EF4-FFF2-40B4-BE49-F238E27FC236}">
                    <a16:creationId xmlns:a16="http://schemas.microsoft.com/office/drawing/2014/main" id="{61ED8EF4-66E8-4C36-9C0E-FE2FA34CF8CB}"/>
                  </a:ext>
                </a:extLst>
              </p:cNvPr>
              <p:cNvSpPr>
                <a:spLocks noGrp="1" noRot="1" noChangeAspect="1" noMove="1" noResize="1" noEditPoints="1" noAdjustHandles="1" noChangeArrowheads="1" noChangeShapeType="1" noTextEdit="1"/>
              </p:cNvSpPr>
              <p:nvPr>
                <p:ph type="body" idx="1"/>
              </p:nvPr>
            </p:nvSpPr>
            <p:spPr>
              <a:xfrm>
                <a:off x="1227221" y="1371088"/>
                <a:ext cx="9948420" cy="4008052"/>
              </a:xfrm>
              <a:blipFill>
                <a:blip r:embed="rId2"/>
                <a:stretch>
                  <a:fillRect l="-1103" t="-3044" r="-674"/>
                </a:stretch>
              </a:blipFill>
            </p:spPr>
            <p:txBody>
              <a:bodyPr/>
              <a:lstStyle/>
              <a:p>
                <a:r>
                  <a:rPr lang="cs-CZ">
                    <a:noFill/>
                  </a:rPr>
                  <a:t> </a:t>
                </a:r>
              </a:p>
            </p:txBody>
          </p:sp>
        </mc:Fallback>
      </mc:AlternateContent>
      <p:sp>
        <p:nvSpPr>
          <p:cNvPr id="2" name="Obdélník 1">
            <a:extLst>
              <a:ext uri="{FF2B5EF4-FFF2-40B4-BE49-F238E27FC236}">
                <a16:creationId xmlns:a16="http://schemas.microsoft.com/office/drawing/2014/main" id="{74C755C2-3213-42AC-B5F3-A288C17AFA84}"/>
              </a:ext>
            </a:extLst>
          </p:cNvPr>
          <p:cNvSpPr/>
          <p:nvPr/>
        </p:nvSpPr>
        <p:spPr>
          <a:xfrm>
            <a:off x="1016359" y="852725"/>
            <a:ext cx="10217278" cy="4596466"/>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0A3E6650-CDDB-4A13-AB69-DB315307E4E9}"/>
              </a:ext>
            </a:extLst>
          </p:cNvPr>
          <p:cNvSpPr>
            <a:spLocks noGrp="1" noChangeArrowheads="1"/>
          </p:cNvSpPr>
          <p:nvPr/>
        </p:nvSpPr>
        <p:spPr>
          <a:xfrm>
            <a:off x="1778822" y="559341"/>
            <a:ext cx="3985840" cy="572091"/>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effectLst>
                  <a:outerShdw blurRad="38100" dist="38100" dir="2700000" algn="tl">
                    <a:srgbClr val="000000">
                      <a:alpha val="43137"/>
                    </a:srgbClr>
                  </a:outerShdw>
                </a:effectLst>
                <a:latin typeface="Trebuchet MS"/>
              </a:rPr>
              <a:t>Relations</a:t>
            </a:r>
            <a:r>
              <a:rPr lang="en-US" altLang="cs-CZ" sz="2800" dirty="0">
                <a:latin typeface="Trebuchet MS"/>
              </a:rPr>
              <a:t> between sets</a:t>
            </a:r>
          </a:p>
        </p:txBody>
      </p:sp>
      <p:sp>
        <p:nvSpPr>
          <p:cNvPr id="6" name="TextovéPole 1">
            <a:extLst>
              <a:ext uri="{FF2B5EF4-FFF2-40B4-BE49-F238E27FC236}">
                <a16:creationId xmlns:a16="http://schemas.microsoft.com/office/drawing/2014/main" id="{CE83989E-EFF5-46F4-9B9E-193AE6DE4E8C}"/>
              </a:ext>
            </a:extLst>
          </p:cNvPr>
          <p:cNvSpPr txBox="1"/>
          <p:nvPr/>
        </p:nvSpPr>
        <p:spPr>
          <a:xfrm rot="1200000">
            <a:off x="9688084" y="18081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7"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3">
            <a:extLst>
              <a:ext uri="{FF2B5EF4-FFF2-40B4-BE49-F238E27FC236}">
                <a16:creationId xmlns:a16="http://schemas.microsoft.com/office/drawing/2014/main" id="{194AAA84-12B8-4D7C-9085-E91239B593B0}"/>
              </a:ext>
            </a:extLst>
          </p:cNvPr>
          <p:cNvSpPr txBox="1"/>
          <p:nvPr/>
        </p:nvSpPr>
        <p:spPr>
          <a:xfrm>
            <a:off x="3761597" y="10493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9" name="TextovéPole 4">
            <a:extLst>
              <a:ext uri="{FF2B5EF4-FFF2-40B4-BE49-F238E27FC236}">
                <a16:creationId xmlns:a16="http://schemas.microsoft.com/office/drawing/2014/main" id="{D08CCF98-6C65-453B-A607-277B13C7D66A}"/>
              </a:ext>
            </a:extLst>
          </p:cNvPr>
          <p:cNvSpPr txBox="1"/>
          <p:nvPr/>
        </p:nvSpPr>
        <p:spPr>
          <a:xfrm rot="540000">
            <a:off x="3728119" y="5644508"/>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β</a:t>
            </a:r>
            <a:endParaRPr lang="cs-CZ" sz="3200">
              <a:solidFill>
                <a:srgbClr val="AEABAB"/>
              </a:solidFill>
              <a:latin typeface="Trebuchet MS"/>
            </a:endParaRPr>
          </a:p>
        </p:txBody>
      </p:sp>
      <p:sp>
        <p:nvSpPr>
          <p:cNvPr id="10" name="TextovéPole 5">
            <a:extLst>
              <a:ext uri="{FF2B5EF4-FFF2-40B4-BE49-F238E27FC236}">
                <a16:creationId xmlns:a16="http://schemas.microsoft.com/office/drawing/2014/main" id="{7515B528-1A0E-44FB-BA0B-B25005B80C83}"/>
              </a:ext>
            </a:extLst>
          </p:cNvPr>
          <p:cNvSpPr txBox="1"/>
          <p:nvPr/>
        </p:nvSpPr>
        <p:spPr>
          <a:xfrm rot="21240000">
            <a:off x="9652567" y="5505127"/>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FEB57588-12D2-4B34-9494-D96E8F1A34C4}"/>
              </a:ext>
            </a:extLst>
          </p:cNvPr>
          <p:cNvSpPr>
            <a:spLocks noGrp="1" noChangeArrowheads="1"/>
          </p:cNvSpPr>
          <p:nvPr>
            <p:ph idx="1"/>
          </p:nvPr>
        </p:nvSpPr>
        <p:spPr>
          <a:xfrm>
            <a:off x="1981200" y="1350694"/>
            <a:ext cx="8229600" cy="4824412"/>
          </a:xfrm>
        </p:spPr>
        <p:txBody>
          <a:bodyPr/>
          <a:lstStyle/>
          <a:p>
            <a:pPr marL="609600" indent="-609600">
              <a:buNone/>
            </a:pPr>
            <a:r>
              <a:rPr lang="cs-CZ" altLang="cs-CZ">
                <a:sym typeface="Symbol" panose="05050102010706020507" pitchFamily="18" charset="2"/>
              </a:rPr>
              <a:t>		1	2	3	4	5	6	7</a:t>
            </a:r>
          </a:p>
          <a:p>
            <a:pPr marL="609600" indent="-609600">
              <a:buNone/>
            </a:pPr>
            <a:r>
              <a:rPr lang="cs-CZ" altLang="cs-CZ">
                <a:sym typeface="Symbol" panose="05050102010706020507" pitchFamily="18" charset="2"/>
              </a:rPr>
              <a:t>1	  i</a:t>
            </a:r>
            <a:r>
              <a:rPr lang="cs-CZ" altLang="cs-CZ" baseline="-25000">
                <a:sym typeface="Symbol" panose="05050102010706020507" pitchFamily="18" charset="2"/>
              </a:rPr>
              <a:t>11	</a:t>
            </a:r>
            <a:r>
              <a:rPr lang="cs-CZ" altLang="cs-CZ">
                <a:sym typeface="Symbol" panose="05050102010706020507" pitchFamily="18" charset="2"/>
              </a:rPr>
              <a:t>i</a:t>
            </a:r>
            <a:r>
              <a:rPr lang="cs-CZ" altLang="cs-CZ" baseline="-25000">
                <a:sym typeface="Symbol" panose="05050102010706020507" pitchFamily="18" charset="2"/>
              </a:rPr>
              <a:t>12	</a:t>
            </a:r>
            <a:r>
              <a:rPr lang="cs-CZ" altLang="cs-CZ">
                <a:sym typeface="Symbol" panose="05050102010706020507" pitchFamily="18" charset="2"/>
              </a:rPr>
              <a:t>i</a:t>
            </a:r>
            <a:r>
              <a:rPr lang="cs-CZ" altLang="cs-CZ" baseline="-25000">
                <a:sym typeface="Symbol" panose="05050102010706020507" pitchFamily="18" charset="2"/>
              </a:rPr>
              <a:t>13	 </a:t>
            </a:r>
            <a:r>
              <a:rPr lang="cs-CZ" altLang="cs-CZ">
                <a:sym typeface="Symbol" panose="05050102010706020507" pitchFamily="18" charset="2"/>
              </a:rPr>
              <a:t>i</a:t>
            </a:r>
            <a:r>
              <a:rPr lang="cs-CZ" altLang="cs-CZ" baseline="-25000">
                <a:sym typeface="Symbol" panose="05050102010706020507" pitchFamily="18" charset="2"/>
              </a:rPr>
              <a:t>14	 </a:t>
            </a:r>
            <a:r>
              <a:rPr lang="cs-CZ" altLang="cs-CZ">
                <a:sym typeface="Symbol" panose="05050102010706020507" pitchFamily="18" charset="2"/>
              </a:rPr>
              <a:t>i</a:t>
            </a:r>
            <a:r>
              <a:rPr lang="cs-CZ" altLang="cs-CZ" baseline="-25000">
                <a:sym typeface="Symbol" panose="05050102010706020507" pitchFamily="18" charset="2"/>
              </a:rPr>
              <a:t>15	 </a:t>
            </a:r>
            <a:r>
              <a:rPr lang="cs-CZ" altLang="cs-CZ">
                <a:sym typeface="Symbol" panose="05050102010706020507" pitchFamily="18" charset="2"/>
              </a:rPr>
              <a:t>i</a:t>
            </a:r>
            <a:r>
              <a:rPr lang="cs-CZ" altLang="cs-CZ" baseline="-25000">
                <a:sym typeface="Symbol" panose="05050102010706020507" pitchFamily="18" charset="2"/>
              </a:rPr>
              <a:t>16	 </a:t>
            </a:r>
            <a:r>
              <a:rPr lang="cs-CZ" altLang="cs-CZ">
                <a:sym typeface="Symbol" panose="05050102010706020507" pitchFamily="18" charset="2"/>
              </a:rPr>
              <a:t>i</a:t>
            </a:r>
            <a:r>
              <a:rPr lang="cs-CZ" altLang="cs-CZ" baseline="-25000">
                <a:sym typeface="Symbol" panose="05050102010706020507" pitchFamily="18" charset="2"/>
              </a:rPr>
              <a:t>17</a:t>
            </a:r>
            <a:endParaRPr lang="cs-CZ" altLang="cs-CZ">
              <a:sym typeface="Symbol" panose="05050102010706020507" pitchFamily="18" charset="2"/>
            </a:endParaRPr>
          </a:p>
          <a:p>
            <a:pPr marL="609600" indent="-609600">
              <a:buNone/>
            </a:pPr>
            <a:r>
              <a:rPr lang="cs-CZ" altLang="cs-CZ">
                <a:sym typeface="Symbol" panose="05050102010706020507" pitchFamily="18" charset="2"/>
              </a:rPr>
              <a:t>2	  i</a:t>
            </a:r>
            <a:r>
              <a:rPr lang="cs-CZ" altLang="cs-CZ" baseline="-25000">
                <a:sym typeface="Symbol" panose="05050102010706020507" pitchFamily="18" charset="2"/>
              </a:rPr>
              <a:t>21	</a:t>
            </a:r>
            <a:r>
              <a:rPr lang="cs-CZ" altLang="cs-CZ">
                <a:sym typeface="Symbol" panose="05050102010706020507" pitchFamily="18" charset="2"/>
              </a:rPr>
              <a:t>i</a:t>
            </a:r>
            <a:r>
              <a:rPr lang="cs-CZ" altLang="cs-CZ" baseline="-25000">
                <a:sym typeface="Symbol" panose="05050102010706020507" pitchFamily="18" charset="2"/>
              </a:rPr>
              <a:t>22	 </a:t>
            </a:r>
            <a:r>
              <a:rPr lang="cs-CZ" altLang="cs-CZ">
                <a:sym typeface="Symbol" panose="05050102010706020507" pitchFamily="18" charset="2"/>
              </a:rPr>
              <a:t>i</a:t>
            </a:r>
            <a:r>
              <a:rPr lang="cs-CZ" altLang="cs-CZ" baseline="-25000">
                <a:sym typeface="Symbol" panose="05050102010706020507" pitchFamily="18" charset="2"/>
              </a:rPr>
              <a:t>23	 </a:t>
            </a:r>
            <a:r>
              <a:rPr lang="cs-CZ" altLang="cs-CZ">
                <a:sym typeface="Symbol" panose="05050102010706020507" pitchFamily="18" charset="2"/>
              </a:rPr>
              <a:t>i</a:t>
            </a:r>
            <a:r>
              <a:rPr lang="cs-CZ" altLang="cs-CZ" baseline="-25000">
                <a:sym typeface="Symbol" panose="05050102010706020507" pitchFamily="18" charset="2"/>
              </a:rPr>
              <a:t>24	 </a:t>
            </a:r>
            <a:r>
              <a:rPr lang="cs-CZ" altLang="cs-CZ">
                <a:sym typeface="Symbol" panose="05050102010706020507" pitchFamily="18" charset="2"/>
              </a:rPr>
              <a:t>i</a:t>
            </a:r>
            <a:r>
              <a:rPr lang="cs-CZ" altLang="cs-CZ" baseline="-25000">
                <a:sym typeface="Symbol" panose="05050102010706020507" pitchFamily="18" charset="2"/>
              </a:rPr>
              <a:t>25	 </a:t>
            </a:r>
            <a:r>
              <a:rPr lang="cs-CZ" altLang="cs-CZ">
                <a:sym typeface="Symbol" panose="05050102010706020507" pitchFamily="18" charset="2"/>
              </a:rPr>
              <a:t>i</a:t>
            </a:r>
            <a:r>
              <a:rPr lang="cs-CZ" altLang="cs-CZ" baseline="-25000">
                <a:sym typeface="Symbol" panose="05050102010706020507" pitchFamily="18" charset="2"/>
              </a:rPr>
              <a:t>26	 </a:t>
            </a:r>
            <a:r>
              <a:rPr lang="cs-CZ" altLang="cs-CZ">
                <a:sym typeface="Symbol" panose="05050102010706020507" pitchFamily="18" charset="2"/>
              </a:rPr>
              <a:t>i</a:t>
            </a:r>
            <a:r>
              <a:rPr lang="cs-CZ" altLang="cs-CZ" baseline="-25000">
                <a:sym typeface="Symbol" panose="05050102010706020507" pitchFamily="18" charset="2"/>
              </a:rPr>
              <a:t>27</a:t>
            </a:r>
            <a:endParaRPr lang="cs-CZ" altLang="cs-CZ">
              <a:sym typeface="Symbol" panose="05050102010706020507" pitchFamily="18" charset="2"/>
            </a:endParaRPr>
          </a:p>
          <a:p>
            <a:pPr marL="609600" indent="-609600">
              <a:buNone/>
            </a:pPr>
            <a:r>
              <a:rPr lang="cs-CZ" altLang="cs-CZ">
                <a:sym typeface="Symbol" panose="05050102010706020507" pitchFamily="18" charset="2"/>
              </a:rPr>
              <a:t>3	  i</a:t>
            </a:r>
            <a:r>
              <a:rPr lang="cs-CZ" altLang="cs-CZ" baseline="-25000">
                <a:sym typeface="Symbol" panose="05050102010706020507" pitchFamily="18" charset="2"/>
              </a:rPr>
              <a:t>31	</a:t>
            </a:r>
            <a:r>
              <a:rPr lang="cs-CZ" altLang="cs-CZ">
                <a:sym typeface="Symbol" panose="05050102010706020507" pitchFamily="18" charset="2"/>
              </a:rPr>
              <a:t>i</a:t>
            </a:r>
            <a:r>
              <a:rPr lang="cs-CZ" altLang="cs-CZ" baseline="-25000">
                <a:sym typeface="Symbol" panose="05050102010706020507" pitchFamily="18" charset="2"/>
              </a:rPr>
              <a:t>32	 </a:t>
            </a:r>
            <a:r>
              <a:rPr lang="cs-CZ" altLang="cs-CZ">
                <a:sym typeface="Symbol" panose="05050102010706020507" pitchFamily="18" charset="2"/>
              </a:rPr>
              <a:t>i</a:t>
            </a:r>
            <a:r>
              <a:rPr lang="cs-CZ" altLang="cs-CZ" baseline="-25000">
                <a:sym typeface="Symbol" panose="05050102010706020507" pitchFamily="18" charset="2"/>
              </a:rPr>
              <a:t>33	 </a:t>
            </a:r>
            <a:r>
              <a:rPr lang="cs-CZ" altLang="cs-CZ">
                <a:sym typeface="Symbol" panose="05050102010706020507" pitchFamily="18" charset="2"/>
              </a:rPr>
              <a:t>i</a:t>
            </a:r>
            <a:r>
              <a:rPr lang="cs-CZ" altLang="cs-CZ" baseline="-25000">
                <a:sym typeface="Symbol" panose="05050102010706020507" pitchFamily="18" charset="2"/>
              </a:rPr>
              <a:t>34	 </a:t>
            </a:r>
            <a:r>
              <a:rPr lang="cs-CZ" altLang="cs-CZ">
                <a:sym typeface="Symbol" panose="05050102010706020507" pitchFamily="18" charset="2"/>
              </a:rPr>
              <a:t>i</a:t>
            </a:r>
            <a:r>
              <a:rPr lang="cs-CZ" altLang="cs-CZ" baseline="-25000">
                <a:sym typeface="Symbol" panose="05050102010706020507" pitchFamily="18" charset="2"/>
              </a:rPr>
              <a:t>35	 </a:t>
            </a:r>
            <a:r>
              <a:rPr lang="cs-CZ" altLang="cs-CZ">
                <a:sym typeface="Symbol" panose="05050102010706020507" pitchFamily="18" charset="2"/>
              </a:rPr>
              <a:t>i</a:t>
            </a:r>
            <a:r>
              <a:rPr lang="cs-CZ" altLang="cs-CZ" baseline="-25000">
                <a:sym typeface="Symbol" panose="05050102010706020507" pitchFamily="18" charset="2"/>
              </a:rPr>
              <a:t>36	 </a:t>
            </a:r>
            <a:r>
              <a:rPr lang="cs-CZ" altLang="cs-CZ">
                <a:sym typeface="Symbol" panose="05050102010706020507" pitchFamily="18" charset="2"/>
              </a:rPr>
              <a:t>i</a:t>
            </a:r>
            <a:r>
              <a:rPr lang="cs-CZ" altLang="cs-CZ" baseline="-25000">
                <a:sym typeface="Symbol" panose="05050102010706020507" pitchFamily="18" charset="2"/>
              </a:rPr>
              <a:t>37</a:t>
            </a:r>
            <a:endParaRPr lang="cs-CZ" altLang="cs-CZ">
              <a:sym typeface="Symbol" panose="05050102010706020507" pitchFamily="18" charset="2"/>
            </a:endParaRPr>
          </a:p>
          <a:p>
            <a:pPr marL="609600" indent="-609600">
              <a:buNone/>
            </a:pPr>
            <a:r>
              <a:rPr lang="cs-CZ" altLang="cs-CZ">
                <a:sym typeface="Symbol" panose="05050102010706020507" pitchFamily="18" charset="2"/>
              </a:rPr>
              <a:t>4	  i</a:t>
            </a:r>
            <a:r>
              <a:rPr lang="cs-CZ" altLang="cs-CZ" baseline="-25000">
                <a:sym typeface="Symbol" panose="05050102010706020507" pitchFamily="18" charset="2"/>
              </a:rPr>
              <a:t>41	</a:t>
            </a:r>
            <a:r>
              <a:rPr lang="cs-CZ" altLang="cs-CZ">
                <a:sym typeface="Symbol" panose="05050102010706020507" pitchFamily="18" charset="2"/>
              </a:rPr>
              <a:t>i</a:t>
            </a:r>
            <a:r>
              <a:rPr lang="cs-CZ" altLang="cs-CZ" baseline="-25000">
                <a:sym typeface="Symbol" panose="05050102010706020507" pitchFamily="18" charset="2"/>
              </a:rPr>
              <a:t>42	 </a:t>
            </a:r>
            <a:r>
              <a:rPr lang="cs-CZ" altLang="cs-CZ">
                <a:sym typeface="Symbol" panose="05050102010706020507" pitchFamily="18" charset="2"/>
              </a:rPr>
              <a:t>i</a:t>
            </a:r>
            <a:r>
              <a:rPr lang="cs-CZ" altLang="cs-CZ" baseline="-25000">
                <a:sym typeface="Symbol" panose="05050102010706020507" pitchFamily="18" charset="2"/>
              </a:rPr>
              <a:t>43	 </a:t>
            </a:r>
            <a:r>
              <a:rPr lang="cs-CZ" altLang="cs-CZ">
                <a:sym typeface="Symbol" panose="05050102010706020507" pitchFamily="18" charset="2"/>
              </a:rPr>
              <a:t>i</a:t>
            </a:r>
            <a:r>
              <a:rPr lang="cs-CZ" altLang="cs-CZ" baseline="-25000">
                <a:sym typeface="Symbol" panose="05050102010706020507" pitchFamily="18" charset="2"/>
              </a:rPr>
              <a:t>44	 </a:t>
            </a:r>
            <a:r>
              <a:rPr lang="cs-CZ" altLang="cs-CZ">
                <a:sym typeface="Symbol" panose="05050102010706020507" pitchFamily="18" charset="2"/>
              </a:rPr>
              <a:t>i</a:t>
            </a:r>
            <a:r>
              <a:rPr lang="cs-CZ" altLang="cs-CZ" baseline="-25000">
                <a:sym typeface="Symbol" panose="05050102010706020507" pitchFamily="18" charset="2"/>
              </a:rPr>
              <a:t>45	 </a:t>
            </a:r>
            <a:r>
              <a:rPr lang="cs-CZ" altLang="cs-CZ">
                <a:sym typeface="Symbol" panose="05050102010706020507" pitchFamily="18" charset="2"/>
              </a:rPr>
              <a:t>i</a:t>
            </a:r>
            <a:r>
              <a:rPr lang="cs-CZ" altLang="cs-CZ" baseline="-25000">
                <a:sym typeface="Symbol" panose="05050102010706020507" pitchFamily="18" charset="2"/>
              </a:rPr>
              <a:t>46	 </a:t>
            </a:r>
            <a:r>
              <a:rPr lang="cs-CZ" altLang="cs-CZ">
                <a:sym typeface="Symbol" panose="05050102010706020507" pitchFamily="18" charset="2"/>
              </a:rPr>
              <a:t>i</a:t>
            </a:r>
            <a:r>
              <a:rPr lang="cs-CZ" altLang="cs-CZ" baseline="-25000">
                <a:sym typeface="Symbol" panose="05050102010706020507" pitchFamily="18" charset="2"/>
              </a:rPr>
              <a:t>47</a:t>
            </a:r>
            <a:endParaRPr lang="cs-CZ" altLang="cs-CZ">
              <a:sym typeface="Symbol" panose="05050102010706020507" pitchFamily="18" charset="2"/>
            </a:endParaRPr>
          </a:p>
          <a:p>
            <a:pPr marL="609600" indent="-609600">
              <a:buNone/>
            </a:pPr>
            <a:r>
              <a:rPr lang="cs-CZ" altLang="cs-CZ">
                <a:sym typeface="Symbol" panose="05050102010706020507" pitchFamily="18" charset="2"/>
              </a:rPr>
              <a:t>5	  i</a:t>
            </a:r>
            <a:r>
              <a:rPr lang="cs-CZ" altLang="cs-CZ" baseline="-25000">
                <a:sym typeface="Symbol" panose="05050102010706020507" pitchFamily="18" charset="2"/>
              </a:rPr>
              <a:t>51	</a:t>
            </a:r>
            <a:r>
              <a:rPr lang="cs-CZ" altLang="cs-CZ">
                <a:sym typeface="Symbol" panose="05050102010706020507" pitchFamily="18" charset="2"/>
              </a:rPr>
              <a:t>i</a:t>
            </a:r>
            <a:r>
              <a:rPr lang="cs-CZ" altLang="cs-CZ" baseline="-25000">
                <a:sym typeface="Symbol" panose="05050102010706020507" pitchFamily="18" charset="2"/>
              </a:rPr>
              <a:t>52	 </a:t>
            </a:r>
            <a:r>
              <a:rPr lang="cs-CZ" altLang="cs-CZ">
                <a:sym typeface="Symbol" panose="05050102010706020507" pitchFamily="18" charset="2"/>
              </a:rPr>
              <a:t>i</a:t>
            </a:r>
            <a:r>
              <a:rPr lang="cs-CZ" altLang="cs-CZ" baseline="-25000">
                <a:sym typeface="Symbol" panose="05050102010706020507" pitchFamily="18" charset="2"/>
              </a:rPr>
              <a:t>53	 </a:t>
            </a:r>
            <a:r>
              <a:rPr lang="cs-CZ" altLang="cs-CZ">
                <a:sym typeface="Symbol" panose="05050102010706020507" pitchFamily="18" charset="2"/>
              </a:rPr>
              <a:t>i</a:t>
            </a:r>
            <a:r>
              <a:rPr lang="cs-CZ" altLang="cs-CZ" baseline="-25000">
                <a:sym typeface="Symbol" panose="05050102010706020507" pitchFamily="18" charset="2"/>
              </a:rPr>
              <a:t>54	 </a:t>
            </a:r>
            <a:r>
              <a:rPr lang="cs-CZ" altLang="cs-CZ">
                <a:sym typeface="Symbol" panose="05050102010706020507" pitchFamily="18" charset="2"/>
              </a:rPr>
              <a:t>i</a:t>
            </a:r>
            <a:r>
              <a:rPr lang="cs-CZ" altLang="cs-CZ" baseline="-25000">
                <a:sym typeface="Symbol" panose="05050102010706020507" pitchFamily="18" charset="2"/>
              </a:rPr>
              <a:t>55	 </a:t>
            </a:r>
            <a:r>
              <a:rPr lang="cs-CZ" altLang="cs-CZ">
                <a:sym typeface="Symbol" panose="05050102010706020507" pitchFamily="18" charset="2"/>
              </a:rPr>
              <a:t>i</a:t>
            </a:r>
            <a:r>
              <a:rPr lang="cs-CZ" altLang="cs-CZ" baseline="-25000">
                <a:sym typeface="Symbol" panose="05050102010706020507" pitchFamily="18" charset="2"/>
              </a:rPr>
              <a:t>56	 </a:t>
            </a:r>
            <a:r>
              <a:rPr lang="cs-CZ" altLang="cs-CZ">
                <a:sym typeface="Symbol" panose="05050102010706020507" pitchFamily="18" charset="2"/>
              </a:rPr>
              <a:t>i</a:t>
            </a:r>
            <a:r>
              <a:rPr lang="cs-CZ" altLang="cs-CZ" baseline="-25000">
                <a:sym typeface="Symbol" panose="05050102010706020507" pitchFamily="18" charset="2"/>
              </a:rPr>
              <a:t>57</a:t>
            </a:r>
          </a:p>
          <a:p>
            <a:pPr marL="609600" indent="-609600">
              <a:buNone/>
            </a:pPr>
            <a:r>
              <a:rPr lang="cs-CZ" altLang="cs-CZ">
                <a:sym typeface="Symbol" panose="05050102010706020507" pitchFamily="18" charset="2"/>
              </a:rPr>
              <a:t>….</a:t>
            </a:r>
          </a:p>
          <a:p>
            <a:pPr marL="609600" indent="-609600">
              <a:buNone/>
            </a:pPr>
            <a:r>
              <a:rPr lang="en-US" altLang="cs-CZ">
                <a:sym typeface="Symbol" panose="05050102010706020507" pitchFamily="18" charset="2"/>
              </a:rPr>
              <a:t>A new number that is not contained in the table</a:t>
            </a:r>
            <a:r>
              <a:rPr lang="cs-CZ" altLang="cs-CZ">
                <a:sym typeface="Symbol" panose="05050102010706020507" pitchFamily="18" charset="2"/>
              </a:rPr>
              <a:t>: </a:t>
            </a:r>
          </a:p>
          <a:p>
            <a:pPr marL="609600" indent="-609600">
              <a:buNone/>
            </a:pPr>
            <a:r>
              <a:rPr lang="cs-CZ" altLang="cs-CZ">
                <a:sym typeface="Symbol" panose="05050102010706020507" pitchFamily="18" charset="2"/>
              </a:rPr>
              <a:t>0,i</a:t>
            </a:r>
            <a:r>
              <a:rPr lang="cs-CZ" altLang="cs-CZ" baseline="-25000">
                <a:sym typeface="Symbol" panose="05050102010706020507" pitchFamily="18" charset="2"/>
              </a:rPr>
              <a:t>11</a:t>
            </a:r>
            <a:r>
              <a:rPr lang="cs-CZ" altLang="cs-CZ">
                <a:sym typeface="Symbol" panose="05050102010706020507" pitchFamily="18" charset="2"/>
              </a:rPr>
              <a:t>+1 i</a:t>
            </a:r>
            <a:r>
              <a:rPr lang="cs-CZ" altLang="cs-CZ" baseline="-25000">
                <a:sym typeface="Symbol" panose="05050102010706020507" pitchFamily="18" charset="2"/>
              </a:rPr>
              <a:t>22</a:t>
            </a:r>
            <a:r>
              <a:rPr lang="cs-CZ" altLang="cs-CZ">
                <a:sym typeface="Symbol" panose="05050102010706020507" pitchFamily="18" charset="2"/>
              </a:rPr>
              <a:t>+1 i</a:t>
            </a:r>
            <a:r>
              <a:rPr lang="cs-CZ" altLang="cs-CZ" baseline="-25000">
                <a:sym typeface="Symbol" panose="05050102010706020507" pitchFamily="18" charset="2"/>
              </a:rPr>
              <a:t>33</a:t>
            </a:r>
            <a:r>
              <a:rPr lang="cs-CZ" altLang="cs-CZ">
                <a:sym typeface="Symbol" panose="05050102010706020507" pitchFamily="18" charset="2"/>
              </a:rPr>
              <a:t>+1 i</a:t>
            </a:r>
            <a:r>
              <a:rPr lang="cs-CZ" altLang="cs-CZ" baseline="-25000">
                <a:sym typeface="Symbol" panose="05050102010706020507" pitchFamily="18" charset="2"/>
              </a:rPr>
              <a:t>44</a:t>
            </a:r>
            <a:r>
              <a:rPr lang="cs-CZ" altLang="cs-CZ">
                <a:sym typeface="Symbol" panose="05050102010706020507" pitchFamily="18" charset="2"/>
              </a:rPr>
              <a:t>+1 i</a:t>
            </a:r>
            <a:r>
              <a:rPr lang="cs-CZ" altLang="cs-CZ" baseline="-25000">
                <a:sym typeface="Symbol" panose="05050102010706020507" pitchFamily="18" charset="2"/>
              </a:rPr>
              <a:t>55</a:t>
            </a:r>
            <a:r>
              <a:rPr lang="cs-CZ" altLang="cs-CZ">
                <a:sym typeface="Symbol" panose="05050102010706020507" pitchFamily="18" charset="2"/>
              </a:rPr>
              <a:t>+1 … </a:t>
            </a:r>
          </a:p>
        </p:txBody>
      </p:sp>
      <p:sp>
        <p:nvSpPr>
          <p:cNvPr id="5" name="Zástupný symbol pro číslo snímku 4">
            <a:extLst>
              <a:ext uri="{FF2B5EF4-FFF2-40B4-BE49-F238E27FC236}">
                <a16:creationId xmlns:a16="http://schemas.microsoft.com/office/drawing/2014/main" id="{31AFCC68-359D-4C85-ABBA-6E298B26BFDD}"/>
              </a:ext>
            </a:extLst>
          </p:cNvPr>
          <p:cNvSpPr>
            <a:spLocks noGrp="1"/>
          </p:cNvSpPr>
          <p:nvPr>
            <p:ph type="sldNum" sz="quarter" idx="12"/>
          </p:nvPr>
        </p:nvSpPr>
        <p:spPr/>
        <p:txBody>
          <a:bodyPr/>
          <a:lstStyle/>
          <a:p>
            <a:fld id="{FEA957F9-D411-4446-884F-FB2D44DA6FB8}" type="slidenum">
              <a:rPr lang="cs-CZ" altLang="cs-CZ"/>
              <a:pPr/>
              <a:t>30</a:t>
            </a:fld>
            <a:endParaRPr lang="cs-CZ" altLang="cs-CZ"/>
          </a:p>
        </p:txBody>
      </p:sp>
      <p:sp>
        <p:nvSpPr>
          <p:cNvPr id="2" name="Obdélník 1">
            <a:extLst>
              <a:ext uri="{FF2B5EF4-FFF2-40B4-BE49-F238E27FC236}">
                <a16:creationId xmlns:a16="http://schemas.microsoft.com/office/drawing/2014/main" id="{AB079C83-6646-4BB5-98C6-4B831C629E38}"/>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344C7EFC-BDB4-4EE4-999C-5BB701500B74}"/>
              </a:ext>
            </a:extLst>
          </p:cNvPr>
          <p:cNvSpPr>
            <a:spLocks noGrp="1" noChangeArrowheads="1"/>
          </p:cNvSpPr>
          <p:nvPr/>
        </p:nvSpPr>
        <p:spPr>
          <a:xfrm>
            <a:off x="1389170" y="331250"/>
            <a:ext cx="6588380" cy="1019986"/>
          </a:xfrm>
          <a:prstGeom prst="rect">
            <a:avLst/>
          </a:prstGeom>
          <a:solidFill>
            <a:schemeClr val="bg1"/>
          </a:solidFill>
        </p:spPr>
        <p:txBody>
          <a:bodyPr vert="horz" lIns="91440" tIns="45720" rIns="91440" bIns="45720" rtlCol="0" anchor="ctr">
            <a:normAutofit fontScale="925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2800" i="1" dirty="0">
                <a:latin typeface="Trebuchet MS"/>
              </a:rPr>
              <a:t>Cantor</a:t>
            </a:r>
            <a:r>
              <a:rPr lang="en-US" sz="2800" i="1" dirty="0">
                <a:latin typeface="Trebuchet MS"/>
              </a:rPr>
              <a:t>’s</a:t>
            </a:r>
            <a:r>
              <a:rPr lang="cs-CZ" sz="2800" i="1" dirty="0">
                <a:latin typeface="Trebuchet MS"/>
              </a:rPr>
              <a:t> diagon</a:t>
            </a:r>
            <a:r>
              <a:rPr lang="en-US" sz="2800" i="1" dirty="0">
                <a:latin typeface="Trebuchet MS"/>
              </a:rPr>
              <a:t>al proof of uncountability </a:t>
            </a:r>
            <a:r>
              <a:rPr lang="en-US" sz="2800" i="1">
                <a:latin typeface="Trebuchet MS"/>
              </a:rPr>
              <a:t>of real numbers in the interval</a:t>
            </a:r>
            <a:r>
              <a:rPr lang="cs-CZ" sz="2800" i="1">
                <a:latin typeface="Trebuchet MS"/>
              </a:rPr>
              <a:t> &lt;</a:t>
            </a:r>
            <a:r>
              <a:rPr lang="cs-CZ" sz="2800">
                <a:latin typeface="Trebuchet MS"/>
              </a:rPr>
              <a:t>0,1&gt;</a:t>
            </a:r>
            <a:r>
              <a:rPr lang="cs-CZ" sz="2800" b="1">
                <a:latin typeface="Trebuchet MS"/>
              </a:rPr>
              <a:t>.</a:t>
            </a:r>
            <a:r>
              <a:rPr lang="cs-CZ" sz="2800" dirty="0">
                <a:latin typeface="Trebuchet MS"/>
              </a:rPr>
              <a:t> </a:t>
            </a:r>
            <a:endParaRPr lang="en-US" sz="2800" dirty="0">
              <a:latin typeface="Trebuchet MS"/>
            </a:endParaRPr>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11509135" y="736167"/>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335029" y="47358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958987" y="5322699"/>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α</a:t>
            </a:r>
            <a:endParaRPr lang="cs-CZ" sz="320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0984744" y="5601191"/>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108194" y="1966347"/>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FEB57588-12D2-4B34-9494-D96E8F1A34C4}"/>
              </a:ext>
            </a:extLst>
          </p:cNvPr>
          <p:cNvSpPr>
            <a:spLocks noGrp="1" noChangeArrowheads="1"/>
          </p:cNvSpPr>
          <p:nvPr>
            <p:ph idx="1"/>
          </p:nvPr>
        </p:nvSpPr>
        <p:spPr>
          <a:xfrm>
            <a:off x="1981200" y="1350694"/>
            <a:ext cx="8229600" cy="4434286"/>
          </a:xfrm>
        </p:spPr>
        <p:txBody>
          <a:bodyPr/>
          <a:lstStyle/>
          <a:p>
            <a:pPr marL="609600" indent="-609600">
              <a:buNone/>
            </a:pPr>
            <a:r>
              <a:rPr lang="cs-CZ" altLang="cs-CZ" dirty="0">
                <a:sym typeface="Symbol" panose="05050102010706020507" pitchFamily="18" charset="2"/>
              </a:rPr>
              <a:t>		</a:t>
            </a:r>
          </a:p>
        </p:txBody>
      </p:sp>
      <p:sp>
        <p:nvSpPr>
          <p:cNvPr id="5" name="Zástupný symbol pro číslo snímku 4">
            <a:extLst>
              <a:ext uri="{FF2B5EF4-FFF2-40B4-BE49-F238E27FC236}">
                <a16:creationId xmlns:a16="http://schemas.microsoft.com/office/drawing/2014/main" id="{31AFCC68-359D-4C85-ABBA-6E298B26BFDD}"/>
              </a:ext>
            </a:extLst>
          </p:cNvPr>
          <p:cNvSpPr>
            <a:spLocks noGrp="1"/>
          </p:cNvSpPr>
          <p:nvPr>
            <p:ph type="sldNum" sz="quarter" idx="12"/>
          </p:nvPr>
        </p:nvSpPr>
        <p:spPr/>
        <p:txBody>
          <a:bodyPr/>
          <a:lstStyle/>
          <a:p>
            <a:fld id="{FEA957F9-D411-4446-884F-FB2D44DA6FB8}" type="slidenum">
              <a:rPr lang="cs-CZ" altLang="cs-CZ"/>
              <a:pPr/>
              <a:t>31</a:t>
            </a:fld>
            <a:endParaRPr lang="cs-CZ" altLang="cs-CZ"/>
          </a:p>
        </p:txBody>
      </p:sp>
      <p:sp>
        <p:nvSpPr>
          <p:cNvPr id="2" name="Obdélník 1">
            <a:extLst>
              <a:ext uri="{FF2B5EF4-FFF2-40B4-BE49-F238E27FC236}">
                <a16:creationId xmlns:a16="http://schemas.microsoft.com/office/drawing/2014/main" id="{AB079C83-6646-4BB5-98C6-4B831C629E38}"/>
              </a:ext>
            </a:extLst>
          </p:cNvPr>
          <p:cNvSpPr/>
          <p:nvPr/>
        </p:nvSpPr>
        <p:spPr>
          <a:xfrm>
            <a:off x="842367" y="784007"/>
            <a:ext cx="10509214" cy="530801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344C7EFC-BDB4-4EE4-999C-5BB701500B74}"/>
              </a:ext>
            </a:extLst>
          </p:cNvPr>
          <p:cNvSpPr>
            <a:spLocks noGrp="1" noChangeArrowheads="1"/>
          </p:cNvSpPr>
          <p:nvPr/>
        </p:nvSpPr>
        <p:spPr>
          <a:xfrm>
            <a:off x="1389170" y="331250"/>
            <a:ext cx="4601083" cy="1019986"/>
          </a:xfrm>
          <a:prstGeom prst="rect">
            <a:avLst/>
          </a:prstGeom>
          <a:solidFill>
            <a:schemeClr val="bg1"/>
          </a:solidFill>
        </p:spPr>
        <p:txBody>
          <a:bodyPr vert="horz" lIns="91440" tIns="45720" rIns="91440" bIns="45720" rtlCol="0" anchor="ctr">
            <a:norm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i="1" dirty="0">
                <a:latin typeface="Trebuchet MS"/>
              </a:rPr>
              <a:t>References to the internet</a:t>
            </a:r>
            <a:endParaRPr lang="en-US" sz="2800" dirty="0">
              <a:latin typeface="Trebuchet MS"/>
            </a:endParaRPr>
          </a:p>
        </p:txBody>
      </p:sp>
      <p:sp>
        <p:nvSpPr>
          <p:cNvPr id="7" name="TextovéPole 1">
            <a:extLst>
              <a:ext uri="{FF2B5EF4-FFF2-40B4-BE49-F238E27FC236}">
                <a16:creationId xmlns:a16="http://schemas.microsoft.com/office/drawing/2014/main" id="{CE83989E-EFF5-46F4-9B9E-193AE6DE4E8C}"/>
              </a:ext>
            </a:extLst>
          </p:cNvPr>
          <p:cNvSpPr txBox="1"/>
          <p:nvPr/>
        </p:nvSpPr>
        <p:spPr>
          <a:xfrm rot="1200000">
            <a:off x="11509135" y="736167"/>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2">
            <a:extLst>
              <a:ext uri="{FF2B5EF4-FFF2-40B4-BE49-F238E27FC236}">
                <a16:creationId xmlns:a16="http://schemas.microsoft.com/office/drawing/2014/main" id="{A2C72C37-E8D4-4DDA-B803-6E424067B2C3}"/>
              </a:ext>
            </a:extLst>
          </p:cNvPr>
          <p:cNvSpPr txBox="1"/>
          <p:nvPr/>
        </p:nvSpPr>
        <p:spPr>
          <a:xfrm rot="660000">
            <a:off x="335029" y="473586"/>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9" name="TextovéPole 3">
            <a:extLst>
              <a:ext uri="{FF2B5EF4-FFF2-40B4-BE49-F238E27FC236}">
                <a16:creationId xmlns:a16="http://schemas.microsoft.com/office/drawing/2014/main" id="{194AAA84-12B8-4D7C-9085-E91239B593B0}"/>
              </a:ext>
            </a:extLst>
          </p:cNvPr>
          <p:cNvSpPr txBox="1"/>
          <p:nvPr/>
        </p:nvSpPr>
        <p:spPr>
          <a:xfrm>
            <a:off x="5809282" y="6219690"/>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0" name="TextovéPole 4">
            <a:extLst>
              <a:ext uri="{FF2B5EF4-FFF2-40B4-BE49-F238E27FC236}">
                <a16:creationId xmlns:a16="http://schemas.microsoft.com/office/drawing/2014/main" id="{D08CCF98-6C65-453B-A607-277B13C7D66A}"/>
              </a:ext>
            </a:extLst>
          </p:cNvPr>
          <p:cNvSpPr txBox="1"/>
          <p:nvPr/>
        </p:nvSpPr>
        <p:spPr>
          <a:xfrm rot="540000">
            <a:off x="11578589" y="5889080"/>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1" name="TextovéPole 5">
            <a:extLst>
              <a:ext uri="{FF2B5EF4-FFF2-40B4-BE49-F238E27FC236}">
                <a16:creationId xmlns:a16="http://schemas.microsoft.com/office/drawing/2014/main" id="{7515B528-1A0E-44FB-BA0B-B25005B80C83}"/>
              </a:ext>
            </a:extLst>
          </p:cNvPr>
          <p:cNvSpPr txBox="1"/>
          <p:nvPr/>
        </p:nvSpPr>
        <p:spPr>
          <a:xfrm rot="21240000">
            <a:off x="108194" y="1966347"/>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
        <p:nvSpPr>
          <p:cNvPr id="4" name="Obdélník 3">
            <a:extLst>
              <a:ext uri="{FF2B5EF4-FFF2-40B4-BE49-F238E27FC236}">
                <a16:creationId xmlns:a16="http://schemas.microsoft.com/office/drawing/2014/main" id="{6F0DCBB8-EFB1-40E0-8B50-820582CB24DA}"/>
              </a:ext>
            </a:extLst>
          </p:cNvPr>
          <p:cNvSpPr/>
          <p:nvPr/>
        </p:nvSpPr>
        <p:spPr>
          <a:xfrm>
            <a:off x="1374798" y="1619327"/>
            <a:ext cx="9467373" cy="4154984"/>
          </a:xfrm>
          <a:prstGeom prst="rect">
            <a:avLst/>
          </a:prstGeom>
        </p:spPr>
        <p:txBody>
          <a:bodyPr wrap="square">
            <a:spAutoFit/>
          </a:bodyPr>
          <a:lstStyle/>
          <a:p>
            <a:r>
              <a:rPr lang="en-US" sz="2400" dirty="0"/>
              <a:t>Cantor's diagonal argument</a:t>
            </a:r>
          </a:p>
          <a:p>
            <a:r>
              <a:rPr lang="en-US" sz="2400" dirty="0">
                <a:hlinkClick r:id="rId2"/>
              </a:rPr>
              <a:t>https://en.wikipedia.org/wiki/Cantor%27s_diagonal_argument </a:t>
            </a:r>
            <a:endParaRPr lang="en-US" sz="2400" dirty="0"/>
          </a:p>
          <a:p>
            <a:endParaRPr lang="en-US" sz="2400" dirty="0"/>
          </a:p>
          <a:p>
            <a:endParaRPr lang="en-US" sz="2400" dirty="0"/>
          </a:p>
          <a:p>
            <a:r>
              <a:rPr lang="en-US" sz="2400" dirty="0"/>
              <a:t>Proof That a Set of Real Numbers is Uncountable - MIT </a:t>
            </a:r>
            <a:r>
              <a:rPr lang="en-US" sz="2400" dirty="0" err="1"/>
              <a:t>OpenCourseWare</a:t>
            </a:r>
            <a:endParaRPr lang="en-US" sz="2400" dirty="0"/>
          </a:p>
          <a:p>
            <a:r>
              <a:rPr lang="en-US" sz="2400" dirty="0">
                <a:hlinkClick r:id="rId3"/>
              </a:rPr>
              <a:t>https://www.youtube.com/watch?v=YIZd23zGV3M</a:t>
            </a:r>
            <a:endParaRPr lang="en-US" sz="2400" dirty="0"/>
          </a:p>
          <a:p>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1980189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Zástupný symbol pro číslo snímku 4">
            <a:extLst>
              <a:ext uri="{FF2B5EF4-FFF2-40B4-BE49-F238E27FC236}">
                <a16:creationId xmlns:a16="http://schemas.microsoft.com/office/drawing/2014/main" id="{B48EB7FB-1041-4146-A698-A8960A652723}"/>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D0676AE8-5E10-4279-9AF8-014E97C7FBAF}" type="slidenum">
              <a:rPr lang="cs-CZ" altLang="cs-CZ" sz="1200">
                <a:latin typeface="Arial Black" panose="020B0A04020102020204" pitchFamily="34" charset="0"/>
              </a:rPr>
              <a:pPr>
                <a:spcBef>
                  <a:spcPct val="0"/>
                </a:spcBef>
                <a:buClrTx/>
                <a:buSzTx/>
                <a:buFontTx/>
                <a:buNone/>
              </a:pPr>
              <a:t>4</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34147" name="Rectangle 3">
                <a:extLst>
                  <a:ext uri="{FF2B5EF4-FFF2-40B4-BE49-F238E27FC236}">
                    <a16:creationId xmlns:a16="http://schemas.microsoft.com/office/drawing/2014/main" id="{61F55B15-5EDE-4239-9C99-E0B96CE63081}"/>
                  </a:ext>
                </a:extLst>
              </p:cNvPr>
              <p:cNvSpPr>
                <a:spLocks noGrp="1" noChangeArrowheads="1"/>
              </p:cNvSpPr>
              <p:nvPr>
                <p:ph type="body" idx="1"/>
              </p:nvPr>
            </p:nvSpPr>
            <p:spPr>
              <a:xfrm>
                <a:off x="1060351" y="1182838"/>
                <a:ext cx="10171564" cy="5040313"/>
              </a:xfrm>
            </p:spPr>
            <p:txBody>
              <a:bodyPr vert="horz" lIns="91440" tIns="45720" rIns="91440" bIns="45720" rtlCol="0" anchor="t">
                <a:normAutofit/>
              </a:bodyPr>
              <a:lstStyle/>
              <a:p>
                <a:pPr eaLnBrk="1" hangingPunct="1">
                  <a:lnSpc>
                    <a:spcPct val="90000"/>
                  </a:lnSpc>
                </a:pPr>
                <a:r>
                  <a:rPr lang="cs-CZ" altLang="cs-CZ" sz="2400" dirty="0" err="1"/>
                  <a:t>Quiz</a:t>
                </a:r>
                <a:r>
                  <a:rPr lang="cs-CZ" altLang="cs-CZ" sz="2400" dirty="0"/>
                  <a:t> – </a:t>
                </a:r>
                <a:r>
                  <a:rPr lang="cs-CZ" altLang="cs-CZ" sz="2400" dirty="0" err="1"/>
                  <a:t>the</a:t>
                </a:r>
                <a:r>
                  <a:rPr lang="cs-CZ" altLang="cs-CZ" sz="2400" dirty="0"/>
                  <a:t> </a:t>
                </a:r>
                <a:r>
                  <a:rPr lang="en-US" altLang="cs-CZ" sz="2400" dirty="0"/>
                  <a:t>difference</a:t>
                </a:r>
                <a:r>
                  <a:rPr lang="cs-CZ" altLang="cs-CZ" sz="2400" dirty="0"/>
                  <a:t> </a:t>
                </a:r>
                <a:r>
                  <a:rPr lang="en-US" altLang="cs-CZ" sz="2400" dirty="0"/>
                  <a:t>between</a:t>
                </a:r>
                <a:r>
                  <a:rPr lang="cs-CZ" altLang="cs-CZ" sz="2400" dirty="0"/>
                  <a:t> </a:t>
                </a:r>
                <a:r>
                  <a:rPr lang="en-US" altLang="cs-CZ" sz="2400" i="1" dirty="0"/>
                  <a:t>be</a:t>
                </a:r>
                <a:r>
                  <a:rPr lang="cs-CZ" altLang="cs-CZ" sz="2400" i="1" dirty="0" err="1"/>
                  <a:t>ing</a:t>
                </a:r>
                <a:r>
                  <a:rPr lang="en-US" altLang="cs-CZ" sz="2400" i="1" dirty="0"/>
                  <a:t> an element </a:t>
                </a:r>
                <a:r>
                  <a:rPr lang="en-US" altLang="cs-CZ" sz="2400" dirty="0"/>
                  <a:t>and </a:t>
                </a:r>
                <a:r>
                  <a:rPr lang="en-US" altLang="cs-CZ" sz="2400" i="1" dirty="0"/>
                  <a:t>be</a:t>
                </a:r>
                <a:r>
                  <a:rPr lang="cs-CZ" altLang="cs-CZ" sz="2400" i="1" dirty="0" err="1"/>
                  <a:t>ing</a:t>
                </a:r>
                <a:r>
                  <a:rPr lang="en-US" altLang="cs-CZ" sz="2400" i="1" dirty="0"/>
                  <a:t> a subset</a:t>
                </a:r>
                <a:r>
                  <a:rPr lang="cs-CZ" altLang="cs-CZ" sz="2400" dirty="0"/>
                  <a:t>:</a:t>
                </a:r>
                <a:endParaRPr lang="en-US" altLang="cs-CZ" sz="2400" dirty="0"/>
              </a:p>
              <a:p>
                <a:pPr eaLnBrk="1" hangingPunct="1">
                  <a:lnSpc>
                    <a:spcPct val="90000"/>
                  </a:lnSpc>
                </a:pPr>
                <a:endParaRPr lang="en-US" altLang="cs-CZ" sz="2400" dirty="0">
                  <a:cs typeface="Calibri"/>
                </a:endParaRPr>
              </a:p>
              <a:p>
                <a:pPr marL="265113" indent="0">
                  <a:buNone/>
                </a:pPr>
                <a:r>
                  <a:rPr lang="en-US" altLang="cs-CZ" sz="2000" i="1" dirty="0"/>
                  <a:t>a</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	</a:t>
                </a:r>
                <a:r>
                  <a:rPr lang="en-US" altLang="cs-CZ" sz="2000" i="1" dirty="0"/>
                  <a:t>a</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		 {</a:t>
                </a:r>
                <a:r>
                  <a:rPr lang="en-US" altLang="cs-CZ" sz="2000" i="1" dirty="0"/>
                  <a:t>a</a:t>
                </a:r>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 	 {</a:t>
                </a:r>
                <a:r>
                  <a:rPr lang="en-US" altLang="cs-CZ" sz="2000" i="1" dirty="0"/>
                  <a:t>a</a:t>
                </a:r>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	{</a:t>
                </a:r>
                <a:r>
                  <a:rPr lang="en-US" altLang="cs-CZ" sz="2000" i="1" dirty="0"/>
                  <a:t>a</a:t>
                </a:r>
                <a:r>
                  <a:rPr lang="en-US"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r>
                  <a:rPr lang="en-US" altLang="cs-CZ" sz="2000" i="1" dirty="0"/>
                  <a:t>a</a:t>
                </a:r>
                <a:r>
                  <a:rPr lang="en-US" altLang="cs-CZ" sz="2000" dirty="0"/>
                  <a:t>}}</a:t>
                </a:r>
              </a:p>
              <a:p>
                <a:pPr marL="265113" indent="0">
                  <a:buNone/>
                </a:pPr>
                <a:endParaRPr lang="en-US" altLang="cs-CZ" sz="2000" dirty="0"/>
              </a:p>
              <a:p>
                <a:pPr marL="265113" indent="0">
                  <a:buNone/>
                </a:pPr>
                <a:r>
                  <a:rPr lang="en-US" altLang="cs-CZ" sz="2000" dirty="0"/>
                  <a:t>{</a:t>
                </a:r>
                <a:r>
                  <a:rPr lang="en-US" altLang="cs-CZ" sz="2000" i="1" dirty="0"/>
                  <a:t>a</a:t>
                </a:r>
                <a:r>
                  <a:rPr lang="en-US" altLang="cs-CZ" sz="2000" dirty="0"/>
                  <a:t>}</a:t>
                </a:r>
                <a:r>
                  <a:rPr lang="cs-CZ"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r>
                  <a:rPr lang="en-US" altLang="cs-CZ" sz="2000" i="1" dirty="0"/>
                  <a:t>a</a:t>
                </a:r>
                <a:r>
                  <a:rPr lang="en-US" altLang="cs-CZ" sz="2000" dirty="0"/>
                  <a:t>}}	 </a:t>
                </a:r>
                <a:r>
                  <a:rPr lang="en-US" altLang="cs-CZ" sz="2000" i="1" dirty="0"/>
                  <a:t>a</a:t>
                </a:r>
                <a:r>
                  <a:rPr lang="cs-CZ"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r>
                  <a:rPr lang="en-US" altLang="cs-CZ" sz="2000" i="1" dirty="0"/>
                  <a:t>a</a:t>
                </a:r>
                <a:r>
                  <a:rPr lang="en-US" altLang="cs-CZ" sz="2000" dirty="0"/>
                  <a:t>}} 	</a:t>
                </a:r>
                <a:r>
                  <a:rPr lang="cs-CZ" altLang="en-US" sz="2000" dirty="0">
                    <a:ea typeface="Cambria Math" panose="02040503050406030204" pitchFamily="18" charset="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cs-CZ" altLang="cs-CZ" sz="2000" dirty="0">
                    <a:sym typeface="Symbol" panose="05050102010706020507" pitchFamily="18" charset="2"/>
                  </a:rPr>
                  <a:t> </a:t>
                </a:r>
                <a:r>
                  <a:rPr lang="en-US" altLang="cs-CZ" sz="2000" dirty="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en-US" altLang="cs-CZ" sz="2000" dirty="0">
                    <a:sym typeface="Symbol" panose="05050102010706020507" pitchFamily="18" charset="2"/>
                  </a:rPr>
                  <a:t>		</a:t>
                </a:r>
                <a:r>
                  <a:rPr lang="cs-CZ" altLang="en-US" sz="2000" dirty="0">
                    <a:ea typeface="Cambria Math" panose="02040503050406030204" pitchFamily="18" charset="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cs-CZ" altLang="cs-CZ" sz="2000" dirty="0">
                    <a:sym typeface="Symbol" panose="05050102010706020507" pitchFamily="18" charset="2"/>
                  </a:rPr>
                  <a:t> </a:t>
                </a:r>
                <a:r>
                  <a:rPr lang="en-US" altLang="cs-CZ" sz="2000" dirty="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en-US" altLang="cs-CZ" sz="2000" dirty="0">
                    <a:sym typeface="Symbol" panose="05050102010706020507" pitchFamily="18" charset="2"/>
                  </a:rPr>
                  <a:t>	</a:t>
                </a:r>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p>
              <a:p>
                <a:pPr marL="265113" indent="0">
                  <a:buNone/>
                </a:pPr>
                <a:endParaRPr lang="en-US" altLang="cs-CZ" sz="2000" dirty="0"/>
              </a:p>
              <a:p>
                <a:pPr marL="265113" indent="0">
                  <a:buNone/>
                </a:pP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cs-CZ" altLang="en-US" sz="2000" dirty="0">
                    <a:ea typeface="Cambria Math" panose="02040503050406030204" pitchFamily="18" charset="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cs-CZ" altLang="cs-CZ" sz="2000" dirty="0"/>
                  <a:t> </a:t>
                </a:r>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cs-CZ" altLang="cs-CZ" sz="2000" dirty="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p>
              <a:p>
                <a:pPr marL="265113" indent="0">
                  <a:buNone/>
                </a:pPr>
                <a:endParaRPr lang="en-US" altLang="cs-CZ" sz="2000" dirty="0"/>
              </a:p>
              <a:p>
                <a:pPr marL="265113" indent="0">
                  <a:buNone/>
                </a:pP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p>
              <a:p>
                <a:pPr marL="265113" indent="0">
                  <a:buNone/>
                </a:pPr>
                <a:r>
                  <a:rPr lang="en-US" altLang="cs-CZ" sz="1600" dirty="0"/>
                  <a:t>				</a:t>
                </a:r>
                <a:endParaRPr lang="cs-CZ" altLang="cs-CZ" sz="1600" dirty="0">
                  <a:sym typeface="Symbol" panose="05050102010706020507" pitchFamily="18" charset="2"/>
                </a:endParaRPr>
              </a:p>
            </p:txBody>
          </p:sp>
        </mc:Choice>
        <mc:Fallback xmlns="">
          <p:sp>
            <p:nvSpPr>
              <p:cNvPr id="134147" name="Rectangle 3">
                <a:extLst>
                  <a:ext uri="{FF2B5EF4-FFF2-40B4-BE49-F238E27FC236}">
                    <a16:creationId xmlns:a16="http://schemas.microsoft.com/office/drawing/2014/main" id="{61F55B15-5EDE-4239-9C99-E0B96CE63081}"/>
                  </a:ext>
                </a:extLst>
              </p:cNvPr>
              <p:cNvSpPr>
                <a:spLocks noGrp="1" noRot="1" noChangeAspect="1" noMove="1" noResize="1" noEditPoints="1" noAdjustHandles="1" noChangeArrowheads="1" noChangeShapeType="1" noTextEdit="1"/>
              </p:cNvSpPr>
              <p:nvPr>
                <p:ph type="body" idx="1"/>
              </p:nvPr>
            </p:nvSpPr>
            <p:spPr>
              <a:xfrm>
                <a:off x="1060351" y="1182838"/>
                <a:ext cx="10171564" cy="5040313"/>
              </a:xfrm>
              <a:blipFill>
                <a:blip r:embed="rId2"/>
                <a:stretch>
                  <a:fillRect l="-839" t="-1693"/>
                </a:stretch>
              </a:blipFill>
            </p:spPr>
            <p:txBody>
              <a:bodyPr/>
              <a:lstStyle/>
              <a:p>
                <a:r>
                  <a:rPr lang="en-US">
                    <a:noFill/>
                  </a:rPr>
                  <a:t> </a:t>
                </a:r>
              </a:p>
            </p:txBody>
          </p:sp>
        </mc:Fallback>
      </mc:AlternateContent>
      <p:sp>
        <p:nvSpPr>
          <p:cNvPr id="6" name="Obdélník 5">
            <a:extLst>
              <a:ext uri="{FF2B5EF4-FFF2-40B4-BE49-F238E27FC236}">
                <a16:creationId xmlns:a16="http://schemas.microsoft.com/office/drawing/2014/main" id="{D78654E8-FBFD-4FE8-A448-0B092CD81561}"/>
              </a:ext>
            </a:extLst>
          </p:cNvPr>
          <p:cNvSpPr/>
          <p:nvPr/>
        </p:nvSpPr>
        <p:spPr>
          <a:xfrm>
            <a:off x="1016359" y="867102"/>
            <a:ext cx="10217278" cy="550223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7" name="Rectangle 2">
            <a:extLst>
              <a:ext uri="{FF2B5EF4-FFF2-40B4-BE49-F238E27FC236}">
                <a16:creationId xmlns:a16="http://schemas.microsoft.com/office/drawing/2014/main" id="{C3239DDC-6EC9-4CD5-89CF-DD07F4FB872F}"/>
              </a:ext>
            </a:extLst>
          </p:cNvPr>
          <p:cNvSpPr>
            <a:spLocks noGrp="1" noChangeArrowheads="1"/>
          </p:cNvSpPr>
          <p:nvPr/>
        </p:nvSpPr>
        <p:spPr>
          <a:xfrm>
            <a:off x="1778822" y="559340"/>
            <a:ext cx="3497012" cy="61522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Naive theory of sets:</a:t>
            </a:r>
          </a:p>
        </p:txBody>
      </p:sp>
      <p:sp>
        <p:nvSpPr>
          <p:cNvPr id="8" name="TextovéPole 1">
            <a:extLst>
              <a:ext uri="{FF2B5EF4-FFF2-40B4-BE49-F238E27FC236}">
                <a16:creationId xmlns:a16="http://schemas.microsoft.com/office/drawing/2014/main" id="{CE83989E-EFF5-46F4-9B9E-193AE6DE4E8C}"/>
              </a:ext>
            </a:extLst>
          </p:cNvPr>
          <p:cNvSpPr txBox="1"/>
          <p:nvPr/>
        </p:nvSpPr>
        <p:spPr>
          <a:xfrm rot="1200000">
            <a:off x="11315406" y="1343184"/>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9" name="TextovéPole 2">
            <a:extLst>
              <a:ext uri="{FF2B5EF4-FFF2-40B4-BE49-F238E27FC236}">
                <a16:creationId xmlns:a16="http://schemas.microsoft.com/office/drawing/2014/main" id="{A2C72C37-E8D4-4DDA-B803-6E424067B2C3}"/>
              </a:ext>
            </a:extLst>
          </p:cNvPr>
          <p:cNvSpPr txBox="1"/>
          <p:nvPr/>
        </p:nvSpPr>
        <p:spPr>
          <a:xfrm rot="660000">
            <a:off x="436392" y="390859"/>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10" name="TextovéPole 3">
            <a:extLst>
              <a:ext uri="{FF2B5EF4-FFF2-40B4-BE49-F238E27FC236}">
                <a16:creationId xmlns:a16="http://schemas.microsoft.com/office/drawing/2014/main" id="{194AAA84-12B8-4D7C-9085-E91239B593B0}"/>
              </a:ext>
            </a:extLst>
          </p:cNvPr>
          <p:cNvSpPr txBox="1"/>
          <p:nvPr/>
        </p:nvSpPr>
        <p:spPr>
          <a:xfrm>
            <a:off x="7077323" y="282177"/>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1" name="TextovéPole 4">
            <a:extLst>
              <a:ext uri="{FF2B5EF4-FFF2-40B4-BE49-F238E27FC236}">
                <a16:creationId xmlns:a16="http://schemas.microsoft.com/office/drawing/2014/main" id="{D08CCF98-6C65-453B-A607-277B13C7D66A}"/>
              </a:ext>
            </a:extLst>
          </p:cNvPr>
          <p:cNvSpPr txBox="1"/>
          <p:nvPr/>
        </p:nvSpPr>
        <p:spPr>
          <a:xfrm rot="540000">
            <a:off x="11426174" y="4967833"/>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2" name="TextovéPole 5">
            <a:extLst>
              <a:ext uri="{FF2B5EF4-FFF2-40B4-BE49-F238E27FC236}">
                <a16:creationId xmlns:a16="http://schemas.microsoft.com/office/drawing/2014/main" id="{7515B528-1A0E-44FB-BA0B-B25005B80C83}"/>
              </a:ext>
            </a:extLst>
          </p:cNvPr>
          <p:cNvSpPr txBox="1"/>
          <p:nvPr/>
        </p:nvSpPr>
        <p:spPr>
          <a:xfrm rot="21240000">
            <a:off x="250262" y="3593669"/>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extLst>
      <p:ext uri="{BB962C8B-B14F-4D97-AF65-F5344CB8AC3E}">
        <p14:creationId xmlns:p14="http://schemas.microsoft.com/office/powerpoint/2010/main" val="1687059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Zástupný symbol pro číslo snímku 4">
            <a:extLst>
              <a:ext uri="{FF2B5EF4-FFF2-40B4-BE49-F238E27FC236}">
                <a16:creationId xmlns:a16="http://schemas.microsoft.com/office/drawing/2014/main" id="{B48EB7FB-1041-4146-A698-A8960A652723}"/>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D0676AE8-5E10-4279-9AF8-014E97C7FBAF}" type="slidenum">
              <a:rPr lang="cs-CZ" altLang="cs-CZ" sz="1200">
                <a:latin typeface="Arial Black" panose="020B0A04020102020204" pitchFamily="34" charset="0"/>
              </a:rPr>
              <a:pPr>
                <a:spcBef>
                  <a:spcPct val="0"/>
                </a:spcBef>
                <a:buClrTx/>
                <a:buSzTx/>
                <a:buFontTx/>
                <a:buNone/>
              </a:pPr>
              <a:t>5</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34147" name="Rectangle 3">
                <a:extLst>
                  <a:ext uri="{FF2B5EF4-FFF2-40B4-BE49-F238E27FC236}">
                    <a16:creationId xmlns:a16="http://schemas.microsoft.com/office/drawing/2014/main" id="{61F55B15-5EDE-4239-9C99-E0B96CE63081}"/>
                  </a:ext>
                </a:extLst>
              </p:cNvPr>
              <p:cNvSpPr>
                <a:spLocks noGrp="1" noChangeArrowheads="1"/>
              </p:cNvSpPr>
              <p:nvPr>
                <p:ph type="body" idx="1"/>
              </p:nvPr>
            </p:nvSpPr>
            <p:spPr>
              <a:xfrm>
                <a:off x="1060351" y="1182838"/>
                <a:ext cx="10115290" cy="5040313"/>
              </a:xfrm>
            </p:spPr>
            <p:txBody>
              <a:bodyPr vert="horz" lIns="91440" tIns="45720" rIns="91440" bIns="45720" rtlCol="0" anchor="t">
                <a:normAutofit/>
              </a:bodyPr>
              <a:lstStyle/>
              <a:p>
                <a:pPr eaLnBrk="1" hangingPunct="1">
                  <a:lnSpc>
                    <a:spcPct val="90000"/>
                  </a:lnSpc>
                </a:pPr>
                <a:r>
                  <a:rPr lang="cs-CZ" altLang="cs-CZ" sz="2400" dirty="0" err="1"/>
                  <a:t>Quiz</a:t>
                </a:r>
                <a:r>
                  <a:rPr lang="cs-CZ" altLang="cs-CZ" sz="2400" dirty="0"/>
                  <a:t> – </a:t>
                </a:r>
                <a:r>
                  <a:rPr lang="cs-CZ" altLang="cs-CZ" sz="2400" dirty="0" err="1"/>
                  <a:t>the</a:t>
                </a:r>
                <a:r>
                  <a:rPr lang="cs-CZ" altLang="cs-CZ" sz="2400" dirty="0"/>
                  <a:t> </a:t>
                </a:r>
                <a:r>
                  <a:rPr lang="en-US" altLang="cs-CZ" sz="2400" dirty="0"/>
                  <a:t>difference</a:t>
                </a:r>
                <a:r>
                  <a:rPr lang="cs-CZ" altLang="cs-CZ" sz="2400" dirty="0"/>
                  <a:t> </a:t>
                </a:r>
                <a:r>
                  <a:rPr lang="en-US" altLang="cs-CZ" sz="2400" dirty="0"/>
                  <a:t>between</a:t>
                </a:r>
                <a:r>
                  <a:rPr lang="cs-CZ" altLang="cs-CZ" sz="2400" dirty="0"/>
                  <a:t> </a:t>
                </a:r>
                <a:r>
                  <a:rPr lang="en-US" altLang="cs-CZ" sz="2400" i="1" dirty="0"/>
                  <a:t>be</a:t>
                </a:r>
                <a:r>
                  <a:rPr lang="cs-CZ" altLang="cs-CZ" sz="2400" i="1" dirty="0" err="1"/>
                  <a:t>ing</a:t>
                </a:r>
                <a:r>
                  <a:rPr lang="en-US" altLang="cs-CZ" sz="2400" i="1" dirty="0"/>
                  <a:t> an element </a:t>
                </a:r>
                <a:r>
                  <a:rPr lang="en-US" altLang="cs-CZ" sz="2400" dirty="0"/>
                  <a:t>and</a:t>
                </a:r>
                <a:r>
                  <a:rPr lang="en-US" altLang="cs-CZ" sz="2400" i="1" dirty="0"/>
                  <a:t> be</a:t>
                </a:r>
                <a:r>
                  <a:rPr lang="cs-CZ" altLang="cs-CZ" sz="2400" i="1" dirty="0" err="1"/>
                  <a:t>ing</a:t>
                </a:r>
                <a:r>
                  <a:rPr lang="en-US" altLang="cs-CZ" sz="2400" i="1" dirty="0"/>
                  <a:t> a subset</a:t>
                </a:r>
                <a:r>
                  <a:rPr lang="cs-CZ" altLang="cs-CZ" sz="2400" dirty="0"/>
                  <a:t>:</a:t>
                </a:r>
                <a:endParaRPr lang="en-US" altLang="cs-CZ" sz="2400" dirty="0"/>
              </a:p>
              <a:p>
                <a:pPr eaLnBrk="1" hangingPunct="1">
                  <a:lnSpc>
                    <a:spcPct val="90000"/>
                  </a:lnSpc>
                </a:pPr>
                <a:endParaRPr lang="en-US" altLang="cs-CZ" sz="2400" dirty="0">
                  <a:cs typeface="Calibri"/>
                </a:endParaRPr>
              </a:p>
              <a:p>
                <a:pPr marL="265113" indent="0">
                  <a:buNone/>
                </a:pPr>
                <a:r>
                  <a:rPr lang="en-US" altLang="cs-CZ" sz="2000" i="1" dirty="0"/>
                  <a:t>a</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 </a:t>
                </a:r>
                <a:r>
                  <a:rPr lang="en-US" altLang="cs-CZ" sz="2000" dirty="0">
                    <a:solidFill>
                      <a:srgbClr val="FF0000"/>
                    </a:solidFill>
                  </a:rPr>
                  <a:t>NO</a:t>
                </a:r>
                <a:r>
                  <a:rPr lang="en-US" altLang="cs-CZ" sz="2000" dirty="0"/>
                  <a:t>	</a:t>
                </a:r>
                <a:r>
                  <a:rPr lang="en-US" altLang="cs-CZ" sz="2000" i="1" dirty="0"/>
                  <a:t>a</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 </a:t>
                </a:r>
                <a:r>
                  <a:rPr lang="en-US" altLang="cs-CZ" sz="2000" dirty="0">
                    <a:solidFill>
                      <a:schemeClr val="accent1"/>
                    </a:solidFill>
                  </a:rPr>
                  <a:t>OK </a:t>
                </a:r>
                <a:r>
                  <a:rPr lang="en-US" altLang="cs-CZ" sz="2000" dirty="0"/>
                  <a:t>	 {</a:t>
                </a:r>
                <a:r>
                  <a:rPr lang="en-US" altLang="cs-CZ" sz="2000" i="1" dirty="0"/>
                  <a:t>a</a:t>
                </a:r>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a:t>
                </a:r>
                <a:r>
                  <a:rPr lang="cs-CZ" altLang="cs-CZ" sz="2000" dirty="0"/>
                  <a:t> </a:t>
                </a:r>
                <a:r>
                  <a:rPr lang="en-US" altLang="cs-CZ" sz="2000" dirty="0">
                    <a:solidFill>
                      <a:srgbClr val="FF0000"/>
                    </a:solidFill>
                  </a:rPr>
                  <a:t>NO</a:t>
                </a:r>
                <a:r>
                  <a:rPr lang="en-US" altLang="cs-CZ" sz="2000" dirty="0"/>
                  <a:t>	 {</a:t>
                </a:r>
                <a:r>
                  <a:rPr lang="en-US" altLang="cs-CZ" sz="2000" i="1" dirty="0"/>
                  <a:t>a</a:t>
                </a:r>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r>
                  <a:rPr lang="en-US" altLang="cs-CZ" sz="2000" i="1" dirty="0"/>
                  <a:t>a</a:t>
                </a:r>
                <a:r>
                  <a:rPr lang="en-US" altLang="cs-CZ" sz="2000" dirty="0"/>
                  <a:t>}</a:t>
                </a:r>
                <a:r>
                  <a:rPr lang="en-US" altLang="cs-CZ" sz="2000" dirty="0">
                    <a:solidFill>
                      <a:schemeClr val="accent1"/>
                    </a:solidFill>
                  </a:rPr>
                  <a:t> OK </a:t>
                </a:r>
                <a:r>
                  <a:rPr lang="en-US" altLang="cs-CZ" sz="2000" dirty="0"/>
                  <a:t>	{</a:t>
                </a:r>
                <a:r>
                  <a:rPr lang="en-US" altLang="cs-CZ" sz="2000" i="1" dirty="0"/>
                  <a:t>a</a:t>
                </a:r>
                <a:r>
                  <a:rPr lang="en-US"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r>
                  <a:rPr lang="en-US" altLang="cs-CZ" sz="2000" i="1" dirty="0"/>
                  <a:t>a</a:t>
                </a:r>
                <a:r>
                  <a:rPr lang="en-US" altLang="cs-CZ" sz="2000" dirty="0"/>
                  <a:t>}} </a:t>
                </a:r>
                <a:r>
                  <a:rPr lang="en-US" altLang="cs-CZ" sz="2000" dirty="0">
                    <a:solidFill>
                      <a:srgbClr val="FF0000"/>
                    </a:solidFill>
                  </a:rPr>
                  <a:t>NO</a:t>
                </a:r>
              </a:p>
              <a:p>
                <a:pPr marL="265113" indent="0">
                  <a:buNone/>
                </a:pPr>
                <a:endParaRPr lang="en-US" altLang="cs-CZ" sz="2000" dirty="0"/>
              </a:p>
              <a:p>
                <a:pPr marL="265113" indent="0">
                  <a:buNone/>
                </a:pPr>
                <a:r>
                  <a:rPr lang="en-US" altLang="cs-CZ" sz="2000" dirty="0"/>
                  <a:t>{</a:t>
                </a:r>
                <a:r>
                  <a:rPr lang="en-US" altLang="cs-CZ" sz="2000" i="1" dirty="0"/>
                  <a:t>a</a:t>
                </a:r>
                <a:r>
                  <a:rPr lang="en-US" altLang="cs-CZ" sz="2000" dirty="0"/>
                  <a:t>}</a:t>
                </a:r>
                <a:r>
                  <a:rPr lang="cs-CZ"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r>
                  <a:rPr lang="en-US" altLang="cs-CZ" sz="2000" i="1" dirty="0"/>
                  <a:t>a</a:t>
                </a:r>
                <a:r>
                  <a:rPr lang="en-US" altLang="cs-CZ" sz="2000" dirty="0"/>
                  <a:t>}} </a:t>
                </a:r>
                <a:r>
                  <a:rPr lang="en-US" altLang="cs-CZ" sz="2000" dirty="0">
                    <a:solidFill>
                      <a:schemeClr val="accent1"/>
                    </a:solidFill>
                  </a:rPr>
                  <a:t>OK </a:t>
                </a:r>
                <a:r>
                  <a:rPr lang="en-US" altLang="cs-CZ" sz="2000" dirty="0"/>
                  <a:t>	 </a:t>
                </a:r>
                <a:r>
                  <a:rPr lang="en-US" altLang="cs-CZ" sz="2000" i="1" dirty="0"/>
                  <a:t>a</a:t>
                </a:r>
                <a:r>
                  <a:rPr lang="cs-CZ"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r>
                  <a:rPr lang="en-US" altLang="cs-CZ" sz="2000" i="1" dirty="0"/>
                  <a:t>a</a:t>
                </a:r>
                <a:r>
                  <a:rPr lang="en-US" altLang="cs-CZ" sz="2000" dirty="0"/>
                  <a:t>}} </a:t>
                </a:r>
                <a:r>
                  <a:rPr lang="en-US" altLang="cs-CZ" sz="2000" dirty="0">
                    <a:solidFill>
                      <a:srgbClr val="FF0000"/>
                    </a:solidFill>
                  </a:rPr>
                  <a:t>NO</a:t>
                </a:r>
                <a:r>
                  <a:rPr lang="en-US" altLang="cs-CZ" sz="2000" dirty="0"/>
                  <a:t>	</a:t>
                </a:r>
                <a:r>
                  <a:rPr lang="cs-CZ" altLang="en-US" sz="2000" dirty="0">
                    <a:ea typeface="Cambria Math" panose="02040503050406030204" pitchFamily="18" charset="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cs-CZ" altLang="cs-CZ" sz="2000" dirty="0">
                    <a:sym typeface="Symbol" panose="05050102010706020507" pitchFamily="18" charset="2"/>
                  </a:rPr>
                  <a:t> </a:t>
                </a:r>
                <a:r>
                  <a:rPr lang="en-US" altLang="cs-CZ" sz="2000" dirty="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ym typeface="Symbol" panose="05050102010706020507" pitchFamily="18" charset="2"/>
                  </a:rPr>
                  <a:t> </a:t>
                </a:r>
                <a:r>
                  <a:rPr lang="en-US" altLang="cs-CZ" sz="2000" dirty="0">
                    <a:solidFill>
                      <a:schemeClr val="accent1"/>
                    </a:solidFill>
                  </a:rPr>
                  <a:t>OK </a:t>
                </a:r>
                <a:r>
                  <a:rPr lang="en-US" altLang="cs-CZ" sz="2000" dirty="0">
                    <a:sym typeface="Symbol" panose="05050102010706020507" pitchFamily="18" charset="2"/>
                  </a:rPr>
                  <a:t>	</a:t>
                </a:r>
                <a:r>
                  <a:rPr lang="cs-CZ" altLang="en-US" sz="2000" dirty="0">
                    <a:ea typeface="Cambria Math" panose="02040503050406030204" pitchFamily="18" charset="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cs-CZ" altLang="cs-CZ" sz="2000" dirty="0">
                    <a:sym typeface="Symbol" panose="05050102010706020507" pitchFamily="18" charset="2"/>
                  </a:rPr>
                  <a:t> </a:t>
                </a:r>
                <a:r>
                  <a:rPr lang="en-US" altLang="cs-CZ" sz="2000" dirty="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sym typeface="Symbol" panose="05050102010706020507" pitchFamily="18" charset="2"/>
                  </a:rPr>
                  <a:t> </a:t>
                </a:r>
                <a:r>
                  <a:rPr lang="en-US" altLang="cs-CZ" sz="2000" dirty="0">
                    <a:solidFill>
                      <a:srgbClr val="FF0000"/>
                    </a:solidFill>
                    <a:sym typeface="Symbol" panose="05050102010706020507" pitchFamily="18" charset="2"/>
                  </a:rPr>
                  <a:t>NO</a:t>
                </a:r>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rgbClr val="FF0000"/>
                    </a:solidFill>
                  </a:rPr>
                  <a:t>NO</a:t>
                </a:r>
              </a:p>
              <a:p>
                <a:pPr marL="265113" indent="0">
                  <a:buNone/>
                </a:pPr>
                <a:endParaRPr lang="en-US" altLang="cs-CZ" sz="2000" dirty="0"/>
              </a:p>
              <a:p>
                <a:pPr marL="265113" indent="0">
                  <a:buNone/>
                </a:pP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chemeClr val="accent1"/>
                    </a:solidFill>
                  </a:rPr>
                  <a:t>OK </a:t>
                </a:r>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rgbClr val="FF0000"/>
                    </a:solidFill>
                  </a:rPr>
                  <a:t>NO</a:t>
                </a:r>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chemeClr val="accent1"/>
                    </a:solidFill>
                  </a:rPr>
                  <a:t>OK </a:t>
                </a:r>
                <a:r>
                  <a:rPr lang="en-US" altLang="cs-CZ" sz="2000" dirty="0"/>
                  <a:t>	</a:t>
                </a:r>
                <a:r>
                  <a:rPr lang="cs-CZ" altLang="en-US" sz="2000" dirty="0">
                    <a:ea typeface="Cambria Math" panose="02040503050406030204" pitchFamily="18" charset="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cs-CZ" altLang="cs-CZ" sz="2000" dirty="0"/>
                  <a:t> </a:t>
                </a:r>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chemeClr val="accent1"/>
                    </a:solidFill>
                  </a:rPr>
                  <a:t>OK </a:t>
                </a:r>
                <a:r>
                  <a:rPr lang="en-US" altLang="cs-CZ" sz="2000" dirty="0"/>
                  <a:t>	</a:t>
                </a:r>
                <a:r>
                  <a:rPr lang="cs-CZ" altLang="cs-CZ" sz="2000" dirty="0">
                    <a:sym typeface="Symbol" panose="05050102010706020507" pitchFamily="18" charset="2"/>
                  </a:rPr>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cs-CZ" altLang="cs-CZ" sz="2000" dirty="0">
                    <a:sym typeface="Symbol" panose="05050102010706020507" pitchFamily="18" charset="2"/>
                  </a:rPr>
                  <a:t> </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chemeClr val="accent1"/>
                    </a:solidFill>
                  </a:rPr>
                  <a:t>OK</a:t>
                </a:r>
                <a:endParaRPr lang="en-US" altLang="cs-CZ" sz="2000" dirty="0"/>
              </a:p>
              <a:p>
                <a:pPr marL="265113" indent="0">
                  <a:buNone/>
                </a:pPr>
                <a:endParaRPr lang="en-US" altLang="cs-CZ" sz="2000" dirty="0"/>
              </a:p>
              <a:p>
                <a:pPr marL="265113" indent="0">
                  <a:buNone/>
                </a:pP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cs-CZ" altLang="cs-CZ" sz="2000" dirty="0">
                    <a:sym typeface="Symbol" panose="05050102010706020507" pitchFamily="18" charset="2"/>
                  </a:rPr>
                  <a:t>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rgbClr val="FF0000"/>
                    </a:solidFill>
                  </a:rPr>
                  <a:t>NO</a:t>
                </a:r>
                <a:r>
                  <a:rPr lang="en-US" altLang="cs-CZ" sz="2000" dirty="0"/>
                  <a:t>	 {</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a:t>
                </a:r>
                <a:r>
                  <a:rPr lang="cs-CZ" altLang="cs-CZ" sz="2000" dirty="0"/>
                  <a:t> </a:t>
                </a:r>
                <a:r>
                  <a:rPr lang="cs-CZ" altLang="cs-CZ" sz="2000" dirty="0">
                    <a:sym typeface="Symbol" panose="05050102010706020507" pitchFamily="18" charset="2"/>
                  </a:rPr>
                  <a:t>  </a:t>
                </a:r>
                <a:r>
                  <a:rPr lang="en-US" altLang="cs-CZ" sz="2000" dirty="0">
                    <a:sym typeface="Symbol" panose="05050102010706020507" pitchFamily="18" charset="2"/>
                  </a:rPr>
                  <a:t>{</a:t>
                </a:r>
                <a:r>
                  <a:rPr lang="en-US" altLang="cs-CZ" sz="2000" dirty="0"/>
                  <a:t>{</a:t>
                </a:r>
                <a14:m>
                  <m:oMath xmlns:m="http://schemas.openxmlformats.org/officeDocument/2006/math">
                    <m:r>
                      <a:rPr lang="cs-CZ" altLang="en-US" sz="2000" i="1">
                        <a:latin typeface="Cambria Math" panose="02040503050406030204" pitchFamily="18" charset="0"/>
                        <a:ea typeface="Cambria Math" panose="02040503050406030204" pitchFamily="18" charset="0"/>
                        <a:sym typeface="Symbol" panose="05050102010706020507" pitchFamily="18" charset="2"/>
                      </a:rPr>
                      <m:t>∅</m:t>
                    </m:r>
                  </m:oMath>
                </a14:m>
                <a:r>
                  <a:rPr lang="en-US" altLang="cs-CZ" sz="2000" dirty="0"/>
                  <a:t>}} </a:t>
                </a:r>
                <a:r>
                  <a:rPr lang="en-US" altLang="cs-CZ" sz="2000" dirty="0">
                    <a:solidFill>
                      <a:srgbClr val="FF0000"/>
                    </a:solidFill>
                  </a:rPr>
                  <a:t>NO</a:t>
                </a:r>
              </a:p>
              <a:p>
                <a:pPr marL="265113" indent="0">
                  <a:buNone/>
                </a:pPr>
                <a:r>
                  <a:rPr lang="en-US" altLang="cs-CZ" sz="1600" dirty="0"/>
                  <a:t>				</a:t>
                </a:r>
                <a:endParaRPr lang="cs-CZ" altLang="cs-CZ" sz="1600" dirty="0">
                  <a:sym typeface="Symbol" panose="05050102010706020507" pitchFamily="18" charset="2"/>
                </a:endParaRPr>
              </a:p>
            </p:txBody>
          </p:sp>
        </mc:Choice>
        <mc:Fallback xmlns="">
          <p:sp>
            <p:nvSpPr>
              <p:cNvPr id="134147" name="Rectangle 3">
                <a:extLst>
                  <a:ext uri="{FF2B5EF4-FFF2-40B4-BE49-F238E27FC236}">
                    <a16:creationId xmlns:a16="http://schemas.microsoft.com/office/drawing/2014/main" id="{61F55B15-5EDE-4239-9C99-E0B96CE63081}"/>
                  </a:ext>
                </a:extLst>
              </p:cNvPr>
              <p:cNvSpPr>
                <a:spLocks noGrp="1" noRot="1" noChangeAspect="1" noMove="1" noResize="1" noEditPoints="1" noAdjustHandles="1" noChangeArrowheads="1" noChangeShapeType="1" noTextEdit="1"/>
              </p:cNvSpPr>
              <p:nvPr>
                <p:ph type="body" idx="1"/>
              </p:nvPr>
            </p:nvSpPr>
            <p:spPr>
              <a:xfrm>
                <a:off x="1060351" y="1182838"/>
                <a:ext cx="10115290" cy="5040313"/>
              </a:xfrm>
              <a:blipFill>
                <a:blip r:embed="rId2"/>
                <a:stretch>
                  <a:fillRect l="-844" t="-1693"/>
                </a:stretch>
              </a:blipFill>
            </p:spPr>
            <p:txBody>
              <a:bodyPr/>
              <a:lstStyle/>
              <a:p>
                <a:r>
                  <a:rPr lang="en-US">
                    <a:noFill/>
                  </a:rPr>
                  <a:t> </a:t>
                </a:r>
              </a:p>
            </p:txBody>
          </p:sp>
        </mc:Fallback>
      </mc:AlternateContent>
      <p:sp>
        <p:nvSpPr>
          <p:cNvPr id="6" name="Obdélník 5">
            <a:extLst>
              <a:ext uri="{FF2B5EF4-FFF2-40B4-BE49-F238E27FC236}">
                <a16:creationId xmlns:a16="http://schemas.microsoft.com/office/drawing/2014/main" id="{D78654E8-FBFD-4FE8-A448-0B092CD81561}"/>
              </a:ext>
            </a:extLst>
          </p:cNvPr>
          <p:cNvSpPr/>
          <p:nvPr/>
        </p:nvSpPr>
        <p:spPr>
          <a:xfrm>
            <a:off x="1016359" y="867102"/>
            <a:ext cx="10217278" cy="550223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7" name="Rectangle 2">
            <a:extLst>
              <a:ext uri="{FF2B5EF4-FFF2-40B4-BE49-F238E27FC236}">
                <a16:creationId xmlns:a16="http://schemas.microsoft.com/office/drawing/2014/main" id="{C3239DDC-6EC9-4CD5-89CF-DD07F4FB872F}"/>
              </a:ext>
            </a:extLst>
          </p:cNvPr>
          <p:cNvSpPr>
            <a:spLocks noGrp="1" noChangeArrowheads="1"/>
          </p:cNvSpPr>
          <p:nvPr/>
        </p:nvSpPr>
        <p:spPr>
          <a:xfrm>
            <a:off x="1778822" y="559340"/>
            <a:ext cx="3497012" cy="615225"/>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Naive theory of sets:</a:t>
            </a:r>
          </a:p>
        </p:txBody>
      </p:sp>
      <p:sp>
        <p:nvSpPr>
          <p:cNvPr id="8" name="TextovéPole 1">
            <a:extLst>
              <a:ext uri="{FF2B5EF4-FFF2-40B4-BE49-F238E27FC236}">
                <a16:creationId xmlns:a16="http://schemas.microsoft.com/office/drawing/2014/main" id="{CE83989E-EFF5-46F4-9B9E-193AE6DE4E8C}"/>
              </a:ext>
            </a:extLst>
          </p:cNvPr>
          <p:cNvSpPr txBox="1"/>
          <p:nvPr/>
        </p:nvSpPr>
        <p:spPr>
          <a:xfrm rot="1200000">
            <a:off x="11315406" y="1343184"/>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9" name="TextovéPole 2">
            <a:extLst>
              <a:ext uri="{FF2B5EF4-FFF2-40B4-BE49-F238E27FC236}">
                <a16:creationId xmlns:a16="http://schemas.microsoft.com/office/drawing/2014/main" id="{A2C72C37-E8D4-4DDA-B803-6E424067B2C3}"/>
              </a:ext>
            </a:extLst>
          </p:cNvPr>
          <p:cNvSpPr txBox="1"/>
          <p:nvPr/>
        </p:nvSpPr>
        <p:spPr>
          <a:xfrm rot="660000">
            <a:off x="436392" y="390859"/>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10" name="TextovéPole 3">
            <a:extLst>
              <a:ext uri="{FF2B5EF4-FFF2-40B4-BE49-F238E27FC236}">
                <a16:creationId xmlns:a16="http://schemas.microsoft.com/office/drawing/2014/main" id="{194AAA84-12B8-4D7C-9085-E91239B593B0}"/>
              </a:ext>
            </a:extLst>
          </p:cNvPr>
          <p:cNvSpPr txBox="1"/>
          <p:nvPr/>
        </p:nvSpPr>
        <p:spPr>
          <a:xfrm>
            <a:off x="7067992" y="196271"/>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11" name="TextovéPole 4">
            <a:extLst>
              <a:ext uri="{FF2B5EF4-FFF2-40B4-BE49-F238E27FC236}">
                <a16:creationId xmlns:a16="http://schemas.microsoft.com/office/drawing/2014/main" id="{D08CCF98-6C65-453B-A607-277B13C7D66A}"/>
              </a:ext>
            </a:extLst>
          </p:cNvPr>
          <p:cNvSpPr txBox="1"/>
          <p:nvPr/>
        </p:nvSpPr>
        <p:spPr>
          <a:xfrm rot="540000">
            <a:off x="11451127" y="4561640"/>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2" name="TextovéPole 5">
            <a:extLst>
              <a:ext uri="{FF2B5EF4-FFF2-40B4-BE49-F238E27FC236}">
                <a16:creationId xmlns:a16="http://schemas.microsoft.com/office/drawing/2014/main" id="{7515B528-1A0E-44FB-BA0B-B25005B80C83}"/>
              </a:ext>
            </a:extLst>
          </p:cNvPr>
          <p:cNvSpPr txBox="1"/>
          <p:nvPr/>
        </p:nvSpPr>
        <p:spPr>
          <a:xfrm rot="21240000">
            <a:off x="250262" y="3593669"/>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extLst>
      <p:ext uri="{BB962C8B-B14F-4D97-AF65-F5344CB8AC3E}">
        <p14:creationId xmlns:p14="http://schemas.microsoft.com/office/powerpoint/2010/main" val="332093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Zástupný symbol pro číslo snímku 4">
            <a:extLst>
              <a:ext uri="{FF2B5EF4-FFF2-40B4-BE49-F238E27FC236}">
                <a16:creationId xmlns:a16="http://schemas.microsoft.com/office/drawing/2014/main" id="{A9956B7A-8BBD-4A79-9B3B-E905C50AB379}"/>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E17F3472-DD8C-40D4-A83D-7C2744F35E37}" type="slidenum">
              <a:rPr lang="cs-CZ" altLang="cs-CZ" sz="1200">
                <a:latin typeface="Arial Black" panose="020B0A04020102020204" pitchFamily="34" charset="0"/>
              </a:rPr>
              <a:pPr>
                <a:spcBef>
                  <a:spcPct val="0"/>
                </a:spcBef>
                <a:buClrTx/>
                <a:buSzTx/>
                <a:buFontTx/>
                <a:buNone/>
              </a:pPr>
              <a:t>6</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41315" name="Rectangle 3">
                <a:extLst>
                  <a:ext uri="{FF2B5EF4-FFF2-40B4-BE49-F238E27FC236}">
                    <a16:creationId xmlns:a16="http://schemas.microsoft.com/office/drawing/2014/main" id="{994192E1-4FD7-4A73-8DA0-3EB4DB38CD92}"/>
                  </a:ext>
                </a:extLst>
              </p:cNvPr>
              <p:cNvSpPr>
                <a:spLocks noGrp="1" noChangeArrowheads="1"/>
              </p:cNvSpPr>
              <p:nvPr>
                <p:ph type="body" idx="1"/>
              </p:nvPr>
            </p:nvSpPr>
            <p:spPr>
              <a:xfrm>
                <a:off x="1703389" y="1700214"/>
                <a:ext cx="9232089" cy="4167187"/>
              </a:xfrm>
            </p:spPr>
            <p:txBody>
              <a:bodyPr vert="horz" lIns="91440" tIns="45720" rIns="91440" bIns="45720" rtlCol="0" anchor="t">
                <a:normAutofit/>
              </a:bodyPr>
              <a:lstStyle/>
              <a:p>
                <a:pPr eaLnBrk="1" hangingPunct="1"/>
                <a:r>
                  <a:rPr lang="en-US" altLang="cs-CZ" dirty="0">
                    <a:solidFill>
                      <a:schemeClr val="tx1">
                        <a:lumMod val="95000"/>
                        <a:lumOff val="5000"/>
                      </a:schemeClr>
                    </a:solidFill>
                  </a:rPr>
                  <a:t>Union</a:t>
                </a:r>
                <a:r>
                  <a:rPr lang="cs-CZ" altLang="cs-CZ" dirty="0">
                    <a:solidFill>
                      <a:schemeClr val="tx1">
                        <a:lumMod val="95000"/>
                        <a:lumOff val="5000"/>
                      </a:schemeClr>
                    </a:solidFill>
                  </a:rPr>
                  <a:t>: </a:t>
                </a:r>
                <a:r>
                  <a:rPr lang="cs-CZ" altLang="cs-CZ" b="1" dirty="0">
                    <a:solidFill>
                      <a:schemeClr val="tx1">
                        <a:lumMod val="95000"/>
                        <a:lumOff val="5000"/>
                      </a:schemeClr>
                    </a:solidFill>
                  </a:rPr>
                  <a:t>A </a:t>
                </a:r>
                <a14:m>
                  <m:oMath xmlns:m="http://schemas.openxmlformats.org/officeDocument/2006/math">
                    <m:r>
                      <a:rPr lang="cs-CZ" altLang="cs-CZ" b="1" i="1" dirty="0" smtClean="0">
                        <a:solidFill>
                          <a:schemeClr val="tx1">
                            <a:lumMod val="95000"/>
                            <a:lumOff val="5000"/>
                          </a:schemeClr>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b="1" dirty="0">
                    <a:solidFill>
                      <a:schemeClr val="tx1">
                        <a:lumMod val="95000"/>
                        <a:lumOff val="5000"/>
                      </a:schemeClr>
                    </a:solidFill>
                    <a:sym typeface="Symbol" panose="05050102010706020507" pitchFamily="18" charset="2"/>
                  </a:rPr>
                  <a:t> B </a:t>
                </a:r>
                <a:r>
                  <a:rPr lang="cs-CZ" altLang="cs-CZ" dirty="0">
                    <a:solidFill>
                      <a:schemeClr val="tx1">
                        <a:lumMod val="95000"/>
                        <a:lumOff val="5000"/>
                      </a:schemeClr>
                    </a:solidFill>
                    <a:sym typeface="Symbol" panose="05050102010706020507" pitchFamily="18" charset="2"/>
                  </a:rPr>
                  <a:t>= {</a:t>
                </a:r>
                <a:r>
                  <a:rPr lang="cs-CZ" altLang="cs-CZ" i="1" dirty="0">
                    <a:solidFill>
                      <a:schemeClr val="tx1">
                        <a:lumMod val="95000"/>
                        <a:lumOff val="5000"/>
                      </a:schemeClr>
                    </a:solidFill>
                    <a:sym typeface="Symbol" panose="05050102010706020507" pitchFamily="18" charset="2"/>
                  </a:rPr>
                  <a:t>x</a:t>
                </a:r>
                <a:r>
                  <a:rPr lang="cs-CZ" altLang="cs-CZ" dirty="0">
                    <a:solidFill>
                      <a:schemeClr val="tx1">
                        <a:lumMod val="95000"/>
                        <a:lumOff val="5000"/>
                      </a:schemeClr>
                    </a:solidFill>
                    <a:sym typeface="Symbol" panose="05050102010706020507" pitchFamily="18" charset="2"/>
                  </a:rPr>
                  <a:t> | </a:t>
                </a:r>
                <a:r>
                  <a:rPr lang="cs-CZ" altLang="cs-CZ" i="1" dirty="0">
                    <a:solidFill>
                      <a:schemeClr val="tx1">
                        <a:lumMod val="95000"/>
                        <a:lumOff val="5000"/>
                      </a:schemeClr>
                    </a:solidFill>
                    <a:sym typeface="Symbol" panose="05050102010706020507" pitchFamily="18" charset="2"/>
                  </a:rPr>
                  <a:t>x </a:t>
                </a:r>
                <a:r>
                  <a:rPr lang="cs-CZ" altLang="cs-CZ" dirty="0">
                    <a:solidFill>
                      <a:schemeClr val="tx1">
                        <a:lumMod val="95000"/>
                        <a:lumOff val="5000"/>
                      </a:schemeClr>
                    </a:solidFill>
                    <a:sym typeface="Symbol" panose="05050102010706020507" pitchFamily="18" charset="2"/>
                  </a:rPr>
                  <a:t> A </a:t>
                </a:r>
                <a:r>
                  <a:rPr lang="cs-CZ" altLang="cs-CZ" b="1" i="1" dirty="0">
                    <a:solidFill>
                      <a:schemeClr val="tx1">
                        <a:lumMod val="95000"/>
                        <a:lumOff val="5000"/>
                      </a:schemeClr>
                    </a:solidFill>
                    <a:sym typeface="Symbol" panose="05050102010706020507" pitchFamily="18" charset="2"/>
                  </a:rPr>
                  <a:t>o</a:t>
                </a:r>
                <a:r>
                  <a:rPr lang="en-US" altLang="cs-CZ" b="1" i="1" dirty="0">
                    <a:solidFill>
                      <a:schemeClr val="tx1">
                        <a:lumMod val="95000"/>
                        <a:lumOff val="5000"/>
                      </a:schemeClr>
                    </a:solidFill>
                    <a:sym typeface="Symbol" panose="05050102010706020507" pitchFamily="18" charset="2"/>
                  </a:rPr>
                  <a:t>r</a:t>
                </a:r>
                <a:r>
                  <a:rPr lang="cs-CZ" altLang="cs-CZ" b="1" i="1" dirty="0">
                    <a:solidFill>
                      <a:schemeClr val="tx1">
                        <a:lumMod val="95000"/>
                        <a:lumOff val="5000"/>
                      </a:schemeClr>
                    </a:solidFill>
                    <a:sym typeface="Symbol" panose="05050102010706020507" pitchFamily="18" charset="2"/>
                  </a:rPr>
                  <a:t> </a:t>
                </a:r>
                <a:r>
                  <a:rPr lang="cs-CZ" altLang="cs-CZ" i="1" dirty="0">
                    <a:solidFill>
                      <a:schemeClr val="tx1">
                        <a:lumMod val="95000"/>
                        <a:lumOff val="5000"/>
                      </a:schemeClr>
                    </a:solidFill>
                    <a:sym typeface="Symbol" panose="05050102010706020507" pitchFamily="18" charset="2"/>
                  </a:rPr>
                  <a:t>x </a:t>
                </a:r>
                <a:r>
                  <a:rPr lang="cs-CZ" altLang="cs-CZ" dirty="0">
                    <a:solidFill>
                      <a:schemeClr val="tx1">
                        <a:lumMod val="95000"/>
                        <a:lumOff val="5000"/>
                      </a:schemeClr>
                    </a:solidFill>
                    <a:sym typeface="Symbol" panose="05050102010706020507" pitchFamily="18" charset="2"/>
                  </a:rPr>
                  <a:t> B}</a:t>
                </a:r>
                <a:endParaRPr lang="cs-CZ" altLang="cs-CZ" dirty="0">
                  <a:solidFill>
                    <a:schemeClr val="tx1">
                      <a:lumMod val="95000"/>
                      <a:lumOff val="5000"/>
                    </a:schemeClr>
                  </a:solidFill>
                  <a:cs typeface="Calibri"/>
                </a:endParaRPr>
              </a:p>
              <a:p>
                <a:pPr>
                  <a:buNone/>
                </a:pPr>
                <a:r>
                  <a:rPr lang="cs-CZ" altLang="cs-CZ" dirty="0">
                    <a:solidFill>
                      <a:schemeClr val="tx1">
                        <a:lumMod val="95000"/>
                        <a:lumOff val="5000"/>
                      </a:schemeClr>
                    </a:solidFill>
                    <a:sym typeface="Symbol" panose="05050102010706020507" pitchFamily="18" charset="2"/>
                  </a:rPr>
                  <a:t> 	</a:t>
                </a:r>
                <a:r>
                  <a:rPr lang="en-US" altLang="cs-CZ" dirty="0">
                    <a:solidFill>
                      <a:schemeClr val="tx1">
                        <a:lumMod val="95000"/>
                        <a:lumOff val="5000"/>
                      </a:schemeClr>
                    </a:solidFill>
                    <a:sym typeface="Symbol" panose="05050102010706020507" pitchFamily="18" charset="2"/>
                  </a:rPr>
                  <a:t>read</a:t>
                </a:r>
                <a:r>
                  <a:rPr lang="cs-CZ" altLang="cs-CZ" dirty="0">
                    <a:solidFill>
                      <a:schemeClr val="tx1">
                        <a:lumMod val="95000"/>
                        <a:lumOff val="5000"/>
                      </a:schemeClr>
                    </a:solidFill>
                    <a:sym typeface="Symbol" panose="05050102010706020507" pitchFamily="18" charset="2"/>
                  </a:rPr>
                  <a:t>: „</a:t>
                </a:r>
                <a:r>
                  <a:rPr lang="en-US" altLang="cs-CZ" dirty="0">
                    <a:solidFill>
                      <a:schemeClr val="tx1">
                        <a:lumMod val="95000"/>
                        <a:lumOff val="5000"/>
                      </a:schemeClr>
                    </a:solidFill>
                    <a:sym typeface="Symbol" panose="05050102010706020507" pitchFamily="18" charset="2"/>
                  </a:rPr>
                  <a:t>The set of all</a:t>
                </a:r>
                <a:r>
                  <a:rPr lang="cs-CZ" altLang="cs-CZ" dirty="0">
                    <a:solidFill>
                      <a:schemeClr val="tx1">
                        <a:lumMod val="95000"/>
                        <a:lumOff val="5000"/>
                      </a:schemeClr>
                    </a:solidFill>
                    <a:sym typeface="Symbol" panose="05050102010706020507" pitchFamily="18" charset="2"/>
                  </a:rPr>
                  <a:t> </a:t>
                </a:r>
                <a:r>
                  <a:rPr lang="cs-CZ" altLang="cs-CZ" i="1" dirty="0">
                    <a:solidFill>
                      <a:schemeClr val="tx1">
                        <a:lumMod val="95000"/>
                        <a:lumOff val="5000"/>
                      </a:schemeClr>
                    </a:solidFill>
                    <a:sym typeface="Symbol" panose="05050102010706020507" pitchFamily="18" charset="2"/>
                  </a:rPr>
                  <a:t>x </a:t>
                </a:r>
                <a:r>
                  <a:rPr lang="en-US" altLang="cs-CZ" dirty="0">
                    <a:solidFill>
                      <a:schemeClr val="tx1">
                        <a:lumMod val="95000"/>
                        <a:lumOff val="5000"/>
                      </a:schemeClr>
                    </a:solidFill>
                    <a:sym typeface="Symbol" panose="05050102010706020507" pitchFamily="18" charset="2"/>
                  </a:rPr>
                  <a:t>such that </a:t>
                </a:r>
                <a:r>
                  <a:rPr lang="cs-CZ" altLang="cs-CZ" i="1" dirty="0">
                    <a:solidFill>
                      <a:schemeClr val="tx1">
                        <a:lumMod val="95000"/>
                        <a:lumOff val="5000"/>
                      </a:schemeClr>
                    </a:solidFill>
                    <a:sym typeface="Symbol" panose="05050102010706020507" pitchFamily="18" charset="2"/>
                  </a:rPr>
                  <a:t>x </a:t>
                </a:r>
                <a:r>
                  <a:rPr lang="en-US" altLang="cs-CZ" dirty="0">
                    <a:solidFill>
                      <a:schemeClr val="tx1">
                        <a:lumMod val="95000"/>
                        <a:lumOff val="5000"/>
                      </a:schemeClr>
                    </a:solidFill>
                    <a:sym typeface="Symbol" panose="05050102010706020507" pitchFamily="18" charset="2"/>
                  </a:rPr>
                  <a:t>is an element of </a:t>
                </a:r>
                <a:r>
                  <a:rPr lang="cs-CZ" altLang="cs-CZ" dirty="0">
                    <a:solidFill>
                      <a:schemeClr val="tx1">
                        <a:lumMod val="95000"/>
                        <a:lumOff val="5000"/>
                      </a:schemeClr>
                    </a:solidFill>
                    <a:sym typeface="Symbol" panose="05050102010706020507" pitchFamily="18" charset="2"/>
                  </a:rPr>
                  <a:t>A </a:t>
                </a:r>
                <a:r>
                  <a:rPr lang="cs-CZ" altLang="cs-CZ" b="1" i="1" dirty="0">
                    <a:solidFill>
                      <a:schemeClr val="tx1">
                        <a:lumMod val="95000"/>
                        <a:lumOff val="5000"/>
                      </a:schemeClr>
                    </a:solidFill>
                    <a:sym typeface="Symbol" panose="05050102010706020507" pitchFamily="18" charset="2"/>
                  </a:rPr>
                  <a:t>o</a:t>
                </a:r>
                <a:r>
                  <a:rPr lang="en-US" altLang="cs-CZ" b="1" i="1" dirty="0">
                    <a:solidFill>
                      <a:schemeClr val="tx1">
                        <a:lumMod val="95000"/>
                        <a:lumOff val="5000"/>
                      </a:schemeClr>
                    </a:solidFill>
                    <a:sym typeface="Symbol" panose="05050102010706020507" pitchFamily="18" charset="2"/>
                  </a:rPr>
                  <a:t>r</a:t>
                </a:r>
                <a:r>
                  <a:rPr lang="cs-CZ" altLang="cs-CZ" dirty="0">
                    <a:solidFill>
                      <a:schemeClr val="tx1">
                        <a:lumMod val="95000"/>
                        <a:lumOff val="5000"/>
                      </a:schemeClr>
                    </a:solidFill>
                    <a:sym typeface="Symbol" panose="05050102010706020507" pitchFamily="18" charset="2"/>
                  </a:rPr>
                  <a:t> </a:t>
                </a:r>
                <a:br>
                  <a:rPr lang="cs-CZ" altLang="cs-CZ" dirty="0">
                    <a:solidFill>
                      <a:schemeClr val="tx1">
                        <a:lumMod val="95000"/>
                        <a:lumOff val="5000"/>
                      </a:schemeClr>
                    </a:solidFill>
                    <a:sym typeface="Symbol" panose="05050102010706020507" pitchFamily="18" charset="2"/>
                  </a:rPr>
                </a:br>
                <a:r>
                  <a:rPr lang="cs-CZ" altLang="cs-CZ" dirty="0">
                    <a:solidFill>
                      <a:schemeClr val="tx1">
                        <a:lumMod val="95000"/>
                        <a:lumOff val="5000"/>
                      </a:schemeClr>
                    </a:solidFill>
                    <a:sym typeface="Symbol" panose="05050102010706020507" pitchFamily="18" charset="2"/>
                  </a:rPr>
                  <a:t>                                                        </a:t>
                </a:r>
                <a:r>
                  <a:rPr lang="cs-CZ" altLang="cs-CZ" i="1" dirty="0">
                    <a:solidFill>
                      <a:schemeClr val="tx1">
                        <a:lumMod val="95000"/>
                        <a:lumOff val="5000"/>
                      </a:schemeClr>
                    </a:solidFill>
                    <a:sym typeface="Symbol" panose="05050102010706020507" pitchFamily="18" charset="2"/>
                  </a:rPr>
                  <a:t>x </a:t>
                </a:r>
                <a:r>
                  <a:rPr lang="en-US" altLang="cs-CZ" dirty="0">
                    <a:solidFill>
                      <a:schemeClr val="tx1">
                        <a:lumMod val="95000"/>
                        <a:lumOff val="5000"/>
                      </a:schemeClr>
                    </a:solidFill>
                    <a:sym typeface="Symbol" panose="05050102010706020507" pitchFamily="18" charset="2"/>
                  </a:rPr>
                  <a:t>is an element of </a:t>
                </a:r>
                <a:r>
                  <a:rPr lang="cs-CZ" altLang="cs-CZ" dirty="0">
                    <a:solidFill>
                      <a:schemeClr val="tx1">
                        <a:lumMod val="95000"/>
                        <a:lumOff val="5000"/>
                      </a:schemeClr>
                    </a:solidFill>
                    <a:sym typeface="Symbol" panose="05050102010706020507" pitchFamily="18" charset="2"/>
                  </a:rPr>
                  <a:t>B.“</a:t>
                </a:r>
                <a:endParaRPr lang="cs-CZ" altLang="cs-CZ" dirty="0">
                  <a:solidFill>
                    <a:schemeClr val="tx1">
                      <a:lumMod val="95000"/>
                      <a:lumOff val="5000"/>
                    </a:schemeClr>
                  </a:solidFill>
                  <a:cs typeface="Calibri"/>
                </a:endParaRPr>
              </a:p>
              <a:p>
                <a:pPr marL="457200" lvl="1" indent="0">
                  <a:buNone/>
                </a:pPr>
                <a:r>
                  <a:rPr lang="cs-CZ" altLang="cs-CZ" dirty="0">
                    <a:solidFill>
                      <a:schemeClr val="tx1">
                        <a:lumMod val="95000"/>
                        <a:lumOff val="5000"/>
                      </a:schemeClr>
                    </a:solidFill>
                    <a:sym typeface="Symbol" panose="05050102010706020507" pitchFamily="18" charset="2"/>
                  </a:rPr>
                  <a:t>	</a:t>
                </a:r>
                <a:r>
                  <a:rPr lang="cs-CZ" altLang="cs-CZ" dirty="0">
                    <a:solidFill>
                      <a:srgbClr val="0070C0"/>
                    </a:solidFill>
                    <a:sym typeface="Symbol" panose="05050102010706020507" pitchFamily="18" charset="2"/>
                  </a:rPr>
                  <a:t>{</a:t>
                </a:r>
                <a:r>
                  <a:rPr lang="cs-CZ" altLang="cs-CZ" i="1" dirty="0">
                    <a:solidFill>
                      <a:srgbClr val="0070C0"/>
                    </a:solidFill>
                    <a:sym typeface="Symbol" panose="05050102010706020507" pitchFamily="18" charset="2"/>
                  </a:rPr>
                  <a:t>a, b, c</a:t>
                </a:r>
                <a:r>
                  <a:rPr lang="cs-CZ" altLang="cs-CZ" dirty="0">
                    <a:solidFill>
                      <a:srgbClr val="0070C0"/>
                    </a:solidFill>
                    <a:sym typeface="Symbol" panose="05050102010706020507" pitchFamily="18" charset="2"/>
                  </a:rPr>
                  <a:t>} </a:t>
                </a:r>
                <a14:m>
                  <m:oMath xmlns:m="http://schemas.openxmlformats.org/officeDocument/2006/math">
                    <m:r>
                      <a:rPr lang="cs-CZ" altLang="cs-CZ" b="1" i="1" dirty="0" smtClean="0">
                        <a:solidFill>
                          <a:srgbClr val="0070C0"/>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rgbClr val="0070C0"/>
                    </a:solidFill>
                    <a:sym typeface="Symbol" panose="05050102010706020507" pitchFamily="18" charset="2"/>
                  </a:rPr>
                  <a:t> {</a:t>
                </a:r>
                <a:r>
                  <a:rPr lang="cs-CZ" altLang="cs-CZ" i="1" dirty="0">
                    <a:solidFill>
                      <a:srgbClr val="0070C0"/>
                    </a:solidFill>
                    <a:sym typeface="Symbol" panose="05050102010706020507" pitchFamily="18" charset="2"/>
                  </a:rPr>
                  <a:t>a, d</a:t>
                </a:r>
                <a:r>
                  <a:rPr lang="cs-CZ" altLang="cs-CZ" dirty="0">
                    <a:solidFill>
                      <a:srgbClr val="0070C0"/>
                    </a:solidFill>
                    <a:sym typeface="Symbol" panose="05050102010706020507" pitchFamily="18" charset="2"/>
                  </a:rPr>
                  <a:t>} = {</a:t>
                </a:r>
                <a:r>
                  <a:rPr lang="cs-CZ" altLang="cs-CZ" i="1" dirty="0">
                    <a:solidFill>
                      <a:srgbClr val="0070C0"/>
                    </a:solidFill>
                    <a:sym typeface="Symbol" panose="05050102010706020507" pitchFamily="18" charset="2"/>
                  </a:rPr>
                  <a:t>a, b, c, d</a:t>
                </a:r>
                <a:r>
                  <a:rPr lang="cs-CZ" altLang="cs-CZ" dirty="0">
                    <a:solidFill>
                      <a:srgbClr val="0070C0"/>
                    </a:solidFill>
                    <a:sym typeface="Symbol" panose="05050102010706020507" pitchFamily="18" charset="2"/>
                  </a:rPr>
                  <a:t>}</a:t>
                </a:r>
                <a:endParaRPr lang="cs-CZ" altLang="cs-CZ" dirty="0">
                  <a:solidFill>
                    <a:srgbClr val="0070C0"/>
                  </a:solidFill>
                  <a:cs typeface="Calibri"/>
                </a:endParaRPr>
              </a:p>
              <a:p>
                <a:pPr lvl="1" eaLnBrk="1" hangingPunct="1"/>
                <a:r>
                  <a:rPr lang="cs-CZ" altLang="cs-CZ" dirty="0" err="1">
                    <a:solidFill>
                      <a:schemeClr val="tx1">
                        <a:lumMod val="95000"/>
                        <a:lumOff val="5000"/>
                      </a:schemeClr>
                    </a:solidFill>
                    <a:sym typeface="Symbol" panose="05050102010706020507" pitchFamily="18" charset="2"/>
                  </a:rPr>
                  <a:t>The</a:t>
                </a:r>
                <a:r>
                  <a:rPr lang="cs-CZ" altLang="cs-CZ" dirty="0">
                    <a:solidFill>
                      <a:schemeClr val="tx1">
                        <a:lumMod val="95000"/>
                        <a:lumOff val="5000"/>
                      </a:schemeClr>
                    </a:solidFill>
                    <a:sym typeface="Symbol" panose="05050102010706020507" pitchFamily="18" charset="2"/>
                  </a:rPr>
                  <a:t> s</a:t>
                </a:r>
                <a:r>
                  <a:rPr lang="en-US" altLang="cs-CZ" dirty="0">
                    <a:solidFill>
                      <a:schemeClr val="tx1">
                        <a:lumMod val="95000"/>
                        <a:lumOff val="5000"/>
                      </a:schemeClr>
                    </a:solidFill>
                    <a:sym typeface="Symbol" panose="05050102010706020507" pitchFamily="18" charset="2"/>
                  </a:rPr>
                  <a:t>et of odd numbers</a:t>
                </a:r>
                <a:r>
                  <a:rPr lang="cs-CZ" altLang="cs-CZ" dirty="0">
                    <a:solidFill>
                      <a:schemeClr val="tx1">
                        <a:lumMod val="95000"/>
                        <a:lumOff val="5000"/>
                      </a:schemeClr>
                    </a:solidFill>
                    <a:sym typeface="Symbol" panose="05050102010706020507" pitchFamily="18" charset="2"/>
                  </a:rPr>
                  <a:t> </a:t>
                </a:r>
                <a:r>
                  <a:rPr lang="en-US" altLang="cs-CZ" dirty="0">
                    <a:solidFill>
                      <a:schemeClr val="tx1">
                        <a:lumMod val="95000"/>
                        <a:lumOff val="5000"/>
                      </a:schemeClr>
                    </a:solidFill>
                    <a:sym typeface="Symbol" panose="05050102010706020507" pitchFamily="18" charset="2"/>
                  </a:rPr>
                  <a:t>united with</a:t>
                </a:r>
                <a:r>
                  <a:rPr lang="cs-CZ" altLang="cs-CZ" dirty="0">
                    <a:solidFill>
                      <a:schemeClr val="tx1">
                        <a:lumMod val="95000"/>
                        <a:lumOff val="5000"/>
                      </a:schemeClr>
                    </a:solidFill>
                    <a:sym typeface="Symbol" panose="05050102010706020507" pitchFamily="18" charset="2"/>
                  </a:rPr>
                  <a:t> </a:t>
                </a:r>
                <a:r>
                  <a:rPr lang="cs-CZ" altLang="cs-CZ" dirty="0" err="1">
                    <a:solidFill>
                      <a:schemeClr val="tx1">
                        <a:lumMod val="95000"/>
                        <a:lumOff val="5000"/>
                      </a:schemeClr>
                    </a:solidFill>
                    <a:sym typeface="Symbol" panose="05050102010706020507" pitchFamily="18" charset="2"/>
                  </a:rPr>
                  <a:t>the</a:t>
                </a:r>
                <a:r>
                  <a:rPr lang="en-US" altLang="cs-CZ" dirty="0">
                    <a:solidFill>
                      <a:schemeClr val="tx1">
                        <a:lumMod val="95000"/>
                        <a:lumOff val="5000"/>
                      </a:schemeClr>
                    </a:solidFill>
                    <a:sym typeface="Symbol" panose="05050102010706020507" pitchFamily="18" charset="2"/>
                  </a:rPr>
                  <a:t> set of even numbers</a:t>
                </a:r>
                <a:r>
                  <a:rPr lang="cs-CZ" altLang="cs-CZ" dirty="0">
                    <a:solidFill>
                      <a:schemeClr val="tx1">
                        <a:lumMod val="95000"/>
                        <a:lumOff val="5000"/>
                      </a:schemeClr>
                    </a:solidFill>
                    <a:sym typeface="Symbol" panose="05050102010706020507" pitchFamily="18" charset="2"/>
                  </a:rPr>
                  <a:t> = </a:t>
                </a:r>
                <a:r>
                  <a:rPr lang="en-US" altLang="cs-CZ" dirty="0">
                    <a:solidFill>
                      <a:schemeClr val="tx1">
                        <a:lumMod val="95000"/>
                        <a:lumOff val="5000"/>
                      </a:schemeClr>
                    </a:solidFill>
                    <a:sym typeface="Symbol" panose="05050102010706020507" pitchFamily="18" charset="2"/>
                  </a:rPr>
                  <a:t>Set of natural numbers </a:t>
                </a:r>
                <a:r>
                  <a:rPr lang="cs-CZ" altLang="cs-CZ" dirty="0">
                    <a:solidFill>
                      <a:schemeClr val="tx1">
                        <a:lumMod val="95000"/>
                        <a:lumOff val="5000"/>
                      </a:schemeClr>
                    </a:solidFill>
                    <a:sym typeface="Symbol" panose="05050102010706020507" pitchFamily="18" charset="2"/>
                  </a:rPr>
                  <a:t>– </a:t>
                </a:r>
                <a:r>
                  <a:rPr lang="en-US" altLang="cs-CZ" dirty="0">
                    <a:solidFill>
                      <a:schemeClr val="tx1">
                        <a:lumMod val="95000"/>
                        <a:lumOff val="5000"/>
                      </a:schemeClr>
                    </a:solidFill>
                    <a:sym typeface="Symbol" panose="05050102010706020507" pitchFamily="18" charset="2"/>
                  </a:rPr>
                  <a:t>denoted</a:t>
                </a:r>
                <a:r>
                  <a:rPr lang="cs-CZ" altLang="cs-CZ" dirty="0">
                    <a:solidFill>
                      <a:schemeClr val="tx1">
                        <a:lumMod val="95000"/>
                        <a:lumOff val="5000"/>
                      </a:schemeClr>
                    </a:solidFill>
                    <a:sym typeface="Symbol" panose="05050102010706020507" pitchFamily="18" charset="2"/>
                  </a:rPr>
                  <a:t> </a:t>
                </a:r>
                <a:r>
                  <a:rPr lang="en-US" altLang="cs-CZ" b="1" i="1" dirty="0">
                    <a:solidFill>
                      <a:schemeClr val="tx1">
                        <a:lumMod val="95000"/>
                        <a:lumOff val="5000"/>
                      </a:schemeClr>
                    </a:solidFill>
                    <a:sym typeface="Symbol" panose="05050102010706020507" pitchFamily="18" charset="2"/>
                  </a:rPr>
                  <a:t>N</a:t>
                </a:r>
              </a:p>
              <a:p>
                <a:pPr marL="914400" lvl="2" indent="0">
                  <a:buNone/>
                </a:pPr>
                <a:r>
                  <a:rPr lang="en-US" altLang="cs-CZ" dirty="0">
                    <a:solidFill>
                      <a:schemeClr val="accent1"/>
                    </a:solidFill>
                    <a:cs typeface="Calibri"/>
                    <a:sym typeface="Symbol" panose="05050102010706020507" pitchFamily="18" charset="2"/>
                  </a:rPr>
                  <a:t>{1, 3, 5, …} </a:t>
                </a:r>
                <a14:m>
                  <m:oMath xmlns:m="http://schemas.openxmlformats.org/officeDocument/2006/math">
                    <m:r>
                      <a:rPr lang="cs-CZ" altLang="cs-CZ" b="1" i="1" dirty="0" smtClean="0">
                        <a:solidFill>
                          <a:srgbClr val="0070C0"/>
                        </a:solidFill>
                        <a:latin typeface="Cambria Math" panose="02040503050406030204" pitchFamily="18" charset="0"/>
                        <a:ea typeface="Cambria Math" panose="02040503050406030204" pitchFamily="18" charset="0"/>
                        <a:sym typeface="Symbol" panose="05050102010706020507" pitchFamily="18" charset="2"/>
                      </a:rPr>
                      <m:t>∪</m:t>
                    </m:r>
                  </m:oMath>
                </a14:m>
                <a:r>
                  <a:rPr lang="en-US" altLang="cs-CZ" dirty="0">
                    <a:solidFill>
                      <a:schemeClr val="accent1"/>
                    </a:solidFill>
                    <a:sym typeface="Symbol" panose="05050102010706020507" pitchFamily="18" charset="2"/>
                  </a:rPr>
                  <a:t> {</a:t>
                </a:r>
                <a:r>
                  <a:rPr lang="en-US" altLang="cs-CZ" dirty="0">
                    <a:solidFill>
                      <a:srgbClr val="0070C0"/>
                    </a:solidFill>
                    <a:sym typeface="Symbol" panose="05050102010706020507" pitchFamily="18" charset="2"/>
                  </a:rPr>
                  <a:t>0, 2, </a:t>
                </a:r>
                <a:r>
                  <a:rPr lang="en-US" altLang="cs-CZ" dirty="0">
                    <a:solidFill>
                      <a:schemeClr val="accent1"/>
                    </a:solidFill>
                    <a:sym typeface="Symbol" panose="05050102010706020507" pitchFamily="18" charset="2"/>
                  </a:rPr>
                  <a:t>4, 6, …} = </a:t>
                </a:r>
                <a:r>
                  <a:rPr lang="en-US" altLang="cs-CZ" b="1" i="1" dirty="0">
                    <a:solidFill>
                      <a:schemeClr val="accent1"/>
                    </a:solidFill>
                    <a:sym typeface="Symbol" panose="05050102010706020507" pitchFamily="18" charset="2"/>
                  </a:rPr>
                  <a:t>N</a:t>
                </a:r>
                <a:endParaRPr lang="cs-CZ" altLang="cs-CZ" b="1" dirty="0">
                  <a:solidFill>
                    <a:schemeClr val="accent1"/>
                  </a:solidFill>
                  <a:cs typeface="Calibri"/>
                </a:endParaRPr>
              </a:p>
              <a:p>
                <a:pPr lvl="1"/>
                <a:r>
                  <a:rPr lang="en-US" altLang="cs-CZ" dirty="0">
                    <a:solidFill>
                      <a:schemeClr val="tx1">
                        <a:lumMod val="95000"/>
                        <a:lumOff val="5000"/>
                      </a:schemeClr>
                    </a:solidFill>
                    <a:sym typeface="Symbol" panose="05050102010706020507" pitchFamily="18" charset="2"/>
                  </a:rPr>
                  <a:t>Let</a:t>
                </a:r>
                <a:r>
                  <a:rPr lang="cs-CZ" altLang="cs-CZ" dirty="0">
                    <a:solidFill>
                      <a:schemeClr val="tx1">
                        <a:lumMod val="95000"/>
                        <a:lumOff val="5000"/>
                      </a:schemeClr>
                    </a:solidFill>
                    <a:sym typeface="Symbol" panose="05050102010706020507" pitchFamily="18" charset="2"/>
                  </a:rPr>
                  <a:t> </a:t>
                </a:r>
                <a:r>
                  <a:rPr lang="cs-CZ" altLang="cs-CZ" i="1" dirty="0" err="1">
                    <a:solidFill>
                      <a:schemeClr val="tx1">
                        <a:lumMod val="95000"/>
                        <a:lumOff val="5000"/>
                      </a:schemeClr>
                    </a:solidFill>
                    <a:sym typeface="Symbol" panose="05050102010706020507" pitchFamily="18" charset="2"/>
                  </a:rPr>
                  <a:t>A</a:t>
                </a:r>
                <a:r>
                  <a:rPr lang="cs-CZ" altLang="cs-CZ" i="1" baseline="-25000" dirty="0" err="1">
                    <a:solidFill>
                      <a:schemeClr val="tx1">
                        <a:lumMod val="95000"/>
                        <a:lumOff val="5000"/>
                      </a:schemeClr>
                    </a:solidFill>
                    <a:sym typeface="Symbol" panose="05050102010706020507" pitchFamily="18" charset="2"/>
                  </a:rPr>
                  <a:t>i</a:t>
                </a:r>
                <a:r>
                  <a:rPr lang="cs-CZ" altLang="cs-CZ" i="1" baseline="-25000" dirty="0">
                    <a:solidFill>
                      <a:schemeClr val="tx1">
                        <a:lumMod val="95000"/>
                        <a:lumOff val="5000"/>
                      </a:schemeClr>
                    </a:solidFill>
                    <a:sym typeface="Symbol" panose="05050102010706020507" pitchFamily="18" charset="2"/>
                  </a:rPr>
                  <a:t> </a:t>
                </a:r>
                <a:r>
                  <a:rPr lang="cs-CZ" altLang="cs-CZ" i="1" dirty="0">
                    <a:solidFill>
                      <a:schemeClr val="tx1">
                        <a:lumMod val="95000"/>
                        <a:lumOff val="5000"/>
                      </a:schemeClr>
                    </a:solidFill>
                    <a:sym typeface="Symbol" panose="05050102010706020507" pitchFamily="18" charset="2"/>
                  </a:rPr>
                  <a:t>= </a:t>
                </a:r>
                <a:r>
                  <a:rPr lang="cs-CZ" altLang="cs-CZ" dirty="0">
                    <a:solidFill>
                      <a:schemeClr val="tx1">
                        <a:lumMod val="95000"/>
                        <a:lumOff val="5000"/>
                      </a:schemeClr>
                    </a:solidFill>
                    <a:sym typeface="Symbol" panose="05050102010706020507" pitchFamily="18" charset="2"/>
                  </a:rPr>
                  <a:t>{</a:t>
                </a:r>
                <a:r>
                  <a:rPr lang="cs-CZ" altLang="cs-CZ" i="1" dirty="0">
                    <a:solidFill>
                      <a:schemeClr val="tx1">
                        <a:lumMod val="95000"/>
                        <a:lumOff val="5000"/>
                      </a:schemeClr>
                    </a:solidFill>
                    <a:sym typeface="Symbol" panose="05050102010706020507" pitchFamily="18" charset="2"/>
                  </a:rPr>
                  <a:t>x</a:t>
                </a:r>
                <a:r>
                  <a:rPr lang="cs-CZ" altLang="cs-CZ" dirty="0">
                    <a:solidFill>
                      <a:schemeClr val="tx1">
                        <a:lumMod val="95000"/>
                        <a:lumOff val="5000"/>
                      </a:schemeClr>
                    </a:solidFill>
                    <a:sym typeface="Symbol" panose="05050102010706020507" pitchFamily="18" charset="2"/>
                  </a:rPr>
                  <a:t> |</a:t>
                </a:r>
                <a:r>
                  <a:rPr lang="cs-CZ" altLang="cs-CZ" i="1" dirty="0">
                    <a:solidFill>
                      <a:schemeClr val="tx1">
                        <a:lumMod val="95000"/>
                        <a:lumOff val="5000"/>
                      </a:schemeClr>
                    </a:solidFill>
                    <a:sym typeface="Symbol" panose="05050102010706020507" pitchFamily="18" charset="2"/>
                  </a:rPr>
                  <a:t> x </a:t>
                </a:r>
                <a:r>
                  <a:rPr lang="cs-CZ" altLang="cs-CZ" dirty="0">
                    <a:solidFill>
                      <a:schemeClr val="tx1">
                        <a:lumMod val="95000"/>
                        <a:lumOff val="5000"/>
                      </a:schemeClr>
                    </a:solidFill>
                    <a:sym typeface="Symbol" panose="05050102010706020507" pitchFamily="18" charset="2"/>
                  </a:rPr>
                  <a:t>= 2.</a:t>
                </a:r>
                <a:r>
                  <a:rPr lang="cs-CZ" altLang="cs-CZ" i="1" dirty="0">
                    <a:solidFill>
                      <a:schemeClr val="tx1">
                        <a:lumMod val="95000"/>
                        <a:lumOff val="5000"/>
                      </a:schemeClr>
                    </a:solidFill>
                    <a:sym typeface="Symbol" panose="05050102010706020507" pitchFamily="18" charset="2"/>
                  </a:rPr>
                  <a:t>i</a:t>
                </a:r>
                <a:r>
                  <a:rPr lang="en-US" altLang="cs-CZ" dirty="0">
                    <a:solidFill>
                      <a:schemeClr val="tx1">
                        <a:lumMod val="95000"/>
                        <a:lumOff val="5000"/>
                      </a:schemeClr>
                    </a:solidFill>
                    <a:sym typeface="Symbol" panose="05050102010706020507" pitchFamily="18" charset="2"/>
                  </a:rPr>
                  <a:t>, for </a:t>
                </a:r>
                <a:r>
                  <a:rPr lang="en-US" altLang="cs-CZ" b="1" i="1" dirty="0">
                    <a:solidFill>
                      <a:schemeClr val="tx1">
                        <a:lumMod val="95000"/>
                        <a:lumOff val="5000"/>
                      </a:schemeClr>
                    </a:solidFill>
                    <a:sym typeface="Symbol" panose="05050102010706020507" pitchFamily="18" charset="2"/>
                  </a:rPr>
                  <a:t>some</a:t>
                </a:r>
                <a:r>
                  <a:rPr lang="en-US" altLang="cs-CZ" dirty="0">
                    <a:solidFill>
                      <a:schemeClr val="tx1">
                        <a:lumMod val="95000"/>
                        <a:lumOff val="5000"/>
                      </a:schemeClr>
                    </a:solidFill>
                    <a:sym typeface="Symbol" panose="05050102010706020507" pitchFamily="18" charset="2"/>
                  </a:rPr>
                  <a:t> </a:t>
                </a:r>
                <a:r>
                  <a:rPr lang="cs-CZ" altLang="cs-CZ" i="1" dirty="0">
                    <a:solidFill>
                      <a:schemeClr val="tx1">
                        <a:lumMod val="95000"/>
                        <a:lumOff val="5000"/>
                      </a:schemeClr>
                    </a:solidFill>
                    <a:sym typeface="Symbol" panose="05050102010706020507" pitchFamily="18" charset="2"/>
                  </a:rPr>
                  <a:t>i </a:t>
                </a:r>
                <a:r>
                  <a:rPr lang="cs-CZ" altLang="cs-CZ" dirty="0">
                    <a:solidFill>
                      <a:schemeClr val="tx1">
                        <a:lumMod val="95000"/>
                        <a:lumOff val="5000"/>
                      </a:schemeClr>
                    </a:solidFill>
                    <a:sym typeface="Symbol" panose="05050102010706020507" pitchFamily="18" charset="2"/>
                  </a:rPr>
                  <a:t> </a:t>
                </a:r>
                <a:r>
                  <a:rPr lang="cs-CZ" altLang="cs-CZ" b="1" i="1" dirty="0">
                    <a:solidFill>
                      <a:schemeClr val="tx1">
                        <a:lumMod val="95000"/>
                        <a:lumOff val="5000"/>
                      </a:schemeClr>
                    </a:solidFill>
                    <a:sym typeface="Symbol" panose="05050102010706020507" pitchFamily="18" charset="2"/>
                  </a:rPr>
                  <a:t>N</a:t>
                </a:r>
                <a:r>
                  <a:rPr lang="en-US" altLang="cs-CZ" dirty="0">
                    <a:solidFill>
                      <a:schemeClr val="tx1">
                        <a:lumMod val="95000"/>
                        <a:lumOff val="5000"/>
                      </a:schemeClr>
                    </a:solidFill>
                    <a:sym typeface="Symbol" panose="05050102010706020507" pitchFamily="18" charset="2"/>
                  </a:rPr>
                  <a:t>}</a:t>
                </a:r>
              </a:p>
              <a:p>
                <a:pPr marL="914400" lvl="2" indent="0">
                  <a:buNone/>
                </a:pPr>
                <a:r>
                  <a:rPr lang="cs-CZ" altLang="cs-CZ" i="1" dirty="0">
                    <a:solidFill>
                      <a:schemeClr val="accent1"/>
                    </a:solidFill>
                    <a:sym typeface="Symbol" panose="05050102010706020507" pitchFamily="18" charset="2"/>
                  </a:rPr>
                  <a:t>A</a:t>
                </a:r>
                <a:r>
                  <a:rPr lang="en-US" altLang="cs-CZ" i="1" baseline="-25000" dirty="0">
                    <a:solidFill>
                      <a:schemeClr val="accent1"/>
                    </a:solidFill>
                    <a:sym typeface="Symbol" panose="05050102010706020507" pitchFamily="18" charset="2"/>
                  </a:rPr>
                  <a:t>0</a:t>
                </a:r>
                <a:r>
                  <a:rPr lang="cs-CZ" altLang="cs-CZ" i="1" baseline="-25000"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 </a:t>
                </a:r>
                <a:r>
                  <a:rPr lang="cs-CZ" altLang="cs-CZ"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0}, </a:t>
                </a:r>
                <a:r>
                  <a:rPr lang="cs-CZ" altLang="cs-CZ" i="1" dirty="0">
                    <a:solidFill>
                      <a:schemeClr val="accent1"/>
                    </a:solidFill>
                    <a:sym typeface="Symbol" panose="05050102010706020507" pitchFamily="18" charset="2"/>
                  </a:rPr>
                  <a:t>A</a:t>
                </a:r>
                <a:r>
                  <a:rPr lang="en-US" altLang="cs-CZ" i="1" baseline="-25000" dirty="0">
                    <a:solidFill>
                      <a:schemeClr val="accent1"/>
                    </a:solidFill>
                    <a:sym typeface="Symbol" panose="05050102010706020507" pitchFamily="18" charset="2"/>
                  </a:rPr>
                  <a:t>1</a:t>
                </a:r>
                <a:r>
                  <a:rPr lang="cs-CZ" altLang="cs-CZ" i="1" baseline="-25000"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 </a:t>
                </a:r>
                <a:r>
                  <a:rPr lang="cs-CZ" altLang="cs-CZ"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2}, </a:t>
                </a:r>
                <a:r>
                  <a:rPr lang="cs-CZ" altLang="cs-CZ" i="1" dirty="0">
                    <a:solidFill>
                      <a:schemeClr val="accent1"/>
                    </a:solidFill>
                    <a:sym typeface="Symbol" panose="05050102010706020507" pitchFamily="18" charset="2"/>
                  </a:rPr>
                  <a:t>A</a:t>
                </a:r>
                <a:r>
                  <a:rPr lang="en-US" altLang="cs-CZ" i="1" baseline="-25000" dirty="0">
                    <a:solidFill>
                      <a:schemeClr val="accent1"/>
                    </a:solidFill>
                    <a:sym typeface="Symbol" panose="05050102010706020507" pitchFamily="18" charset="2"/>
                  </a:rPr>
                  <a:t>2</a:t>
                </a:r>
                <a:r>
                  <a:rPr lang="cs-CZ" altLang="cs-CZ" i="1" baseline="-25000" dirty="0">
                    <a:solidFill>
                      <a:schemeClr val="accent1"/>
                    </a:solidFill>
                    <a:sym typeface="Symbol" panose="05050102010706020507" pitchFamily="18" charset="2"/>
                  </a:rPr>
                  <a:t> </a:t>
                </a:r>
                <a:r>
                  <a:rPr lang="cs-CZ" altLang="cs-CZ" i="1" dirty="0">
                    <a:solidFill>
                      <a:schemeClr val="accent1"/>
                    </a:solidFill>
                    <a:sym typeface="Symbol" panose="05050102010706020507" pitchFamily="18" charset="2"/>
                  </a:rPr>
                  <a:t>= </a:t>
                </a:r>
                <a:r>
                  <a:rPr lang="cs-CZ" altLang="cs-CZ" dirty="0">
                    <a:solidFill>
                      <a:schemeClr val="accent1"/>
                    </a:solidFill>
                    <a:sym typeface="Symbol" panose="05050102010706020507" pitchFamily="18" charset="2"/>
                  </a:rPr>
                  <a:t>{</a:t>
                </a:r>
                <a:r>
                  <a:rPr lang="en-US" altLang="cs-CZ" dirty="0">
                    <a:solidFill>
                      <a:schemeClr val="accent1"/>
                    </a:solidFill>
                    <a:sym typeface="Symbol" panose="05050102010706020507" pitchFamily="18" charset="2"/>
                  </a:rPr>
                  <a:t>4}, …</a:t>
                </a:r>
                <a:endParaRPr lang="en-US" altLang="cs-CZ" dirty="0">
                  <a:solidFill>
                    <a:schemeClr val="accent1"/>
                  </a:solidFill>
                  <a:cs typeface="Calibri"/>
                </a:endParaRPr>
              </a:p>
              <a:p>
                <a:pPr marL="719138" lvl="1" indent="0">
                  <a:buNone/>
                </a:pPr>
                <a:r>
                  <a:rPr lang="cs-CZ" altLang="cs-CZ" dirty="0" err="1">
                    <a:solidFill>
                      <a:schemeClr val="tx1">
                        <a:lumMod val="95000"/>
                        <a:lumOff val="5000"/>
                      </a:schemeClr>
                    </a:solidFill>
                    <a:sym typeface="Symbol" panose="05050102010706020507" pitchFamily="18" charset="2"/>
                  </a:rPr>
                  <a:t>U</a:t>
                </a:r>
                <a:r>
                  <a:rPr lang="cs-CZ" altLang="cs-CZ" i="1" baseline="-25000" dirty="0" err="1">
                    <a:solidFill>
                      <a:schemeClr val="tx1">
                        <a:lumMod val="95000"/>
                        <a:lumOff val="5000"/>
                      </a:schemeClr>
                    </a:solidFill>
                    <a:sym typeface="Symbol" panose="05050102010706020507" pitchFamily="18" charset="2"/>
                  </a:rPr>
                  <a:t>i</a:t>
                </a:r>
                <a:r>
                  <a:rPr lang="cs-CZ" altLang="cs-CZ" baseline="-25000" dirty="0">
                    <a:solidFill>
                      <a:schemeClr val="tx1">
                        <a:lumMod val="95000"/>
                        <a:lumOff val="5000"/>
                      </a:schemeClr>
                    </a:solidFill>
                    <a:sym typeface="Symbol" panose="05050102010706020507" pitchFamily="18" charset="2"/>
                  </a:rPr>
                  <a:t></a:t>
                </a:r>
                <a:r>
                  <a:rPr lang="en-US" altLang="cs-CZ" b="1" i="1" baseline="-25000" dirty="0">
                    <a:solidFill>
                      <a:schemeClr val="tx1">
                        <a:lumMod val="95000"/>
                        <a:lumOff val="5000"/>
                      </a:schemeClr>
                    </a:solidFill>
                    <a:sym typeface="Symbol" panose="05050102010706020507" pitchFamily="18" charset="2"/>
                  </a:rPr>
                  <a:t>N</a:t>
                </a:r>
                <a:r>
                  <a:rPr lang="cs-CZ" altLang="cs-CZ" i="1" baseline="-25000" dirty="0">
                    <a:solidFill>
                      <a:schemeClr val="tx1">
                        <a:lumMod val="95000"/>
                        <a:lumOff val="5000"/>
                      </a:schemeClr>
                    </a:solidFill>
                    <a:sym typeface="Symbol" panose="05050102010706020507" pitchFamily="18" charset="2"/>
                  </a:rPr>
                  <a:t> </a:t>
                </a:r>
                <a:r>
                  <a:rPr lang="cs-CZ" altLang="cs-CZ" i="1" dirty="0" err="1">
                    <a:solidFill>
                      <a:schemeClr val="tx1">
                        <a:lumMod val="95000"/>
                        <a:lumOff val="5000"/>
                      </a:schemeClr>
                    </a:solidFill>
                    <a:sym typeface="Symbol" panose="05050102010706020507" pitchFamily="18" charset="2"/>
                  </a:rPr>
                  <a:t>A</a:t>
                </a:r>
                <a:r>
                  <a:rPr lang="cs-CZ" altLang="cs-CZ" i="1" baseline="-25000" dirty="0" err="1">
                    <a:solidFill>
                      <a:schemeClr val="tx1">
                        <a:lumMod val="95000"/>
                        <a:lumOff val="5000"/>
                      </a:schemeClr>
                    </a:solidFill>
                    <a:sym typeface="Symbol" panose="05050102010706020507" pitchFamily="18" charset="2"/>
                  </a:rPr>
                  <a:t>i</a:t>
                </a:r>
                <a:r>
                  <a:rPr lang="cs-CZ" altLang="cs-CZ" i="1" baseline="-25000" dirty="0">
                    <a:solidFill>
                      <a:schemeClr val="tx1">
                        <a:lumMod val="95000"/>
                        <a:lumOff val="5000"/>
                      </a:schemeClr>
                    </a:solidFill>
                    <a:sym typeface="Symbol" panose="05050102010706020507" pitchFamily="18" charset="2"/>
                  </a:rPr>
                  <a:t> </a:t>
                </a:r>
                <a:r>
                  <a:rPr lang="cs-CZ" altLang="cs-CZ" dirty="0">
                    <a:solidFill>
                      <a:schemeClr val="tx1">
                        <a:lumMod val="95000"/>
                        <a:lumOff val="5000"/>
                      </a:schemeClr>
                    </a:solidFill>
                    <a:sym typeface="Symbol" panose="05050102010706020507" pitchFamily="18" charset="2"/>
                  </a:rPr>
                  <a:t>=</a:t>
                </a:r>
                <a:r>
                  <a:rPr lang="en-US" altLang="cs-CZ" i="1" dirty="0">
                    <a:solidFill>
                      <a:schemeClr val="tx1">
                        <a:lumMod val="95000"/>
                        <a:lumOff val="5000"/>
                      </a:schemeClr>
                    </a:solidFill>
                    <a:sym typeface="Symbol" panose="05050102010706020507" pitchFamily="18" charset="2"/>
                  </a:rPr>
                  <a:t> the set of all even numbers</a:t>
                </a:r>
                <a:endParaRPr lang="cs-CZ" altLang="cs-CZ" i="1" dirty="0">
                  <a:solidFill>
                    <a:schemeClr val="tx1">
                      <a:lumMod val="95000"/>
                      <a:lumOff val="5000"/>
                    </a:schemeClr>
                  </a:solidFill>
                  <a:cs typeface="Calibri"/>
                </a:endParaRPr>
              </a:p>
            </p:txBody>
          </p:sp>
        </mc:Choice>
        <mc:Fallback xmlns="">
          <p:sp>
            <p:nvSpPr>
              <p:cNvPr id="141315" name="Rectangle 3">
                <a:extLst>
                  <a:ext uri="{FF2B5EF4-FFF2-40B4-BE49-F238E27FC236}">
                    <a16:creationId xmlns:a16="http://schemas.microsoft.com/office/drawing/2014/main" id="{994192E1-4FD7-4A73-8DA0-3EB4DB38CD92}"/>
                  </a:ext>
                </a:extLst>
              </p:cNvPr>
              <p:cNvSpPr>
                <a:spLocks noGrp="1" noRot="1" noChangeAspect="1" noMove="1" noResize="1" noEditPoints="1" noAdjustHandles="1" noChangeArrowheads="1" noChangeShapeType="1" noTextEdit="1"/>
              </p:cNvSpPr>
              <p:nvPr>
                <p:ph type="body" idx="1"/>
              </p:nvPr>
            </p:nvSpPr>
            <p:spPr>
              <a:xfrm>
                <a:off x="1703389" y="1700214"/>
                <a:ext cx="9232089" cy="4167187"/>
              </a:xfrm>
              <a:blipFill>
                <a:blip r:embed="rId2"/>
                <a:stretch>
                  <a:fillRect l="-1188" t="-2924"/>
                </a:stretch>
              </a:blipFill>
            </p:spPr>
            <p:txBody>
              <a:bodyPr/>
              <a:lstStyle/>
              <a:p>
                <a:r>
                  <a:rPr lang="cs-CZ">
                    <a:noFill/>
                  </a:rPr>
                  <a:t> </a:t>
                </a:r>
              </a:p>
            </p:txBody>
          </p:sp>
        </mc:Fallback>
      </mc:AlternateContent>
      <p:sp>
        <p:nvSpPr>
          <p:cNvPr id="2" name="Obdélník 1">
            <a:extLst>
              <a:ext uri="{FF2B5EF4-FFF2-40B4-BE49-F238E27FC236}">
                <a16:creationId xmlns:a16="http://schemas.microsoft.com/office/drawing/2014/main" id="{0044FC0C-EE2E-476C-894E-091E3F98FD59}"/>
              </a:ext>
            </a:extLst>
          </p:cNvPr>
          <p:cNvSpPr/>
          <p:nvPr/>
        </p:nvSpPr>
        <p:spPr>
          <a:xfrm>
            <a:off x="1016359" y="867102"/>
            <a:ext cx="10217278" cy="5502239"/>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4D8A556D-11BC-4266-BBE9-C971BBA9981F}"/>
              </a:ext>
            </a:extLst>
          </p:cNvPr>
          <p:cNvSpPr>
            <a:spLocks noGrp="1" noChangeArrowheads="1"/>
          </p:cNvSpPr>
          <p:nvPr/>
        </p:nvSpPr>
        <p:spPr>
          <a:xfrm>
            <a:off x="1778822" y="458699"/>
            <a:ext cx="4790973" cy="931526"/>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Set-theoretical </a:t>
            </a:r>
            <a:r>
              <a:rPr lang="en-US" altLang="cs-CZ" sz="2800" i="1" dirty="0">
                <a:effectLst>
                  <a:outerShdw blurRad="38100" dist="38100" dir="2700000" algn="tl">
                    <a:srgbClr val="000000">
                      <a:alpha val="43137"/>
                    </a:srgbClr>
                  </a:outerShdw>
                </a:effectLst>
                <a:latin typeface="Trebuchet MS"/>
              </a:rPr>
              <a:t>operations</a:t>
            </a:r>
            <a:r>
              <a:rPr lang="en-US" altLang="cs-CZ" sz="2800" dirty="0">
                <a:latin typeface="Trebuchet MS"/>
              </a:rPr>
              <a:t> (create new sets from sets)</a:t>
            </a:r>
            <a:endParaRPr lang="cs-CZ" dirty="0"/>
          </a:p>
        </p:txBody>
      </p:sp>
      <p:sp>
        <p:nvSpPr>
          <p:cNvPr id="6" name="TextovéPole 1">
            <a:extLst>
              <a:ext uri="{FF2B5EF4-FFF2-40B4-BE49-F238E27FC236}">
                <a16:creationId xmlns:a16="http://schemas.microsoft.com/office/drawing/2014/main" id="{CE83989E-EFF5-46F4-9B9E-193AE6DE4E8C}"/>
              </a:ext>
            </a:extLst>
          </p:cNvPr>
          <p:cNvSpPr txBox="1"/>
          <p:nvPr/>
        </p:nvSpPr>
        <p:spPr>
          <a:xfrm rot="1200000">
            <a:off x="11341237" y="2634709"/>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7" name="TextovéPole 2">
            <a:extLst>
              <a:ext uri="{FF2B5EF4-FFF2-40B4-BE49-F238E27FC236}">
                <a16:creationId xmlns:a16="http://schemas.microsoft.com/office/drawing/2014/main" id="{A2C72C37-E8D4-4DDA-B803-6E424067B2C3}"/>
              </a:ext>
            </a:extLst>
          </p:cNvPr>
          <p:cNvSpPr txBox="1"/>
          <p:nvPr/>
        </p:nvSpPr>
        <p:spPr>
          <a:xfrm rot="660000">
            <a:off x="484395" y="3325834"/>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8" name="TextovéPole 3">
            <a:extLst>
              <a:ext uri="{FF2B5EF4-FFF2-40B4-BE49-F238E27FC236}">
                <a16:creationId xmlns:a16="http://schemas.microsoft.com/office/drawing/2014/main" id="{194AAA84-12B8-4D7C-9085-E91239B593B0}"/>
              </a:ext>
            </a:extLst>
          </p:cNvPr>
          <p:cNvSpPr txBox="1"/>
          <p:nvPr/>
        </p:nvSpPr>
        <p:spPr>
          <a:xfrm>
            <a:off x="11685616" y="35019"/>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9" name="TextovéPole 4">
            <a:extLst>
              <a:ext uri="{FF2B5EF4-FFF2-40B4-BE49-F238E27FC236}">
                <a16:creationId xmlns:a16="http://schemas.microsoft.com/office/drawing/2014/main" id="{D08CCF98-6C65-453B-A607-277B13C7D66A}"/>
              </a:ext>
            </a:extLst>
          </p:cNvPr>
          <p:cNvSpPr txBox="1"/>
          <p:nvPr/>
        </p:nvSpPr>
        <p:spPr>
          <a:xfrm rot="540000">
            <a:off x="11276085" y="5367902"/>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0" name="TextovéPole 5">
            <a:extLst>
              <a:ext uri="{FF2B5EF4-FFF2-40B4-BE49-F238E27FC236}">
                <a16:creationId xmlns:a16="http://schemas.microsoft.com/office/drawing/2014/main" id="{7515B528-1A0E-44FB-BA0B-B25005B80C83}"/>
              </a:ext>
            </a:extLst>
          </p:cNvPr>
          <p:cNvSpPr txBox="1"/>
          <p:nvPr/>
        </p:nvSpPr>
        <p:spPr>
          <a:xfrm rot="21240000">
            <a:off x="6832351" y="302542"/>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 λ</a:t>
            </a:r>
            <a:endParaRPr lang="cs-CZ" sz="3200" dirty="0">
              <a:solidFill>
                <a:srgbClr val="AEABAB"/>
              </a:solidFill>
              <a:latin typeface="Trebuchet MS"/>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Zástupný symbol pro číslo snímku 4">
            <a:extLst>
              <a:ext uri="{FF2B5EF4-FFF2-40B4-BE49-F238E27FC236}">
                <a16:creationId xmlns:a16="http://schemas.microsoft.com/office/drawing/2014/main" id="{2935AD59-E44D-4855-AFEE-452C2F86BEB7}"/>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D56D8F19-5009-4703-BDFF-2EE707DEE7BB}" type="slidenum">
              <a:rPr lang="cs-CZ" altLang="cs-CZ" sz="1200">
                <a:latin typeface="Arial Black" panose="020B0A04020102020204" pitchFamily="34" charset="0"/>
              </a:rPr>
              <a:pPr>
                <a:spcBef>
                  <a:spcPct val="0"/>
                </a:spcBef>
                <a:buClrTx/>
                <a:buSzTx/>
                <a:buFontTx/>
                <a:buNone/>
              </a:pPr>
              <a:t>7</a:t>
            </a:fld>
            <a:endParaRPr lang="cs-CZ" altLang="cs-CZ" sz="120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42339" name="Rectangle 3">
                <a:extLst>
                  <a:ext uri="{FF2B5EF4-FFF2-40B4-BE49-F238E27FC236}">
                    <a16:creationId xmlns:a16="http://schemas.microsoft.com/office/drawing/2014/main" id="{3C9F4543-CA53-44D5-B0AE-D3511D1BADE8}"/>
                  </a:ext>
                </a:extLst>
              </p:cNvPr>
              <p:cNvSpPr>
                <a:spLocks noGrp="1" noChangeArrowheads="1"/>
              </p:cNvSpPr>
              <p:nvPr>
                <p:ph type="body" idx="1"/>
              </p:nvPr>
            </p:nvSpPr>
            <p:spPr>
              <a:xfrm>
                <a:off x="1325217" y="1286823"/>
                <a:ext cx="9471761" cy="4493048"/>
              </a:xfrm>
            </p:spPr>
            <p:txBody>
              <a:bodyPr>
                <a:normAutofit/>
              </a:bodyPr>
              <a:lstStyle/>
              <a:p>
                <a:pPr eaLnBrk="1" hangingPunct="1"/>
                <a:r>
                  <a:rPr lang="en-US" altLang="cs-CZ" dirty="0">
                    <a:solidFill>
                      <a:srgbClr val="0C0C0C"/>
                    </a:solidFill>
                  </a:rPr>
                  <a:t>Intersection</a:t>
                </a:r>
                <a:r>
                  <a:rPr lang="cs-CZ" altLang="cs-CZ" dirty="0">
                    <a:solidFill>
                      <a:srgbClr val="0C0C0C"/>
                    </a:solidFill>
                  </a:rPr>
                  <a:t>: </a:t>
                </a:r>
                <a:r>
                  <a:rPr lang="cs-CZ" altLang="cs-CZ" b="1" dirty="0">
                    <a:solidFill>
                      <a:srgbClr val="0C0C0C"/>
                    </a:solidFill>
                  </a:rPr>
                  <a:t>A </a:t>
                </a:r>
                <a14:m>
                  <m:oMath xmlns:m="http://schemas.openxmlformats.org/officeDocument/2006/math">
                    <m:r>
                      <a:rPr lang="cs-CZ" altLang="cs-CZ" b="1" i="1" dirty="0" smtClean="0">
                        <a:solidFill>
                          <a:srgbClr val="0C0C0C"/>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b="1" dirty="0">
                    <a:solidFill>
                      <a:srgbClr val="0C0C0C"/>
                    </a:solidFill>
                    <a:sym typeface="Symbol" panose="05050102010706020507" pitchFamily="18" charset="2"/>
                  </a:rPr>
                  <a:t> B </a:t>
                </a:r>
                <a:r>
                  <a:rPr lang="cs-CZ" altLang="cs-CZ" dirty="0">
                    <a:solidFill>
                      <a:srgbClr val="0C0C0C"/>
                    </a:solidFill>
                    <a:sym typeface="Symbol" panose="05050102010706020507" pitchFamily="18" charset="2"/>
                  </a:rPr>
                  <a:t>= {</a:t>
                </a:r>
                <a:r>
                  <a:rPr lang="cs-CZ" altLang="cs-CZ" i="1" dirty="0">
                    <a:solidFill>
                      <a:srgbClr val="0C0C0C"/>
                    </a:solidFill>
                    <a:sym typeface="Symbol" panose="05050102010706020507" pitchFamily="18" charset="2"/>
                  </a:rPr>
                  <a:t>x</a:t>
                </a:r>
                <a:r>
                  <a:rPr lang="cs-CZ" altLang="cs-CZ" dirty="0">
                    <a:solidFill>
                      <a:srgbClr val="0C0C0C"/>
                    </a:solidFill>
                    <a:sym typeface="Symbol" panose="05050102010706020507" pitchFamily="18" charset="2"/>
                  </a:rPr>
                  <a:t> | </a:t>
                </a:r>
                <a:r>
                  <a:rPr lang="cs-CZ" altLang="cs-CZ" i="1" dirty="0">
                    <a:solidFill>
                      <a:srgbClr val="0C0C0C"/>
                    </a:solidFill>
                    <a:sym typeface="Symbol" panose="05050102010706020507" pitchFamily="18" charset="2"/>
                  </a:rPr>
                  <a:t>x </a:t>
                </a:r>
                <a:r>
                  <a:rPr lang="cs-CZ" altLang="cs-CZ" dirty="0">
                    <a:solidFill>
                      <a:srgbClr val="0C0C0C"/>
                    </a:solidFill>
                    <a:sym typeface="Symbol" panose="05050102010706020507" pitchFamily="18" charset="2"/>
                  </a:rPr>
                  <a:t> A </a:t>
                </a:r>
                <a:r>
                  <a:rPr lang="cs-CZ" altLang="cs-CZ" b="1" i="1" dirty="0" err="1">
                    <a:solidFill>
                      <a:srgbClr val="0C0C0C"/>
                    </a:solidFill>
                    <a:sym typeface="Symbol" panose="05050102010706020507" pitchFamily="18" charset="2"/>
                  </a:rPr>
                  <a:t>a</a:t>
                </a:r>
                <a:r>
                  <a:rPr lang="en-US" altLang="cs-CZ" b="1" i="1" dirty="0" err="1">
                    <a:solidFill>
                      <a:srgbClr val="0C0C0C"/>
                    </a:solidFill>
                    <a:sym typeface="Symbol" panose="05050102010706020507" pitchFamily="18" charset="2"/>
                  </a:rPr>
                  <a:t>nd</a:t>
                </a:r>
                <a:r>
                  <a:rPr lang="cs-CZ" altLang="cs-CZ" b="1" i="1" dirty="0">
                    <a:solidFill>
                      <a:srgbClr val="0C0C0C"/>
                    </a:solidFill>
                    <a:sym typeface="Symbol" panose="05050102010706020507" pitchFamily="18" charset="2"/>
                  </a:rPr>
                  <a:t> </a:t>
                </a:r>
                <a:r>
                  <a:rPr lang="cs-CZ" altLang="cs-CZ" i="1" dirty="0">
                    <a:solidFill>
                      <a:srgbClr val="0C0C0C"/>
                    </a:solidFill>
                    <a:sym typeface="Symbol" panose="05050102010706020507" pitchFamily="18" charset="2"/>
                  </a:rPr>
                  <a:t>x </a:t>
                </a:r>
                <a:r>
                  <a:rPr lang="cs-CZ" altLang="cs-CZ" dirty="0">
                    <a:solidFill>
                      <a:srgbClr val="0C0C0C"/>
                    </a:solidFill>
                    <a:sym typeface="Symbol" panose="05050102010706020507" pitchFamily="18" charset="2"/>
                  </a:rPr>
                  <a:t> B}</a:t>
                </a:r>
              </a:p>
              <a:p>
                <a:pPr eaLnBrk="1" hangingPunct="1">
                  <a:buFont typeface="Wingdings" panose="05000000000000000000" pitchFamily="2" charset="2"/>
                  <a:buNone/>
                </a:pPr>
                <a:r>
                  <a:rPr lang="cs-CZ" altLang="cs-CZ" dirty="0">
                    <a:solidFill>
                      <a:srgbClr val="0C0C0C"/>
                    </a:solidFill>
                    <a:sym typeface="Symbol" panose="05050102010706020507" pitchFamily="18" charset="2"/>
                  </a:rPr>
                  <a:t> 	</a:t>
                </a:r>
                <a:r>
                  <a:rPr lang="en-US" altLang="cs-CZ" dirty="0">
                    <a:solidFill>
                      <a:srgbClr val="0C0C0C"/>
                    </a:solidFill>
                    <a:sym typeface="Symbol" panose="05050102010706020507" pitchFamily="18" charset="2"/>
                  </a:rPr>
                  <a:t>read</a:t>
                </a:r>
                <a:r>
                  <a:rPr lang="cs-CZ" altLang="cs-CZ" dirty="0">
                    <a:solidFill>
                      <a:srgbClr val="0C0C0C"/>
                    </a:solidFill>
                    <a:sym typeface="Symbol" panose="05050102010706020507" pitchFamily="18" charset="2"/>
                  </a:rPr>
                  <a:t>: „</a:t>
                </a:r>
                <a:r>
                  <a:rPr lang="en-US" altLang="cs-CZ" dirty="0">
                    <a:solidFill>
                      <a:srgbClr val="0C0C0C"/>
                    </a:solidFill>
                    <a:sym typeface="Symbol" panose="05050102010706020507" pitchFamily="18" charset="2"/>
                  </a:rPr>
                  <a:t>The set of all</a:t>
                </a:r>
                <a:r>
                  <a:rPr lang="cs-CZ" altLang="cs-CZ" dirty="0">
                    <a:solidFill>
                      <a:srgbClr val="0C0C0C"/>
                    </a:solidFill>
                    <a:sym typeface="Symbol" panose="05050102010706020507" pitchFamily="18" charset="2"/>
                  </a:rPr>
                  <a:t> </a:t>
                </a:r>
                <a:r>
                  <a:rPr lang="cs-CZ" altLang="cs-CZ" i="1" dirty="0">
                    <a:solidFill>
                      <a:srgbClr val="0C0C0C"/>
                    </a:solidFill>
                    <a:sym typeface="Symbol" panose="05050102010706020507" pitchFamily="18" charset="2"/>
                  </a:rPr>
                  <a:t>x </a:t>
                </a:r>
                <a:r>
                  <a:rPr lang="en-US" altLang="cs-CZ" dirty="0">
                    <a:solidFill>
                      <a:srgbClr val="0C0C0C"/>
                    </a:solidFill>
                    <a:sym typeface="Symbol" panose="05050102010706020507" pitchFamily="18" charset="2"/>
                  </a:rPr>
                  <a:t>such that </a:t>
                </a:r>
                <a:r>
                  <a:rPr lang="cs-CZ" altLang="cs-CZ" i="1" dirty="0">
                    <a:solidFill>
                      <a:srgbClr val="0C0C0C"/>
                    </a:solidFill>
                    <a:sym typeface="Symbol" panose="05050102010706020507" pitchFamily="18" charset="2"/>
                  </a:rPr>
                  <a:t>x </a:t>
                </a:r>
                <a:r>
                  <a:rPr lang="en-US" altLang="cs-CZ" dirty="0">
                    <a:solidFill>
                      <a:srgbClr val="0C0C0C"/>
                    </a:solidFill>
                    <a:sym typeface="Symbol" panose="05050102010706020507" pitchFamily="18" charset="2"/>
                  </a:rPr>
                  <a:t>is an element of</a:t>
                </a:r>
                <a:r>
                  <a:rPr lang="cs-CZ" altLang="cs-CZ" dirty="0">
                    <a:solidFill>
                      <a:srgbClr val="0C0C0C"/>
                    </a:solidFill>
                    <a:sym typeface="Symbol" panose="05050102010706020507" pitchFamily="18" charset="2"/>
                  </a:rPr>
                  <a:t> A </a:t>
                </a:r>
                <a:r>
                  <a:rPr lang="cs-CZ" altLang="cs-CZ" b="1" i="1" dirty="0" err="1">
                    <a:solidFill>
                      <a:srgbClr val="0C0C0C"/>
                    </a:solidFill>
                    <a:sym typeface="Symbol" panose="05050102010706020507" pitchFamily="18" charset="2"/>
                  </a:rPr>
                  <a:t>a</a:t>
                </a:r>
                <a:r>
                  <a:rPr lang="en-US" altLang="cs-CZ" b="1" i="1" dirty="0" err="1">
                    <a:solidFill>
                      <a:srgbClr val="0C0C0C"/>
                    </a:solidFill>
                    <a:sym typeface="Symbol" panose="05050102010706020507" pitchFamily="18" charset="2"/>
                  </a:rPr>
                  <a:t>nd</a:t>
                </a:r>
                <a:r>
                  <a:rPr lang="cs-CZ" altLang="cs-CZ" b="1" i="1" dirty="0">
                    <a:solidFill>
                      <a:srgbClr val="0C0C0C"/>
                    </a:solidFill>
                    <a:sym typeface="Symbol" panose="05050102010706020507" pitchFamily="18" charset="2"/>
                  </a:rPr>
                  <a:t> </a:t>
                </a:r>
                <a:br>
                  <a:rPr lang="cs-CZ" altLang="cs-CZ" b="1" i="1" dirty="0">
                    <a:solidFill>
                      <a:srgbClr val="0C0C0C"/>
                    </a:solidFill>
                    <a:sym typeface="Symbol" panose="05050102010706020507" pitchFamily="18" charset="2"/>
                  </a:rPr>
                </a:br>
                <a:r>
                  <a:rPr lang="cs-CZ" altLang="cs-CZ" b="1" i="1" dirty="0">
                    <a:solidFill>
                      <a:srgbClr val="0C0C0C"/>
                    </a:solidFill>
                    <a:sym typeface="Symbol" panose="05050102010706020507" pitchFamily="18" charset="2"/>
                  </a:rPr>
                  <a:t>                                                        </a:t>
                </a:r>
                <a:r>
                  <a:rPr lang="cs-CZ" altLang="cs-CZ" i="1" dirty="0">
                    <a:solidFill>
                      <a:srgbClr val="0C0C0C"/>
                    </a:solidFill>
                    <a:sym typeface="Symbol" panose="05050102010706020507" pitchFamily="18" charset="2"/>
                  </a:rPr>
                  <a:t>x </a:t>
                </a:r>
                <a:r>
                  <a:rPr lang="en-US" altLang="cs-CZ" dirty="0">
                    <a:solidFill>
                      <a:srgbClr val="0C0C0C"/>
                    </a:solidFill>
                    <a:sym typeface="Symbol" panose="05050102010706020507" pitchFamily="18" charset="2"/>
                  </a:rPr>
                  <a:t>is an element of</a:t>
                </a:r>
                <a:r>
                  <a:rPr lang="cs-CZ" altLang="cs-CZ" dirty="0">
                    <a:solidFill>
                      <a:srgbClr val="0C0C0C"/>
                    </a:solidFill>
                    <a:sym typeface="Symbol" panose="05050102010706020507" pitchFamily="18" charset="2"/>
                  </a:rPr>
                  <a:t> B</a:t>
                </a:r>
                <a:r>
                  <a:rPr lang="en-US" altLang="cs-CZ" dirty="0">
                    <a:solidFill>
                      <a:srgbClr val="0C0C0C"/>
                    </a:solidFill>
                    <a:sym typeface="Symbol" panose="05050102010706020507" pitchFamily="18" charset="2"/>
                  </a:rPr>
                  <a:t> as well</a:t>
                </a:r>
                <a:r>
                  <a:rPr lang="cs-CZ" altLang="cs-CZ" dirty="0">
                    <a:solidFill>
                      <a:srgbClr val="0C0C0C"/>
                    </a:solidFill>
                    <a:sym typeface="Symbol" panose="05050102010706020507" pitchFamily="18" charset="2"/>
                  </a:rPr>
                  <a:t>.“</a:t>
                </a:r>
              </a:p>
              <a:p>
                <a:pPr marL="719138" lvl="1" indent="0">
                  <a:buNone/>
                </a:pPr>
                <a:r>
                  <a:rPr lang="cs-CZ" altLang="cs-CZ" dirty="0">
                    <a:solidFill>
                      <a:srgbClr val="0070C0"/>
                    </a:solidFill>
                    <a:sym typeface="Symbol" panose="05050102010706020507" pitchFamily="18" charset="2"/>
                  </a:rPr>
                  <a:t>{</a:t>
                </a:r>
                <a:r>
                  <a:rPr lang="cs-CZ" altLang="cs-CZ" i="1" dirty="0">
                    <a:solidFill>
                      <a:srgbClr val="0070C0"/>
                    </a:solidFill>
                    <a:sym typeface="Symbol" panose="05050102010706020507" pitchFamily="18" charset="2"/>
                  </a:rPr>
                  <a:t>a, b, c</a:t>
                </a:r>
                <a:r>
                  <a:rPr lang="cs-CZ" altLang="cs-CZ" dirty="0">
                    <a:solidFill>
                      <a:srgbClr val="0070C0"/>
                    </a:solidFill>
                    <a:sym typeface="Symbol" panose="05050102010706020507" pitchFamily="18" charset="2"/>
                  </a:rPr>
                  <a:t>} </a:t>
                </a:r>
                <a14:m>
                  <m:oMath xmlns:m="http://schemas.openxmlformats.org/officeDocument/2006/math">
                    <m:r>
                      <a:rPr lang="cs-CZ" altLang="cs-CZ" b="1" i="1" dirty="0" smtClean="0">
                        <a:solidFill>
                          <a:srgbClr val="0070C0"/>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rgbClr val="0070C0"/>
                    </a:solidFill>
                    <a:sym typeface="Symbol" panose="05050102010706020507" pitchFamily="18" charset="2"/>
                  </a:rPr>
                  <a:t> {</a:t>
                </a:r>
                <a:r>
                  <a:rPr lang="cs-CZ" altLang="cs-CZ" i="1" dirty="0">
                    <a:solidFill>
                      <a:srgbClr val="0070C0"/>
                    </a:solidFill>
                    <a:sym typeface="Symbol" panose="05050102010706020507" pitchFamily="18" charset="2"/>
                  </a:rPr>
                  <a:t>a, d</a:t>
                </a:r>
                <a:r>
                  <a:rPr lang="cs-CZ" altLang="cs-CZ" dirty="0">
                    <a:solidFill>
                      <a:srgbClr val="0070C0"/>
                    </a:solidFill>
                    <a:sym typeface="Symbol" panose="05050102010706020507" pitchFamily="18" charset="2"/>
                  </a:rPr>
                  <a:t>} = {</a:t>
                </a:r>
                <a:r>
                  <a:rPr lang="cs-CZ" altLang="cs-CZ" i="1" dirty="0">
                    <a:solidFill>
                      <a:srgbClr val="0070C0"/>
                    </a:solidFill>
                    <a:sym typeface="Symbol" panose="05050102010706020507" pitchFamily="18" charset="2"/>
                  </a:rPr>
                  <a:t>a</a:t>
                </a:r>
                <a:r>
                  <a:rPr lang="cs-CZ" altLang="cs-CZ" dirty="0">
                    <a:solidFill>
                      <a:srgbClr val="0070C0"/>
                    </a:solidFill>
                    <a:sym typeface="Symbol" panose="05050102010706020507" pitchFamily="18" charset="2"/>
                  </a:rPr>
                  <a:t>}</a:t>
                </a:r>
              </a:p>
              <a:p>
                <a:pPr lvl="1"/>
                <a:r>
                  <a:rPr lang="en-US" altLang="cs-CZ" dirty="0">
                    <a:solidFill>
                      <a:srgbClr val="0C0C0C"/>
                    </a:solidFill>
                    <a:sym typeface="Symbol" panose="05050102010706020507" pitchFamily="18" charset="2"/>
                  </a:rPr>
                  <a:t>even numbers</a:t>
                </a:r>
                <a:r>
                  <a:rPr lang="cs-CZ" altLang="cs-CZ" dirty="0">
                    <a:solidFill>
                      <a:srgbClr val="0C0C0C"/>
                    </a:solidFill>
                    <a:sym typeface="Symbol" panose="05050102010706020507" pitchFamily="18" charset="2"/>
                  </a:rPr>
                  <a:t> </a:t>
                </a:r>
                <a14:m>
                  <m:oMath xmlns:m="http://schemas.openxmlformats.org/officeDocument/2006/math">
                    <m:r>
                      <a:rPr lang="cs-CZ" altLang="cs-CZ" b="1" i="1" dirty="0">
                        <a:solidFill>
                          <a:srgbClr val="0C0C0C"/>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rgbClr val="0C0C0C"/>
                    </a:solidFill>
                    <a:sym typeface="Symbol" panose="05050102010706020507" pitchFamily="18" charset="2"/>
                  </a:rPr>
                  <a:t> </a:t>
                </a:r>
                <a:r>
                  <a:rPr lang="en-US" altLang="cs-CZ" dirty="0">
                    <a:solidFill>
                      <a:srgbClr val="0C0C0C"/>
                    </a:solidFill>
                    <a:sym typeface="Symbol" panose="05050102010706020507" pitchFamily="18" charset="2"/>
                  </a:rPr>
                  <a:t>odd numbers</a:t>
                </a:r>
                <a:r>
                  <a:rPr lang="cs-CZ" altLang="cs-CZ" dirty="0">
                    <a:solidFill>
                      <a:srgbClr val="0C0C0C"/>
                    </a:solidFill>
                    <a:sym typeface="Symbol" panose="05050102010706020507" pitchFamily="18" charset="2"/>
                  </a:rPr>
                  <a:t> = </a:t>
                </a:r>
                <a14:m>
                  <m:oMath xmlns:m="http://schemas.openxmlformats.org/officeDocument/2006/math">
                    <m:r>
                      <a:rPr lang="cs-CZ" altLang="en-US" i="1">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rgbClr val="0C0C0C"/>
                    </a:solidFill>
                    <a:sym typeface="Symbol" panose="05050102010706020507" pitchFamily="18" charset="2"/>
                  </a:rPr>
                  <a:t> </a:t>
                </a:r>
              </a:p>
              <a:p>
                <a:pPr lvl="1" eaLnBrk="1" hangingPunct="1"/>
                <a:r>
                  <a:rPr lang="en-US" altLang="cs-CZ" dirty="0">
                    <a:solidFill>
                      <a:srgbClr val="0C0C0C"/>
                    </a:solidFill>
                    <a:sym typeface="Symbol" panose="05050102010706020507" pitchFamily="18" charset="2"/>
                  </a:rPr>
                  <a:t>Let</a:t>
                </a:r>
                <a:r>
                  <a:rPr lang="cs-CZ" altLang="cs-CZ" dirty="0">
                    <a:solidFill>
                      <a:srgbClr val="0C0C0C"/>
                    </a:solidFill>
                    <a:sym typeface="Symbol" panose="05050102010706020507" pitchFamily="18" charset="2"/>
                  </a:rPr>
                  <a:t> </a:t>
                </a:r>
                <a:r>
                  <a:rPr lang="cs-CZ" altLang="cs-CZ" i="1" dirty="0" err="1">
                    <a:solidFill>
                      <a:srgbClr val="0C0C0C"/>
                    </a:solidFill>
                    <a:sym typeface="Symbol" panose="05050102010706020507" pitchFamily="18" charset="2"/>
                  </a:rPr>
                  <a:t>A</a:t>
                </a:r>
                <a:r>
                  <a:rPr lang="cs-CZ" altLang="cs-CZ" i="1" baseline="-25000" dirty="0" err="1">
                    <a:solidFill>
                      <a:srgbClr val="0C0C0C"/>
                    </a:solidFill>
                    <a:sym typeface="Symbol" panose="05050102010706020507" pitchFamily="18" charset="2"/>
                  </a:rPr>
                  <a:t>i</a:t>
                </a:r>
                <a:r>
                  <a:rPr lang="cs-CZ" altLang="cs-CZ" i="1" baseline="-25000" dirty="0">
                    <a:solidFill>
                      <a:srgbClr val="0C0C0C"/>
                    </a:solidFill>
                    <a:sym typeface="Symbol" panose="05050102010706020507" pitchFamily="18" charset="2"/>
                  </a:rPr>
                  <a:t> </a:t>
                </a:r>
                <a:r>
                  <a:rPr lang="cs-CZ" altLang="cs-CZ" i="1" dirty="0">
                    <a:solidFill>
                      <a:srgbClr val="0C0C0C"/>
                    </a:solidFill>
                    <a:sym typeface="Symbol" panose="05050102010706020507" pitchFamily="18" charset="2"/>
                  </a:rPr>
                  <a:t>= </a:t>
                </a:r>
                <a:r>
                  <a:rPr lang="cs-CZ" altLang="cs-CZ" dirty="0">
                    <a:solidFill>
                      <a:srgbClr val="0C0C0C"/>
                    </a:solidFill>
                    <a:sym typeface="Symbol" panose="05050102010706020507" pitchFamily="18" charset="2"/>
                  </a:rPr>
                  <a:t>{</a:t>
                </a:r>
                <a:r>
                  <a:rPr lang="cs-CZ" altLang="cs-CZ" i="1" dirty="0">
                    <a:solidFill>
                      <a:srgbClr val="0C0C0C"/>
                    </a:solidFill>
                    <a:sym typeface="Symbol" panose="05050102010706020507" pitchFamily="18" charset="2"/>
                  </a:rPr>
                  <a:t>x</a:t>
                </a:r>
                <a:r>
                  <a:rPr lang="cs-CZ" altLang="cs-CZ" dirty="0">
                    <a:solidFill>
                      <a:srgbClr val="0C0C0C"/>
                    </a:solidFill>
                    <a:sym typeface="Symbol" panose="05050102010706020507" pitchFamily="18" charset="2"/>
                  </a:rPr>
                  <a:t> |</a:t>
                </a:r>
                <a:r>
                  <a:rPr lang="cs-CZ" altLang="cs-CZ" i="1" dirty="0">
                    <a:solidFill>
                      <a:srgbClr val="0C0C0C"/>
                    </a:solidFill>
                    <a:sym typeface="Symbol" panose="05050102010706020507" pitchFamily="18" charset="2"/>
                  </a:rPr>
                  <a:t> i, x </a:t>
                </a:r>
                <a:r>
                  <a:rPr lang="cs-CZ" altLang="cs-CZ" dirty="0">
                    <a:solidFill>
                      <a:srgbClr val="0C0C0C"/>
                    </a:solidFill>
                    <a:sym typeface="Symbol" panose="05050102010706020507" pitchFamily="18" charset="2"/>
                  </a:rPr>
                  <a:t> </a:t>
                </a:r>
                <a:r>
                  <a:rPr lang="cs-CZ" altLang="cs-CZ" b="1" i="1" dirty="0">
                    <a:solidFill>
                      <a:srgbClr val="0C0C0C"/>
                    </a:solidFill>
                    <a:sym typeface="Symbol" panose="05050102010706020507" pitchFamily="18" charset="2"/>
                  </a:rPr>
                  <a:t>N</a:t>
                </a:r>
                <a:r>
                  <a:rPr lang="cs-CZ" altLang="cs-CZ" dirty="0">
                    <a:solidFill>
                      <a:srgbClr val="0C0C0C"/>
                    </a:solidFill>
                    <a:sym typeface="Symbol" panose="05050102010706020507" pitchFamily="18" charset="2"/>
                  </a:rPr>
                  <a:t>, </a:t>
                </a:r>
                <a:r>
                  <a:rPr lang="cs-CZ" altLang="cs-CZ" i="1" dirty="0">
                    <a:solidFill>
                      <a:srgbClr val="0C0C0C"/>
                    </a:solidFill>
                    <a:sym typeface="Symbol" panose="05050102010706020507" pitchFamily="18" charset="2"/>
                  </a:rPr>
                  <a:t>x </a:t>
                </a:r>
                <a:r>
                  <a:rPr lang="cs-CZ" altLang="cs-CZ" dirty="0">
                    <a:solidFill>
                      <a:srgbClr val="0C0C0C"/>
                    </a:solidFill>
                    <a:sym typeface="Symbol" panose="05050102010706020507" pitchFamily="18" charset="2"/>
                  </a:rPr>
                  <a:t> i</a:t>
                </a:r>
                <a:r>
                  <a:rPr lang="en-US" altLang="cs-CZ" dirty="0">
                    <a:solidFill>
                      <a:srgbClr val="0C0C0C"/>
                    </a:solidFill>
                    <a:sym typeface="Symbol" panose="05050102010706020507" pitchFamily="18" charset="2"/>
                  </a:rPr>
                  <a:t>}</a:t>
                </a:r>
              </a:p>
              <a:p>
                <a:pPr marL="457200" lvl="1" indent="0">
                  <a:buNone/>
                </a:pPr>
                <a:r>
                  <a:rPr lang="en-US" altLang="cs-CZ" dirty="0">
                    <a:solidFill>
                      <a:srgbClr val="0C0C0C"/>
                    </a:solidFill>
                    <a:sym typeface="Symbol" panose="05050102010706020507" pitchFamily="18" charset="2"/>
                  </a:rPr>
                  <a:t>	</a:t>
                </a:r>
                <a:r>
                  <a:rPr lang="cs-CZ" altLang="cs-CZ" sz="2000" i="1" dirty="0">
                    <a:solidFill>
                      <a:schemeClr val="accent1"/>
                    </a:solidFill>
                    <a:sym typeface="Symbol" panose="05050102010706020507" pitchFamily="18" charset="2"/>
                  </a:rPr>
                  <a:t>A</a:t>
                </a:r>
                <a:r>
                  <a:rPr lang="en-US" altLang="cs-CZ" sz="2000" i="1" baseline="-25000" dirty="0">
                    <a:solidFill>
                      <a:schemeClr val="accent1"/>
                    </a:solidFill>
                    <a:sym typeface="Symbol" panose="05050102010706020507" pitchFamily="18" charset="2"/>
                  </a:rPr>
                  <a:t>0</a:t>
                </a:r>
                <a:r>
                  <a:rPr lang="cs-CZ" altLang="cs-CZ" sz="2000" i="1" baseline="-25000" dirty="0">
                    <a:solidFill>
                      <a:schemeClr val="accent1"/>
                    </a:solidFill>
                    <a:sym typeface="Symbol" panose="05050102010706020507" pitchFamily="18" charset="2"/>
                  </a:rPr>
                  <a:t> </a:t>
                </a:r>
                <a:r>
                  <a:rPr lang="cs-CZ" altLang="cs-CZ" sz="2000" i="1" dirty="0">
                    <a:solidFill>
                      <a:schemeClr val="accent1"/>
                    </a:solidFill>
                    <a:sym typeface="Symbol" panose="05050102010706020507" pitchFamily="18" charset="2"/>
                  </a:rPr>
                  <a:t>= </a:t>
                </a:r>
                <a:r>
                  <a:rPr lang="cs-CZ" altLang="cs-CZ" sz="2000" dirty="0">
                    <a:solidFill>
                      <a:schemeClr val="accent1"/>
                    </a:solidFill>
                    <a:sym typeface="Symbol" panose="05050102010706020507" pitchFamily="18" charset="2"/>
                  </a:rPr>
                  <a:t>{</a:t>
                </a:r>
                <a:r>
                  <a:rPr lang="en-US" altLang="cs-CZ" sz="2000" dirty="0">
                    <a:solidFill>
                      <a:schemeClr val="accent1"/>
                    </a:solidFill>
                    <a:sym typeface="Symbol" panose="05050102010706020507" pitchFamily="18" charset="2"/>
                  </a:rPr>
                  <a:t>0, 1, 2, …}, </a:t>
                </a:r>
                <a:r>
                  <a:rPr lang="cs-CZ" altLang="cs-CZ" sz="2000" i="1" dirty="0">
                    <a:solidFill>
                      <a:schemeClr val="accent1"/>
                    </a:solidFill>
                    <a:sym typeface="Symbol" panose="05050102010706020507" pitchFamily="18" charset="2"/>
                  </a:rPr>
                  <a:t>A</a:t>
                </a:r>
                <a:r>
                  <a:rPr lang="en-US" altLang="cs-CZ" sz="2000" i="1" baseline="-25000" dirty="0">
                    <a:solidFill>
                      <a:schemeClr val="accent1"/>
                    </a:solidFill>
                    <a:sym typeface="Symbol" panose="05050102010706020507" pitchFamily="18" charset="2"/>
                  </a:rPr>
                  <a:t>1</a:t>
                </a:r>
                <a:r>
                  <a:rPr lang="cs-CZ" altLang="cs-CZ" sz="2000" i="1" baseline="-25000" dirty="0">
                    <a:solidFill>
                      <a:schemeClr val="accent1"/>
                    </a:solidFill>
                    <a:sym typeface="Symbol" panose="05050102010706020507" pitchFamily="18" charset="2"/>
                  </a:rPr>
                  <a:t> </a:t>
                </a:r>
                <a:r>
                  <a:rPr lang="cs-CZ" altLang="cs-CZ" sz="2000" i="1" dirty="0">
                    <a:solidFill>
                      <a:schemeClr val="accent1"/>
                    </a:solidFill>
                    <a:sym typeface="Symbol" panose="05050102010706020507" pitchFamily="18" charset="2"/>
                  </a:rPr>
                  <a:t>= </a:t>
                </a:r>
                <a:r>
                  <a:rPr lang="cs-CZ" altLang="cs-CZ" sz="2000" dirty="0">
                    <a:solidFill>
                      <a:schemeClr val="accent1"/>
                    </a:solidFill>
                    <a:sym typeface="Symbol" panose="05050102010706020507" pitchFamily="18" charset="2"/>
                  </a:rPr>
                  <a:t>{</a:t>
                </a:r>
                <a:r>
                  <a:rPr lang="en-US" altLang="cs-CZ" sz="2000" dirty="0">
                    <a:solidFill>
                      <a:schemeClr val="accent1"/>
                    </a:solidFill>
                    <a:sym typeface="Symbol" panose="05050102010706020507" pitchFamily="18" charset="2"/>
                  </a:rPr>
                  <a:t>1, 2, 3, …}, </a:t>
                </a:r>
                <a:r>
                  <a:rPr lang="cs-CZ" altLang="cs-CZ" sz="2000" i="1" dirty="0">
                    <a:solidFill>
                      <a:schemeClr val="accent1"/>
                    </a:solidFill>
                    <a:sym typeface="Symbol" panose="05050102010706020507" pitchFamily="18" charset="2"/>
                  </a:rPr>
                  <a:t>A</a:t>
                </a:r>
                <a:r>
                  <a:rPr lang="en-US" altLang="cs-CZ" sz="2000" i="1" baseline="-25000" dirty="0">
                    <a:solidFill>
                      <a:schemeClr val="accent1"/>
                    </a:solidFill>
                    <a:sym typeface="Symbol" panose="05050102010706020507" pitchFamily="18" charset="2"/>
                  </a:rPr>
                  <a:t>2</a:t>
                </a:r>
                <a:r>
                  <a:rPr lang="cs-CZ" altLang="cs-CZ" sz="2000" i="1" baseline="-25000" dirty="0">
                    <a:solidFill>
                      <a:schemeClr val="accent1"/>
                    </a:solidFill>
                    <a:sym typeface="Symbol" panose="05050102010706020507" pitchFamily="18" charset="2"/>
                  </a:rPr>
                  <a:t> </a:t>
                </a:r>
                <a:r>
                  <a:rPr lang="cs-CZ" altLang="cs-CZ" sz="2000" i="1" dirty="0">
                    <a:solidFill>
                      <a:schemeClr val="accent1"/>
                    </a:solidFill>
                    <a:sym typeface="Symbol" panose="05050102010706020507" pitchFamily="18" charset="2"/>
                  </a:rPr>
                  <a:t>= </a:t>
                </a:r>
                <a:r>
                  <a:rPr lang="cs-CZ" altLang="cs-CZ" sz="2000" dirty="0">
                    <a:solidFill>
                      <a:schemeClr val="accent1"/>
                    </a:solidFill>
                    <a:sym typeface="Symbol" panose="05050102010706020507" pitchFamily="18" charset="2"/>
                  </a:rPr>
                  <a:t>{</a:t>
                </a:r>
                <a:r>
                  <a:rPr lang="en-US" altLang="cs-CZ" sz="2000" dirty="0">
                    <a:solidFill>
                      <a:schemeClr val="accent1"/>
                    </a:solidFill>
                    <a:sym typeface="Symbol" panose="05050102010706020507" pitchFamily="18" charset="2"/>
                  </a:rPr>
                  <a:t>2, 3, 4, …}, …</a:t>
                </a:r>
                <a:endParaRPr lang="en-US" altLang="cs-CZ" sz="2000" dirty="0">
                  <a:solidFill>
                    <a:schemeClr val="accent1"/>
                  </a:solidFill>
                  <a:cs typeface="Calibri"/>
                </a:endParaRPr>
              </a:p>
              <a:p>
                <a:pPr marL="719138" lvl="1" indent="9525">
                  <a:buNone/>
                </a:pPr>
                <a:r>
                  <a:rPr lang="en-US" altLang="cs-CZ" dirty="0">
                    <a:solidFill>
                      <a:srgbClr val="0C0C0C"/>
                    </a:solidFill>
                    <a:sym typeface="Symbol" panose="05050102010706020507" pitchFamily="18" charset="2"/>
                  </a:rPr>
                  <a:t>Then</a:t>
                </a:r>
                <a:r>
                  <a:rPr lang="cs-CZ" altLang="cs-CZ" dirty="0">
                    <a:solidFill>
                      <a:srgbClr val="0C0C0C"/>
                    </a:solidFill>
                    <a:sym typeface="Symbol" panose="05050102010706020507" pitchFamily="18" charset="2"/>
                  </a:rPr>
                  <a:t> </a:t>
                </a:r>
                <a14:m>
                  <m:oMath xmlns:m="http://schemas.openxmlformats.org/officeDocument/2006/math">
                    <m:nary>
                      <m:naryPr>
                        <m:chr m:val="⋂"/>
                        <m:limLoc m:val="subSup"/>
                        <m:supHide m:val="on"/>
                        <m:ctrlPr>
                          <a:rPr lang="cs-CZ" altLang="cs-CZ" i="1" smtClean="0">
                            <a:solidFill>
                              <a:srgbClr val="0C0C0C"/>
                            </a:solidFill>
                            <a:latin typeface="Cambria Math" panose="02040503050406030204" pitchFamily="18" charset="0"/>
                            <a:sym typeface="Symbol" panose="05050102010706020507" pitchFamily="18" charset="2"/>
                          </a:rPr>
                        </m:ctrlPr>
                      </m:naryPr>
                      <m:sub>
                        <m:r>
                          <m:rPr>
                            <m:nor/>
                          </m:rPr>
                          <a:rPr lang="cs-CZ" altLang="cs-CZ" i="1" baseline="-25000" dirty="0">
                            <a:solidFill>
                              <a:srgbClr val="0C0C0C"/>
                            </a:solidFill>
                            <a:sym typeface="Symbol" panose="05050102010706020507" pitchFamily="18" charset="2"/>
                          </a:rPr>
                          <m:t>i</m:t>
                        </m:r>
                        <m:r>
                          <m:rPr>
                            <m:nor/>
                          </m:rPr>
                          <a:rPr lang="cs-CZ" altLang="cs-CZ" baseline="-25000" dirty="0">
                            <a:solidFill>
                              <a:srgbClr val="0C0C0C"/>
                            </a:solidFill>
                            <a:sym typeface="Symbol" panose="05050102010706020507" pitchFamily="18" charset="2"/>
                          </a:rPr>
                          <m:t></m:t>
                        </m:r>
                        <m:r>
                          <m:rPr>
                            <m:nor/>
                          </m:rPr>
                          <a:rPr lang="en-US" altLang="cs-CZ" b="1" i="1" baseline="-25000" dirty="0">
                            <a:solidFill>
                              <a:srgbClr val="0C0C0C"/>
                            </a:solidFill>
                            <a:sym typeface="Symbol" panose="05050102010706020507" pitchFamily="18" charset="2"/>
                          </a:rPr>
                          <m:t>N</m:t>
                        </m:r>
                      </m:sub>
                      <m:sup/>
                      <m:e>
                        <m:r>
                          <m:rPr>
                            <m:nor/>
                          </m:rPr>
                          <a:rPr lang="cs-CZ" altLang="cs-CZ" i="1" dirty="0">
                            <a:solidFill>
                              <a:srgbClr val="0C0C0C"/>
                            </a:solidFill>
                            <a:sym typeface="Symbol" panose="05050102010706020507" pitchFamily="18" charset="2"/>
                          </a:rPr>
                          <m:t>A</m:t>
                        </m:r>
                        <m:r>
                          <m:rPr>
                            <m:nor/>
                          </m:rPr>
                          <a:rPr lang="cs-CZ" altLang="cs-CZ" i="1" baseline="-25000" dirty="0">
                            <a:solidFill>
                              <a:srgbClr val="0C0C0C"/>
                            </a:solidFill>
                            <a:sym typeface="Symbol" panose="05050102010706020507" pitchFamily="18" charset="2"/>
                          </a:rPr>
                          <m:t>i</m:t>
                        </m:r>
                        <m:r>
                          <m:rPr>
                            <m:nor/>
                          </m:rPr>
                          <a:rPr lang="cs-CZ" altLang="cs-CZ" i="1" baseline="-25000" dirty="0">
                            <a:solidFill>
                              <a:srgbClr val="0C0C0C"/>
                            </a:solidFill>
                            <a:sym typeface="Symbol" panose="05050102010706020507" pitchFamily="18" charset="2"/>
                          </a:rPr>
                          <m:t> </m:t>
                        </m:r>
                        <m:r>
                          <m:rPr>
                            <m:nor/>
                          </m:rPr>
                          <a:rPr lang="cs-CZ" altLang="cs-CZ" dirty="0">
                            <a:solidFill>
                              <a:srgbClr val="0C0C0C"/>
                            </a:solidFill>
                            <a:sym typeface="Symbol" panose="05050102010706020507" pitchFamily="18" charset="2"/>
                          </a:rPr>
                          <m:t>=</m:t>
                        </m:r>
                        <m:r>
                          <m:rPr>
                            <m:nor/>
                          </m:rPr>
                          <a:rPr lang="cs-CZ" altLang="cs-CZ" i="1" dirty="0">
                            <a:solidFill>
                              <a:srgbClr val="0C0C0C"/>
                            </a:solidFill>
                            <a:sym typeface="Symbol" panose="05050102010706020507" pitchFamily="18" charset="2"/>
                          </a:rPr>
                          <m:t> </m:t>
                        </m:r>
                        <m:r>
                          <a:rPr lang="cs-CZ" altLang="en-US" i="1">
                            <a:latin typeface="Cambria Math" panose="02040503050406030204" pitchFamily="18" charset="0"/>
                            <a:ea typeface="Cambria Math" panose="02040503050406030204" pitchFamily="18" charset="0"/>
                            <a:sym typeface="Symbol" panose="05050102010706020507" pitchFamily="18" charset="2"/>
                          </a:rPr>
                          <m:t>∅</m:t>
                        </m:r>
                      </m:e>
                    </m:nary>
                  </m:oMath>
                </a14:m>
                <a:endParaRPr lang="cs-CZ" altLang="cs-CZ" sz="2000" dirty="0">
                  <a:solidFill>
                    <a:schemeClr val="accent1"/>
                  </a:solidFill>
                  <a:sym typeface="Symbol" panose="05050102010706020507" pitchFamily="18" charset="2"/>
                </a:endParaRPr>
              </a:p>
              <a:p>
                <a:pPr marL="719138" lvl="1" indent="9525">
                  <a:buNone/>
                </a:pPr>
                <a:r>
                  <a:rPr lang="en-US" altLang="cs-CZ" sz="2000" dirty="0">
                    <a:solidFill>
                      <a:schemeClr val="accent1"/>
                    </a:solidFill>
                    <a:sym typeface="Symbol" panose="05050102010706020507" pitchFamily="18" charset="2"/>
                  </a:rPr>
                  <a:t>Why is it so? .. If </a:t>
                </a:r>
                <a14:m>
                  <m:oMath xmlns:m="http://schemas.openxmlformats.org/officeDocument/2006/math">
                    <m:nary>
                      <m:naryPr>
                        <m:chr m:val="⋂"/>
                        <m:limLoc m:val="subSup"/>
                        <m:supHide m:val="on"/>
                        <m:ctrlPr>
                          <a:rPr lang="cs-CZ" altLang="cs-CZ" sz="2000" i="1" smtClean="0">
                            <a:solidFill>
                              <a:srgbClr val="0070C0"/>
                            </a:solidFill>
                            <a:latin typeface="Cambria Math" panose="02040503050406030204" pitchFamily="18" charset="0"/>
                            <a:sym typeface="Symbol" panose="05050102010706020507" pitchFamily="18" charset="2"/>
                          </a:rPr>
                        </m:ctrlPr>
                      </m:naryPr>
                      <m:sub>
                        <m:r>
                          <m:rPr>
                            <m:nor/>
                          </m:rPr>
                          <a:rPr lang="cs-CZ" altLang="cs-CZ" sz="2000" i="1" baseline="-25000" dirty="0">
                            <a:solidFill>
                              <a:srgbClr val="0070C0"/>
                            </a:solidFill>
                            <a:sym typeface="Symbol" panose="05050102010706020507" pitchFamily="18" charset="2"/>
                          </a:rPr>
                          <m:t>i</m:t>
                        </m:r>
                        <m:r>
                          <m:rPr>
                            <m:nor/>
                          </m:rPr>
                          <a:rPr lang="cs-CZ" altLang="cs-CZ" sz="2000" i="1" baseline="-25000" dirty="0">
                            <a:solidFill>
                              <a:srgbClr val="0070C0"/>
                            </a:solidFill>
                            <a:sym typeface="Symbol" panose="05050102010706020507" pitchFamily="18" charset="2"/>
                          </a:rPr>
                          <m:t></m:t>
                        </m:r>
                        <m:r>
                          <m:rPr>
                            <m:nor/>
                          </m:rPr>
                          <a:rPr lang="en-US" altLang="cs-CZ" sz="2000" b="1" i="1" baseline="-25000" dirty="0">
                            <a:solidFill>
                              <a:srgbClr val="0070C0"/>
                            </a:solidFill>
                            <a:sym typeface="Symbol" panose="05050102010706020507" pitchFamily="18" charset="2"/>
                          </a:rPr>
                          <m:t>N</m:t>
                        </m:r>
                      </m:sub>
                      <m:sup/>
                      <m:e>
                        <m:r>
                          <m:rPr>
                            <m:nor/>
                          </m:rPr>
                          <a:rPr lang="cs-CZ" altLang="cs-CZ" sz="2000" i="1" dirty="0">
                            <a:solidFill>
                              <a:srgbClr val="0070C0"/>
                            </a:solidFill>
                            <a:sym typeface="Symbol" panose="05050102010706020507" pitchFamily="18" charset="2"/>
                          </a:rPr>
                          <m:t>A</m:t>
                        </m:r>
                        <m:r>
                          <m:rPr>
                            <m:nor/>
                          </m:rPr>
                          <a:rPr lang="cs-CZ" altLang="cs-CZ" sz="2000" i="1" baseline="-25000" dirty="0">
                            <a:solidFill>
                              <a:srgbClr val="0070C0"/>
                            </a:solidFill>
                            <a:sym typeface="Symbol" panose="05050102010706020507" pitchFamily="18" charset="2"/>
                          </a:rPr>
                          <m:t>i</m:t>
                        </m:r>
                        <m:r>
                          <m:rPr>
                            <m:nor/>
                          </m:rPr>
                          <a:rPr lang="cs-CZ" altLang="cs-CZ" sz="2000" i="1" baseline="-25000" dirty="0">
                            <a:solidFill>
                              <a:srgbClr val="0070C0"/>
                            </a:solidFill>
                            <a:sym typeface="Symbol" panose="05050102010706020507" pitchFamily="18" charset="2"/>
                          </a:rPr>
                          <m:t> </m:t>
                        </m:r>
                        <m:r>
                          <a:rPr lang="cs-CZ" altLang="cs-CZ" sz="2000" b="1" i="1" dirty="0" smtClean="0">
                            <a:solidFill>
                              <a:srgbClr val="0070C0"/>
                            </a:solidFill>
                            <a:latin typeface="Cambria Math" panose="02040503050406030204" pitchFamily="18" charset="0"/>
                            <a:sym typeface="Symbol" panose="05050102010706020507" pitchFamily="18" charset="2"/>
                          </a:rPr>
                          <m:t></m:t>
                        </m:r>
                        <m:r>
                          <m:rPr>
                            <m:nor/>
                          </m:rPr>
                          <a:rPr lang="cs-CZ" altLang="cs-CZ" sz="2000" i="1" dirty="0">
                            <a:solidFill>
                              <a:srgbClr val="0070C0"/>
                            </a:solidFill>
                            <a:sym typeface="Symbol" panose="05050102010706020507" pitchFamily="18" charset="2"/>
                          </a:rPr>
                          <m:t> </m:t>
                        </m:r>
                        <m:r>
                          <a:rPr lang="cs-CZ" altLang="en-US" sz="2000" i="1">
                            <a:solidFill>
                              <a:srgbClr val="0070C0"/>
                            </a:solidFill>
                            <a:latin typeface="Cambria Math" panose="02040503050406030204" pitchFamily="18" charset="0"/>
                            <a:ea typeface="Cambria Math" panose="02040503050406030204" pitchFamily="18" charset="0"/>
                            <a:sym typeface="Symbol" panose="05050102010706020507" pitchFamily="18" charset="2"/>
                          </a:rPr>
                          <m:t>∅</m:t>
                        </m:r>
                      </m:e>
                    </m:nary>
                    <m:r>
                      <a:rPr lang="cs-CZ" altLang="en-US" sz="2000" i="1">
                        <a:latin typeface="Cambria Math" panose="02040503050406030204" pitchFamily="18" charset="0"/>
                        <a:ea typeface="Cambria Math" panose="02040503050406030204" pitchFamily="18" charset="0"/>
                        <a:sym typeface="Symbol" panose="05050102010706020507" pitchFamily="18" charset="2"/>
                      </a:rPr>
                      <m:t> </m:t>
                    </m:r>
                  </m:oMath>
                </a14:m>
                <a:r>
                  <a:rPr lang="en-US" altLang="cs-CZ" sz="2000" dirty="0">
                    <a:solidFill>
                      <a:schemeClr val="accent1"/>
                    </a:solidFill>
                    <a:sym typeface="Symbol" panose="05050102010706020507" pitchFamily="18" charset="2"/>
                  </a:rPr>
                  <a:t>then there must be the greatest natural number. </a:t>
                </a:r>
                <a:br>
                  <a:rPr lang="cs-CZ" altLang="cs-CZ" sz="2000" dirty="0">
                    <a:solidFill>
                      <a:schemeClr val="accent1"/>
                    </a:solidFill>
                    <a:sym typeface="Symbol" panose="05050102010706020507" pitchFamily="18" charset="2"/>
                  </a:rPr>
                </a:br>
                <a:r>
                  <a:rPr lang="en-US" altLang="cs-CZ" sz="2000" dirty="0">
                    <a:solidFill>
                      <a:schemeClr val="accent1"/>
                    </a:solidFill>
                    <a:sym typeface="Symbol" panose="05050102010706020507" pitchFamily="18" charset="2"/>
                  </a:rPr>
                  <a:t>But there is no such number in </a:t>
                </a:r>
                <a:r>
                  <a:rPr lang="en-US" altLang="cs-CZ" sz="2000" b="1" i="1" dirty="0">
                    <a:solidFill>
                      <a:schemeClr val="accent1"/>
                    </a:solidFill>
                    <a:sym typeface="Symbol" panose="05050102010706020507" pitchFamily="18" charset="2"/>
                  </a:rPr>
                  <a:t>N.</a:t>
                </a:r>
                <a:endParaRPr lang="cs-CZ" altLang="cs-CZ" sz="2000" b="1" i="1" dirty="0">
                  <a:solidFill>
                    <a:schemeClr val="accent1"/>
                  </a:solidFill>
                  <a:sym typeface="Symbol" panose="05050102010706020507" pitchFamily="18" charset="2"/>
                </a:endParaRPr>
              </a:p>
            </p:txBody>
          </p:sp>
        </mc:Choice>
        <mc:Fallback xmlns="">
          <p:sp>
            <p:nvSpPr>
              <p:cNvPr id="142339" name="Rectangle 3">
                <a:extLst>
                  <a:ext uri="{FF2B5EF4-FFF2-40B4-BE49-F238E27FC236}">
                    <a16:creationId xmlns:a16="http://schemas.microsoft.com/office/drawing/2014/main" id="{3C9F4543-CA53-44D5-B0AE-D3511D1BADE8}"/>
                  </a:ext>
                </a:extLst>
              </p:cNvPr>
              <p:cNvSpPr>
                <a:spLocks noGrp="1" noRot="1" noChangeAspect="1" noMove="1" noResize="1" noEditPoints="1" noAdjustHandles="1" noChangeArrowheads="1" noChangeShapeType="1" noTextEdit="1"/>
              </p:cNvSpPr>
              <p:nvPr>
                <p:ph type="body" idx="1"/>
              </p:nvPr>
            </p:nvSpPr>
            <p:spPr>
              <a:xfrm>
                <a:off x="1325217" y="1286823"/>
                <a:ext cx="9471761" cy="4493048"/>
              </a:xfrm>
              <a:blipFill>
                <a:blip r:embed="rId2"/>
                <a:stretch>
                  <a:fillRect l="-1158" t="-2578"/>
                </a:stretch>
              </a:blipFill>
            </p:spPr>
            <p:txBody>
              <a:bodyPr/>
              <a:lstStyle/>
              <a:p>
                <a:r>
                  <a:rPr lang="cs-CZ">
                    <a:noFill/>
                  </a:rPr>
                  <a:t> </a:t>
                </a:r>
              </a:p>
            </p:txBody>
          </p:sp>
        </mc:Fallback>
      </mc:AlternateContent>
      <p:sp>
        <p:nvSpPr>
          <p:cNvPr id="2" name="Obdélník 1">
            <a:extLst>
              <a:ext uri="{FF2B5EF4-FFF2-40B4-BE49-F238E27FC236}">
                <a16:creationId xmlns:a16="http://schemas.microsoft.com/office/drawing/2014/main" id="{F41EF250-3DA7-4F26-BF06-3CF60C63E168}"/>
              </a:ext>
            </a:extLst>
          </p:cNvPr>
          <p:cNvSpPr/>
          <p:nvPr/>
        </p:nvSpPr>
        <p:spPr>
          <a:xfrm>
            <a:off x="1016359" y="867102"/>
            <a:ext cx="10217278" cy="4912768"/>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1AC1D358-5656-471C-B044-061642396E95}"/>
              </a:ext>
            </a:extLst>
          </p:cNvPr>
          <p:cNvSpPr>
            <a:spLocks noGrp="1" noChangeArrowheads="1"/>
          </p:cNvSpPr>
          <p:nvPr/>
        </p:nvSpPr>
        <p:spPr>
          <a:xfrm>
            <a:off x="1778822" y="458699"/>
            <a:ext cx="4790973" cy="828123"/>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Set-theoretical operations </a:t>
            </a:r>
            <a:endParaRPr lang="cs-CZ" dirty="0"/>
          </a:p>
        </p:txBody>
      </p:sp>
      <p:sp>
        <p:nvSpPr>
          <p:cNvPr id="6" name="TextovéPole 1">
            <a:extLst>
              <a:ext uri="{FF2B5EF4-FFF2-40B4-BE49-F238E27FC236}">
                <a16:creationId xmlns:a16="http://schemas.microsoft.com/office/drawing/2014/main" id="{CE83989E-EFF5-46F4-9B9E-193AE6DE4E8C}"/>
              </a:ext>
            </a:extLst>
          </p:cNvPr>
          <p:cNvSpPr txBox="1"/>
          <p:nvPr/>
        </p:nvSpPr>
        <p:spPr>
          <a:xfrm rot="1200000">
            <a:off x="9688084" y="180811"/>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7" name="TextovéPole 2">
            <a:extLst>
              <a:ext uri="{FF2B5EF4-FFF2-40B4-BE49-F238E27FC236}">
                <a16:creationId xmlns:a16="http://schemas.microsoft.com/office/drawing/2014/main" id="{A2C72C37-E8D4-4DDA-B803-6E424067B2C3}"/>
              </a:ext>
            </a:extLst>
          </p:cNvPr>
          <p:cNvSpPr txBox="1"/>
          <p:nvPr/>
        </p:nvSpPr>
        <p:spPr>
          <a:xfrm rot="660000">
            <a:off x="196181" y="736975"/>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3">
            <a:extLst>
              <a:ext uri="{FF2B5EF4-FFF2-40B4-BE49-F238E27FC236}">
                <a16:creationId xmlns:a16="http://schemas.microsoft.com/office/drawing/2014/main" id="{194AAA84-12B8-4D7C-9085-E91239B593B0}"/>
              </a:ext>
            </a:extLst>
          </p:cNvPr>
          <p:cNvSpPr txBox="1"/>
          <p:nvPr/>
        </p:nvSpPr>
        <p:spPr>
          <a:xfrm>
            <a:off x="6096000" y="13477"/>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9" name="TextovéPole 4">
            <a:extLst>
              <a:ext uri="{FF2B5EF4-FFF2-40B4-BE49-F238E27FC236}">
                <a16:creationId xmlns:a16="http://schemas.microsoft.com/office/drawing/2014/main" id="{D08CCF98-6C65-453B-A607-277B13C7D66A}"/>
              </a:ext>
            </a:extLst>
          </p:cNvPr>
          <p:cNvSpPr txBox="1"/>
          <p:nvPr/>
        </p:nvSpPr>
        <p:spPr>
          <a:xfrm rot="540000">
            <a:off x="11343527" y="3467221"/>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0" name="TextovéPole 5">
            <a:extLst>
              <a:ext uri="{FF2B5EF4-FFF2-40B4-BE49-F238E27FC236}">
                <a16:creationId xmlns:a16="http://schemas.microsoft.com/office/drawing/2014/main" id="{7515B528-1A0E-44FB-BA0B-B25005B80C83}"/>
              </a:ext>
            </a:extLst>
          </p:cNvPr>
          <p:cNvSpPr txBox="1"/>
          <p:nvPr/>
        </p:nvSpPr>
        <p:spPr>
          <a:xfrm rot="21240000">
            <a:off x="10027109" y="5995907"/>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Nadpis 1">
                <a:extLst>
                  <a:ext uri="{FF2B5EF4-FFF2-40B4-BE49-F238E27FC236}">
                    <a16:creationId xmlns:a16="http://schemas.microsoft.com/office/drawing/2014/main" id="{680D6D4A-363E-4FC8-9116-02A4BC1660A6}"/>
                  </a:ext>
                </a:extLst>
              </p:cNvPr>
              <p:cNvSpPr>
                <a:spLocks noGrp="1"/>
              </p:cNvSpPr>
              <p:nvPr>
                <p:ph type="title"/>
              </p:nvPr>
            </p:nvSpPr>
            <p:spPr/>
            <p:txBody>
              <a:bodyPr>
                <a:normAutofit fontScale="90000"/>
              </a:bodyPr>
              <a:lstStyle/>
              <a:p>
                <a:pPr algn="ctr"/>
                <a:r>
                  <a:rPr lang="cs-CZ" altLang="cs-CZ" dirty="0">
                    <a:solidFill>
                      <a:srgbClr val="000000"/>
                    </a:solidFill>
                  </a:rPr>
                  <a:t>A </a:t>
                </a:r>
                <a:r>
                  <a:rPr lang="cs-CZ" altLang="cs-CZ" dirty="0">
                    <a:solidFill>
                      <a:srgbClr val="000000"/>
                    </a:solidFill>
                    <a:sym typeface="Symbol" panose="05050102010706020507" pitchFamily="18" charset="2"/>
                  </a:rPr>
                  <a:t> B </a:t>
                </a:r>
                <a:r>
                  <a:rPr lang="en-US" altLang="cs-CZ" dirty="0" err="1">
                    <a:solidFill>
                      <a:srgbClr val="000000"/>
                    </a:solidFill>
                    <a:sym typeface="Symbol" panose="05050102010706020507" pitchFamily="18" charset="2"/>
                  </a:rPr>
                  <a:t>iff</a:t>
                </a:r>
                <a:r>
                  <a:rPr lang="cs-CZ" altLang="cs-CZ" dirty="0">
                    <a:solidFill>
                      <a:srgbClr val="000000"/>
                    </a:solidFill>
                    <a:sym typeface="Symbol" panose="05050102010706020507" pitchFamily="18" charset="2"/>
                  </a:rPr>
                  <a:t> </a:t>
                </a:r>
                <a:r>
                  <a:rPr lang="cs-CZ" altLang="cs-CZ" dirty="0">
                    <a:solidFill>
                      <a:srgbClr val="000000"/>
                    </a:solidFill>
                  </a:rPr>
                  <a:t>A </a:t>
                </a:r>
                <a14:m>
                  <m:oMath xmlns:m="http://schemas.openxmlformats.org/officeDocument/2006/math">
                    <m:r>
                      <a:rPr lang="cs-CZ" altLang="cs-CZ" b="1" i="1" dirty="0">
                        <a:solidFill>
                          <a:srgbClr val="000000"/>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rgbClr val="000000"/>
                    </a:solidFill>
                    <a:sym typeface="Symbol" panose="05050102010706020507" pitchFamily="18" charset="2"/>
                  </a:rPr>
                  <a:t> B = B </a:t>
                </a:r>
                <a:r>
                  <a:rPr lang="en-US" altLang="cs-CZ" dirty="0" err="1">
                    <a:solidFill>
                      <a:srgbClr val="000000"/>
                    </a:solidFill>
                    <a:sym typeface="Symbol" panose="05050102010706020507" pitchFamily="18" charset="2"/>
                  </a:rPr>
                  <a:t>iff</a:t>
                </a:r>
                <a:r>
                  <a:rPr lang="cs-CZ" altLang="cs-CZ" dirty="0">
                    <a:solidFill>
                      <a:srgbClr val="000000"/>
                    </a:solidFill>
                    <a:sym typeface="Symbol" panose="05050102010706020507" pitchFamily="18" charset="2"/>
                  </a:rPr>
                  <a:t> </a:t>
                </a:r>
                <a:r>
                  <a:rPr lang="cs-CZ" altLang="cs-CZ" dirty="0">
                    <a:solidFill>
                      <a:srgbClr val="000000"/>
                    </a:solidFill>
                  </a:rPr>
                  <a:t>A </a:t>
                </a:r>
                <a14:m>
                  <m:oMath xmlns:m="http://schemas.openxmlformats.org/officeDocument/2006/math">
                    <m:r>
                      <a:rPr lang="cs-CZ" altLang="cs-CZ" b="1" i="1" dirty="0">
                        <a:solidFill>
                          <a:srgbClr val="0C0C0C"/>
                        </a:solidFill>
                        <a:latin typeface="Cambria Math" panose="02040503050406030204" pitchFamily="18" charset="0"/>
                        <a:ea typeface="Cambria Math" panose="02040503050406030204" pitchFamily="18" charset="0"/>
                        <a:sym typeface="Symbol" panose="05050102010706020507" pitchFamily="18" charset="2"/>
                      </a:rPr>
                      <m:t>∩</m:t>
                    </m:r>
                  </m:oMath>
                </a14:m>
                <a:r>
                  <a:rPr lang="cs-CZ" altLang="cs-CZ" dirty="0">
                    <a:solidFill>
                      <a:srgbClr val="000000"/>
                    </a:solidFill>
                    <a:sym typeface="Symbol" panose="05050102010706020507" pitchFamily="18" charset="2"/>
                  </a:rPr>
                  <a:t> B = A                                  </a:t>
                </a:r>
                <a:endParaRPr lang="cs-CZ" dirty="0"/>
              </a:p>
            </p:txBody>
          </p:sp>
        </mc:Choice>
        <mc:Fallback xmlns="">
          <p:sp>
            <p:nvSpPr>
              <p:cNvPr id="2" name="Nadpis 1">
                <a:extLst>
                  <a:ext uri="{FF2B5EF4-FFF2-40B4-BE49-F238E27FC236}">
                    <a16:creationId xmlns:a16="http://schemas.microsoft.com/office/drawing/2014/main" id="{680D6D4A-363E-4FC8-9116-02A4BC1660A6}"/>
                  </a:ext>
                </a:extLst>
              </p:cNvPr>
              <p:cNvSpPr>
                <a:spLocks noGrp="1" noRot="1" noChangeAspect="1" noMove="1" noResize="1" noEditPoints="1" noAdjustHandles="1" noChangeArrowheads="1" noChangeShapeType="1" noTextEdit="1"/>
              </p:cNvSpPr>
              <p:nvPr>
                <p:ph type="title"/>
              </p:nvPr>
            </p:nvSpPr>
            <p:spPr>
              <a:blipFill>
                <a:blip r:embed="rId2"/>
                <a:stretch>
                  <a:fillRect r="-19362"/>
                </a:stretch>
              </a:blipFill>
            </p:spPr>
            <p:txBody>
              <a:bodyPr/>
              <a:lstStyle/>
              <a:p>
                <a:r>
                  <a:rPr lang="cs-CZ">
                    <a:noFill/>
                  </a:rPr>
                  <a:t> </a:t>
                </a:r>
              </a:p>
            </p:txBody>
          </p:sp>
        </mc:Fallback>
      </mc:AlternateContent>
      <p:sp>
        <p:nvSpPr>
          <p:cNvPr id="3" name="Zástupný obsah 2">
            <a:extLst>
              <a:ext uri="{FF2B5EF4-FFF2-40B4-BE49-F238E27FC236}">
                <a16:creationId xmlns:a16="http://schemas.microsoft.com/office/drawing/2014/main" id="{0C942BAF-CF96-4D9B-83EC-693EBFFB802F}"/>
              </a:ext>
            </a:extLst>
          </p:cNvPr>
          <p:cNvSpPr>
            <a:spLocks noGrp="1"/>
          </p:cNvSpPr>
          <p:nvPr>
            <p:ph idx="1"/>
          </p:nvPr>
        </p:nvSpPr>
        <p:spPr/>
        <p:txBody>
          <a:bodyPr/>
          <a:lstStyle/>
          <a:p>
            <a:pPr lvl="8"/>
            <a:r>
              <a:rPr lang="cs-CZ" dirty="0"/>
              <a:t>                                                                  </a:t>
            </a:r>
          </a:p>
          <a:p>
            <a:pPr lvl="8"/>
            <a:r>
              <a:rPr lang="cs-CZ" dirty="0"/>
              <a:t>                                                 </a:t>
            </a:r>
            <a:r>
              <a:rPr lang="cs-CZ" sz="2800" dirty="0"/>
              <a:t>B</a:t>
            </a:r>
          </a:p>
        </p:txBody>
      </p:sp>
      <p:sp>
        <p:nvSpPr>
          <p:cNvPr id="6" name="Ovál 5">
            <a:extLst>
              <a:ext uri="{FF2B5EF4-FFF2-40B4-BE49-F238E27FC236}">
                <a16:creationId xmlns:a16="http://schemas.microsoft.com/office/drawing/2014/main" id="{496E5AF6-82BB-47CC-BD24-6D46E95D32AB}"/>
              </a:ext>
            </a:extLst>
          </p:cNvPr>
          <p:cNvSpPr/>
          <p:nvPr/>
        </p:nvSpPr>
        <p:spPr>
          <a:xfrm>
            <a:off x="2729948" y="2769704"/>
            <a:ext cx="3167269" cy="2279374"/>
          </a:xfrm>
          <a:prstGeom prst="ellipse">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a:extLst>
              <a:ext uri="{FF2B5EF4-FFF2-40B4-BE49-F238E27FC236}">
                <a16:creationId xmlns:a16="http://schemas.microsoft.com/office/drawing/2014/main" id="{268EA68D-FD8D-45B3-9FCA-A7D444248488}"/>
              </a:ext>
            </a:extLst>
          </p:cNvPr>
          <p:cNvSpPr/>
          <p:nvPr/>
        </p:nvSpPr>
        <p:spPr>
          <a:xfrm>
            <a:off x="2271713" y="2236788"/>
            <a:ext cx="6386512" cy="3529012"/>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a:extLst>
              <a:ext uri="{FF2B5EF4-FFF2-40B4-BE49-F238E27FC236}">
                <a16:creationId xmlns:a16="http://schemas.microsoft.com/office/drawing/2014/main" id="{1D47A7D6-3B9F-4073-9463-4870F384C2A8}"/>
              </a:ext>
            </a:extLst>
          </p:cNvPr>
          <p:cNvSpPr txBox="1"/>
          <p:nvPr/>
        </p:nvSpPr>
        <p:spPr>
          <a:xfrm>
            <a:off x="4814888" y="4929188"/>
            <a:ext cx="1082329" cy="523220"/>
          </a:xfrm>
          <a:prstGeom prst="rect">
            <a:avLst/>
          </a:prstGeom>
          <a:noFill/>
        </p:spPr>
        <p:txBody>
          <a:bodyPr wrap="square" rtlCol="0">
            <a:spAutoFit/>
          </a:bodyPr>
          <a:lstStyle/>
          <a:p>
            <a:r>
              <a:rPr lang="cs-CZ" sz="2800" dirty="0"/>
              <a:t>A</a:t>
            </a:r>
          </a:p>
        </p:txBody>
      </p:sp>
    </p:spTree>
    <p:extLst>
      <p:ext uri="{BB962C8B-B14F-4D97-AF65-F5344CB8AC3E}">
        <p14:creationId xmlns:p14="http://schemas.microsoft.com/office/powerpoint/2010/main" val="1007550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Zástupný symbol pro číslo snímku 4">
            <a:extLst>
              <a:ext uri="{FF2B5EF4-FFF2-40B4-BE49-F238E27FC236}">
                <a16:creationId xmlns:a16="http://schemas.microsoft.com/office/drawing/2014/main" id="{4D444CCA-8803-4004-8455-777139C9DB67}"/>
              </a:ext>
            </a:extLst>
          </p:cNvPr>
          <p:cNvSpPr>
            <a:spLocks noGrp="1"/>
          </p:cNvSpPr>
          <p:nvPr>
            <p:ph type="sldNum"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0A9DBAD5-AE62-4B1D-BF54-4B95C56F8C06}" type="slidenum">
              <a:rPr lang="cs-CZ" altLang="cs-CZ" sz="1200">
                <a:latin typeface="Arial Black" panose="020B0A04020102020204" pitchFamily="34" charset="0"/>
              </a:rPr>
              <a:pPr>
                <a:spcBef>
                  <a:spcPct val="0"/>
                </a:spcBef>
                <a:buClrTx/>
                <a:buSzTx/>
                <a:buFontTx/>
                <a:buNone/>
              </a:pPr>
              <a:t>9</a:t>
            </a:fld>
            <a:endParaRPr lang="cs-CZ" altLang="cs-CZ" sz="1200">
              <a:latin typeface="Arial Black" panose="020B0A04020102020204" pitchFamily="34" charset="0"/>
            </a:endParaRPr>
          </a:p>
        </p:txBody>
      </p:sp>
      <p:sp>
        <p:nvSpPr>
          <p:cNvPr id="143363" name="Rectangle 3">
            <a:extLst>
              <a:ext uri="{FF2B5EF4-FFF2-40B4-BE49-F238E27FC236}">
                <a16:creationId xmlns:a16="http://schemas.microsoft.com/office/drawing/2014/main" id="{A9A7CA82-780A-4A54-93CA-0C3D02999CEB}"/>
              </a:ext>
            </a:extLst>
          </p:cNvPr>
          <p:cNvSpPr>
            <a:spLocks noGrp="1" noChangeArrowheads="1"/>
          </p:cNvSpPr>
          <p:nvPr>
            <p:ph type="body" idx="1"/>
          </p:nvPr>
        </p:nvSpPr>
        <p:spPr>
          <a:xfrm>
            <a:off x="1242179" y="1412876"/>
            <a:ext cx="9933462" cy="4785141"/>
          </a:xfrm>
        </p:spPr>
        <p:txBody>
          <a:bodyPr>
            <a:normAutofit lnSpcReduction="10000"/>
          </a:bodyPr>
          <a:lstStyle/>
          <a:p>
            <a:pPr eaLnBrk="1" hangingPunct="1">
              <a:lnSpc>
                <a:spcPct val="80000"/>
              </a:lnSpc>
            </a:pPr>
            <a:r>
              <a:rPr lang="en-US" altLang="cs-CZ" dirty="0">
                <a:solidFill>
                  <a:srgbClr val="000000"/>
                </a:solidFill>
                <a:sym typeface="Symbol" panose="05050102010706020507" pitchFamily="18" charset="2"/>
              </a:rPr>
              <a:t>Difference</a:t>
            </a:r>
            <a:r>
              <a:rPr lang="cs-CZ" altLang="cs-CZ" dirty="0">
                <a:solidFill>
                  <a:srgbClr val="000000"/>
                </a:solidFill>
                <a:sym typeface="Symbol" panose="05050102010706020507" pitchFamily="18" charset="2"/>
              </a:rPr>
              <a:t>: A \ B = {</a:t>
            </a:r>
            <a:r>
              <a:rPr lang="cs-CZ" altLang="cs-CZ" i="1" dirty="0">
                <a:solidFill>
                  <a:srgbClr val="000000"/>
                </a:solidFill>
                <a:sym typeface="Symbol" panose="05050102010706020507" pitchFamily="18" charset="2"/>
              </a:rPr>
              <a:t>x </a:t>
            </a:r>
            <a:r>
              <a:rPr lang="cs-CZ" altLang="cs-CZ" dirty="0">
                <a:solidFill>
                  <a:srgbClr val="000000"/>
                </a:solidFill>
                <a:sym typeface="Symbol" panose="05050102010706020507" pitchFamily="18" charset="2"/>
              </a:rPr>
              <a:t>| </a:t>
            </a:r>
            <a:r>
              <a:rPr lang="cs-CZ" altLang="cs-CZ" i="1" dirty="0">
                <a:solidFill>
                  <a:srgbClr val="000000"/>
                </a:solidFill>
                <a:sym typeface="Symbol" panose="05050102010706020507" pitchFamily="18" charset="2"/>
              </a:rPr>
              <a:t>x </a:t>
            </a:r>
            <a:r>
              <a:rPr lang="cs-CZ" altLang="cs-CZ" dirty="0">
                <a:solidFill>
                  <a:srgbClr val="000000"/>
                </a:solidFill>
                <a:sym typeface="Symbol" panose="05050102010706020507" pitchFamily="18" charset="2"/>
              </a:rPr>
              <a:t> A </a:t>
            </a:r>
            <a:r>
              <a:rPr lang="cs-CZ" altLang="cs-CZ" dirty="0" err="1">
                <a:solidFill>
                  <a:srgbClr val="000000"/>
                </a:solidFill>
                <a:sym typeface="Symbol" panose="05050102010706020507" pitchFamily="18" charset="2"/>
              </a:rPr>
              <a:t>a</a:t>
            </a:r>
            <a:r>
              <a:rPr lang="en-US" altLang="cs-CZ" dirty="0" err="1">
                <a:solidFill>
                  <a:srgbClr val="000000"/>
                </a:solidFill>
                <a:sym typeface="Symbol" panose="05050102010706020507" pitchFamily="18" charset="2"/>
              </a:rPr>
              <a:t>nd</a:t>
            </a:r>
            <a:r>
              <a:rPr lang="cs-CZ" altLang="cs-CZ" dirty="0">
                <a:solidFill>
                  <a:srgbClr val="000000"/>
                </a:solidFill>
                <a:sym typeface="Symbol" panose="05050102010706020507" pitchFamily="18" charset="2"/>
              </a:rPr>
              <a:t> </a:t>
            </a:r>
            <a:r>
              <a:rPr lang="cs-CZ" altLang="cs-CZ" i="1" dirty="0">
                <a:solidFill>
                  <a:srgbClr val="000000"/>
                </a:solidFill>
                <a:sym typeface="Symbol" panose="05050102010706020507" pitchFamily="18" charset="2"/>
              </a:rPr>
              <a:t>x </a:t>
            </a:r>
            <a:r>
              <a:rPr lang="cs-CZ" altLang="cs-CZ" dirty="0">
                <a:solidFill>
                  <a:srgbClr val="000000"/>
                </a:solidFill>
                <a:sym typeface="Symbol" panose="05050102010706020507" pitchFamily="18" charset="2"/>
              </a:rPr>
              <a:t> B}</a:t>
            </a:r>
          </a:p>
          <a:p>
            <a:pPr marL="457200" lvl="1" indent="0" eaLnBrk="1" hangingPunct="1">
              <a:lnSpc>
                <a:spcPct val="80000"/>
              </a:lnSpc>
              <a:buNone/>
            </a:pPr>
            <a:r>
              <a:rPr lang="en-US" altLang="cs-CZ" dirty="0">
                <a:solidFill>
                  <a:srgbClr val="000000"/>
                </a:solidFill>
                <a:sym typeface="Symbol" panose="05050102010706020507" pitchFamily="18" charset="2"/>
              </a:rPr>
              <a:t>	</a:t>
            </a:r>
            <a:r>
              <a:rPr lang="cs-CZ" altLang="cs-CZ" dirty="0">
                <a:solidFill>
                  <a:schemeClr val="accent1"/>
                </a:solidFill>
                <a:sym typeface="Symbol" panose="05050102010706020507" pitchFamily="18" charset="2"/>
              </a:rPr>
              <a:t>{</a:t>
            </a:r>
            <a:r>
              <a:rPr lang="cs-CZ" altLang="cs-CZ" i="1" dirty="0">
                <a:solidFill>
                  <a:schemeClr val="accent1"/>
                </a:solidFill>
                <a:sym typeface="Symbol" panose="05050102010706020507" pitchFamily="18" charset="2"/>
              </a:rPr>
              <a:t>a, b, c</a:t>
            </a:r>
            <a:r>
              <a:rPr lang="cs-CZ" altLang="cs-CZ" dirty="0">
                <a:solidFill>
                  <a:schemeClr val="accent1"/>
                </a:solidFill>
                <a:sym typeface="Symbol" panose="05050102010706020507" pitchFamily="18" charset="2"/>
              </a:rPr>
              <a:t>} \ {</a:t>
            </a:r>
            <a:r>
              <a:rPr lang="cs-CZ" altLang="cs-CZ" i="1" dirty="0">
                <a:solidFill>
                  <a:schemeClr val="accent1"/>
                </a:solidFill>
                <a:sym typeface="Symbol" panose="05050102010706020507" pitchFamily="18" charset="2"/>
              </a:rPr>
              <a:t>a, b</a:t>
            </a:r>
            <a:r>
              <a:rPr lang="cs-CZ" altLang="cs-CZ" dirty="0">
                <a:solidFill>
                  <a:schemeClr val="accent1"/>
                </a:solidFill>
                <a:sym typeface="Symbol" panose="05050102010706020507" pitchFamily="18" charset="2"/>
              </a:rPr>
              <a:t>} = {</a:t>
            </a:r>
            <a:r>
              <a:rPr lang="cs-CZ" altLang="cs-CZ" i="1" dirty="0">
                <a:solidFill>
                  <a:schemeClr val="accent1"/>
                </a:solidFill>
                <a:sym typeface="Symbol" panose="05050102010706020507" pitchFamily="18" charset="2"/>
              </a:rPr>
              <a:t>c</a:t>
            </a:r>
            <a:r>
              <a:rPr lang="cs-CZ" altLang="cs-CZ" dirty="0">
                <a:solidFill>
                  <a:schemeClr val="accent1"/>
                </a:solidFill>
                <a:sym typeface="Symbol" panose="05050102010706020507" pitchFamily="18" charset="2"/>
              </a:rPr>
              <a:t>}</a:t>
            </a:r>
          </a:p>
          <a:p>
            <a:pPr eaLnBrk="1" hangingPunct="1">
              <a:lnSpc>
                <a:spcPct val="80000"/>
              </a:lnSpc>
            </a:pPr>
            <a:r>
              <a:rPr lang="en-US" altLang="cs-CZ" dirty="0">
                <a:solidFill>
                  <a:srgbClr val="000000"/>
                </a:solidFill>
                <a:sym typeface="Symbol" panose="05050102010706020507" pitchFamily="18" charset="2"/>
              </a:rPr>
              <a:t>Complement</a:t>
            </a:r>
            <a:r>
              <a:rPr lang="cs-CZ" altLang="cs-CZ" dirty="0">
                <a:solidFill>
                  <a:srgbClr val="000000"/>
                </a:solidFill>
                <a:sym typeface="Symbol" panose="05050102010706020507" pitchFamily="18" charset="2"/>
              </a:rPr>
              <a:t>: </a:t>
            </a:r>
            <a:r>
              <a:rPr lang="en-US" altLang="cs-CZ" dirty="0">
                <a:solidFill>
                  <a:srgbClr val="000000"/>
                </a:solidFill>
                <a:sym typeface="Symbol" panose="05050102010706020507" pitchFamily="18" charset="2"/>
              </a:rPr>
              <a:t>Let</a:t>
            </a:r>
            <a:r>
              <a:rPr lang="cs-CZ" altLang="cs-CZ" dirty="0">
                <a:solidFill>
                  <a:srgbClr val="000000"/>
                </a:solidFill>
                <a:sym typeface="Symbol" panose="05050102010706020507" pitchFamily="18" charset="2"/>
              </a:rPr>
              <a:t> A  M. </a:t>
            </a:r>
            <a:r>
              <a:rPr lang="en-US" altLang="cs-CZ" dirty="0">
                <a:solidFill>
                  <a:srgbClr val="000000"/>
                </a:solidFill>
                <a:sym typeface="Symbol" panose="05050102010706020507" pitchFamily="18" charset="2"/>
              </a:rPr>
              <a:t>The complement of</a:t>
            </a:r>
            <a:r>
              <a:rPr lang="cs-CZ" altLang="cs-CZ" dirty="0">
                <a:solidFill>
                  <a:srgbClr val="000000"/>
                </a:solidFill>
                <a:sym typeface="Symbol" panose="05050102010706020507" pitchFamily="18" charset="2"/>
              </a:rPr>
              <a:t> A</a:t>
            </a:r>
            <a:r>
              <a:rPr lang="en-US" altLang="cs-CZ" dirty="0">
                <a:solidFill>
                  <a:srgbClr val="000000"/>
                </a:solidFill>
                <a:sym typeface="Symbol" panose="05050102010706020507" pitchFamily="18" charset="2"/>
              </a:rPr>
              <a:t> with respect to</a:t>
            </a:r>
            <a:r>
              <a:rPr lang="cs-CZ" altLang="cs-CZ" dirty="0">
                <a:solidFill>
                  <a:srgbClr val="000000"/>
                </a:solidFill>
                <a:sym typeface="Symbol" panose="05050102010706020507" pitchFamily="18" charset="2"/>
              </a:rPr>
              <a:t> M </a:t>
            </a:r>
            <a:r>
              <a:rPr lang="en-US" altLang="cs-CZ" dirty="0">
                <a:solidFill>
                  <a:srgbClr val="000000"/>
                </a:solidFill>
                <a:sym typeface="Symbol" panose="05050102010706020507" pitchFamily="18" charset="2"/>
              </a:rPr>
              <a:t>is the set</a:t>
            </a:r>
            <a:r>
              <a:rPr lang="cs-CZ" altLang="cs-CZ" dirty="0">
                <a:solidFill>
                  <a:srgbClr val="000000"/>
                </a:solidFill>
                <a:sym typeface="Symbol" panose="05050102010706020507" pitchFamily="18" charset="2"/>
              </a:rPr>
              <a:t> A’ = M \ A</a:t>
            </a:r>
          </a:p>
          <a:p>
            <a:pPr eaLnBrk="1" hangingPunct="1">
              <a:lnSpc>
                <a:spcPct val="80000"/>
              </a:lnSpc>
              <a:spcBef>
                <a:spcPts val="1200"/>
              </a:spcBef>
            </a:pPr>
            <a:r>
              <a:rPr lang="en-US" altLang="cs-CZ" i="1" dirty="0">
                <a:solidFill>
                  <a:srgbClr val="000000"/>
                </a:solidFill>
                <a:effectLst>
                  <a:outerShdw blurRad="38100" dist="38100" dir="2700000" algn="tl">
                    <a:srgbClr val="000000">
                      <a:alpha val="43137"/>
                    </a:srgbClr>
                  </a:outerShdw>
                </a:effectLst>
                <a:sym typeface="Symbol" panose="05050102010706020507" pitchFamily="18" charset="2"/>
              </a:rPr>
              <a:t>Cartesian product</a:t>
            </a:r>
            <a:r>
              <a:rPr lang="cs-CZ" altLang="cs-CZ" dirty="0">
                <a:solidFill>
                  <a:srgbClr val="000000"/>
                </a:solidFill>
                <a:sym typeface="Symbol" panose="05050102010706020507" pitchFamily="18" charset="2"/>
              </a:rPr>
              <a:t>: A </a:t>
            </a:r>
            <a:r>
              <a:rPr lang="cs-CZ" altLang="cs-CZ" b="1" dirty="0">
                <a:solidFill>
                  <a:srgbClr val="000000"/>
                </a:solidFill>
                <a:sym typeface="Symbol" panose="05050102010706020507" pitchFamily="18" charset="2"/>
              </a:rPr>
              <a:t></a:t>
            </a:r>
            <a:r>
              <a:rPr lang="cs-CZ" altLang="cs-CZ" dirty="0">
                <a:solidFill>
                  <a:srgbClr val="000000"/>
                </a:solidFill>
                <a:sym typeface="Symbol" panose="05050102010706020507" pitchFamily="18" charset="2"/>
              </a:rPr>
              <a:t> B = {</a:t>
            </a:r>
            <a:r>
              <a:rPr lang="cs-CZ" altLang="cs-CZ" b="1" dirty="0">
                <a:solidFill>
                  <a:srgbClr val="000000"/>
                </a:solidFill>
                <a:sym typeface="Symbol" panose="05050102010706020507" pitchFamily="18" charset="2"/>
              </a:rPr>
              <a:t></a:t>
            </a:r>
            <a:r>
              <a:rPr lang="cs-CZ" altLang="cs-CZ" i="1" dirty="0" err="1">
                <a:solidFill>
                  <a:srgbClr val="000000"/>
                </a:solidFill>
                <a:sym typeface="Symbol" panose="05050102010706020507" pitchFamily="18" charset="2"/>
              </a:rPr>
              <a:t>a,b</a:t>
            </a:r>
            <a:r>
              <a:rPr lang="cs-CZ" altLang="cs-CZ" b="1" dirty="0">
                <a:solidFill>
                  <a:srgbClr val="000000"/>
                </a:solidFill>
                <a:sym typeface="Symbol" panose="05050102010706020507" pitchFamily="18" charset="2"/>
              </a:rPr>
              <a:t> </a:t>
            </a:r>
            <a:r>
              <a:rPr lang="cs-CZ" altLang="cs-CZ" dirty="0">
                <a:solidFill>
                  <a:srgbClr val="000000"/>
                </a:solidFill>
                <a:sym typeface="Symbol" panose="05050102010706020507" pitchFamily="18" charset="2"/>
              </a:rPr>
              <a:t>| </a:t>
            </a:r>
            <a:r>
              <a:rPr lang="cs-CZ" altLang="cs-CZ" i="1" dirty="0" err="1">
                <a:solidFill>
                  <a:srgbClr val="000000"/>
                </a:solidFill>
                <a:sym typeface="Symbol" panose="05050102010706020507" pitchFamily="18" charset="2"/>
              </a:rPr>
              <a:t>a</a:t>
            </a:r>
            <a:r>
              <a:rPr lang="cs-CZ" altLang="cs-CZ" b="1" dirty="0" err="1">
                <a:solidFill>
                  <a:srgbClr val="000000"/>
                </a:solidFill>
                <a:sym typeface="Symbol" panose="05050102010706020507" pitchFamily="18" charset="2"/>
              </a:rPr>
              <a:t></a:t>
            </a:r>
            <a:r>
              <a:rPr lang="cs-CZ" altLang="cs-CZ" dirty="0" err="1">
                <a:solidFill>
                  <a:srgbClr val="000000"/>
                </a:solidFill>
                <a:sym typeface="Symbol" panose="05050102010706020507" pitchFamily="18" charset="2"/>
              </a:rPr>
              <a:t>A</a:t>
            </a:r>
            <a:r>
              <a:rPr lang="cs-CZ" altLang="cs-CZ" dirty="0">
                <a:solidFill>
                  <a:srgbClr val="000000"/>
                </a:solidFill>
                <a:sym typeface="Symbol" panose="05050102010706020507" pitchFamily="18" charset="2"/>
              </a:rPr>
              <a:t>, </a:t>
            </a:r>
            <a:r>
              <a:rPr lang="cs-CZ" altLang="cs-CZ" dirty="0" err="1">
                <a:solidFill>
                  <a:srgbClr val="000000"/>
                </a:solidFill>
                <a:sym typeface="Symbol" panose="05050102010706020507" pitchFamily="18" charset="2"/>
              </a:rPr>
              <a:t>b</a:t>
            </a:r>
            <a:r>
              <a:rPr lang="cs-CZ" altLang="cs-CZ" b="1" dirty="0" err="1">
                <a:solidFill>
                  <a:srgbClr val="000000"/>
                </a:solidFill>
                <a:sym typeface="Symbol" panose="05050102010706020507" pitchFamily="18" charset="2"/>
              </a:rPr>
              <a:t></a:t>
            </a:r>
            <a:r>
              <a:rPr lang="cs-CZ" altLang="cs-CZ" dirty="0" err="1">
                <a:solidFill>
                  <a:srgbClr val="000000"/>
                </a:solidFill>
                <a:sym typeface="Symbol" panose="05050102010706020507" pitchFamily="18" charset="2"/>
              </a:rPr>
              <a:t>B</a:t>
            </a:r>
            <a:r>
              <a:rPr lang="cs-CZ" altLang="cs-CZ" dirty="0">
                <a:solidFill>
                  <a:srgbClr val="000000"/>
                </a:solidFill>
                <a:sym typeface="Symbol" panose="05050102010706020507" pitchFamily="18" charset="2"/>
              </a:rPr>
              <a:t>}</a:t>
            </a:r>
            <a:r>
              <a:rPr lang="en-US" altLang="cs-CZ" dirty="0">
                <a:solidFill>
                  <a:srgbClr val="000000"/>
                </a:solidFill>
                <a:sym typeface="Symbol" panose="05050102010706020507" pitchFamily="18" charset="2"/>
              </a:rPr>
              <a:t>, where</a:t>
            </a:r>
            <a:r>
              <a:rPr lang="cs-CZ" altLang="cs-CZ" dirty="0">
                <a:solidFill>
                  <a:srgbClr val="000000"/>
                </a:solidFill>
                <a:sym typeface="Symbol" panose="05050102010706020507" pitchFamily="18" charset="2"/>
              </a:rPr>
              <a:t> </a:t>
            </a:r>
            <a:r>
              <a:rPr lang="cs-CZ" altLang="cs-CZ" b="1" dirty="0">
                <a:solidFill>
                  <a:srgbClr val="000000"/>
                </a:solidFill>
                <a:sym typeface="Symbol" panose="05050102010706020507" pitchFamily="18" charset="2"/>
              </a:rPr>
              <a:t></a:t>
            </a:r>
            <a:r>
              <a:rPr lang="cs-CZ" altLang="cs-CZ" i="1" dirty="0" err="1">
                <a:solidFill>
                  <a:srgbClr val="000000"/>
                </a:solidFill>
                <a:sym typeface="Symbol" panose="05050102010706020507" pitchFamily="18" charset="2"/>
              </a:rPr>
              <a:t>a,b</a:t>
            </a:r>
            <a:r>
              <a:rPr lang="cs-CZ" altLang="cs-CZ" b="1" dirty="0">
                <a:solidFill>
                  <a:srgbClr val="000000"/>
                </a:solidFill>
                <a:sym typeface="Symbol" panose="05050102010706020507" pitchFamily="18" charset="2"/>
              </a:rPr>
              <a:t></a:t>
            </a:r>
            <a:r>
              <a:rPr lang="cs-CZ" altLang="cs-CZ" dirty="0">
                <a:solidFill>
                  <a:srgbClr val="000000"/>
                </a:solidFill>
                <a:sym typeface="Symbol" panose="05050102010706020507" pitchFamily="18" charset="2"/>
              </a:rPr>
              <a:t> </a:t>
            </a:r>
            <a:r>
              <a:rPr lang="en-US" altLang="cs-CZ" dirty="0">
                <a:solidFill>
                  <a:srgbClr val="000000"/>
                </a:solidFill>
                <a:sym typeface="Symbol" panose="05050102010706020507" pitchFamily="18" charset="2"/>
              </a:rPr>
              <a:t>is an </a:t>
            </a:r>
            <a:r>
              <a:rPr lang="en-US" altLang="cs-CZ" b="1" i="1" dirty="0">
                <a:solidFill>
                  <a:srgbClr val="000000"/>
                </a:solidFill>
                <a:sym typeface="Symbol" panose="05050102010706020507" pitchFamily="18" charset="2"/>
              </a:rPr>
              <a:t>ordered couple</a:t>
            </a:r>
          </a:p>
          <a:p>
            <a:pPr marL="0" indent="0" eaLnBrk="1" hangingPunct="1">
              <a:lnSpc>
                <a:spcPct val="80000"/>
              </a:lnSpc>
              <a:spcBef>
                <a:spcPts val="600"/>
              </a:spcBef>
              <a:buNone/>
            </a:pPr>
            <a:r>
              <a:rPr lang="en-US" altLang="cs-CZ" b="1" i="1" dirty="0">
                <a:solidFill>
                  <a:srgbClr val="000000"/>
                </a:solidFill>
                <a:sym typeface="Symbol" panose="05050102010706020507" pitchFamily="18" charset="2"/>
              </a:rPr>
              <a:t> 	</a:t>
            </a:r>
            <a:r>
              <a:rPr lang="en-US" altLang="cs-CZ" sz="2400" i="1" dirty="0">
                <a:solidFill>
                  <a:schemeClr val="accent1"/>
                </a:solidFill>
                <a:sym typeface="Symbol" panose="05050102010706020507" pitchFamily="18" charset="2"/>
              </a:rPr>
              <a:t>a </a:t>
            </a:r>
            <a:r>
              <a:rPr lang="en-US" altLang="cs-CZ" sz="2400" dirty="0">
                <a:solidFill>
                  <a:schemeClr val="accent1"/>
                </a:solidFill>
                <a:sym typeface="Symbol" panose="05050102010706020507" pitchFamily="18" charset="2"/>
              </a:rPr>
              <a:t>is from the </a:t>
            </a:r>
            <a:r>
              <a:rPr lang="en-US" altLang="cs-CZ" sz="2400" i="1" dirty="0">
                <a:solidFill>
                  <a:schemeClr val="accent1"/>
                </a:solidFill>
                <a:sym typeface="Symbol" panose="05050102010706020507" pitchFamily="18" charset="2"/>
              </a:rPr>
              <a:t>first set </a:t>
            </a:r>
            <a:r>
              <a:rPr lang="en-US" altLang="cs-CZ" sz="2400" dirty="0">
                <a:solidFill>
                  <a:schemeClr val="accent1"/>
                </a:solidFill>
                <a:sym typeface="Symbol" panose="05050102010706020507" pitchFamily="18" charset="2"/>
              </a:rPr>
              <a:t>entering </a:t>
            </a:r>
            <a:r>
              <a:rPr lang="cs-CZ" altLang="cs-CZ" sz="2400" dirty="0">
                <a:solidFill>
                  <a:schemeClr val="accent1"/>
                </a:solidFill>
                <a:sym typeface="Symbol" panose="05050102010706020507" pitchFamily="18" charset="2"/>
              </a:rPr>
              <a:t>in</a:t>
            </a:r>
            <a:r>
              <a:rPr lang="en-US" altLang="cs-CZ" sz="2400" dirty="0">
                <a:solidFill>
                  <a:schemeClr val="accent1"/>
                </a:solidFill>
                <a:sym typeface="Symbol" panose="05050102010706020507" pitchFamily="18" charset="2"/>
              </a:rPr>
              <a:t>to cartesian product (A) and</a:t>
            </a:r>
            <a:r>
              <a:rPr lang="en-US" altLang="cs-CZ" sz="2400" i="1" dirty="0">
                <a:solidFill>
                  <a:schemeClr val="accent1"/>
                </a:solidFill>
                <a:sym typeface="Symbol" panose="05050102010706020507" pitchFamily="18" charset="2"/>
              </a:rPr>
              <a:t> </a:t>
            </a:r>
            <a:br>
              <a:rPr lang="cs-CZ" altLang="cs-CZ" sz="2400" i="1" dirty="0">
                <a:solidFill>
                  <a:schemeClr val="accent1"/>
                </a:solidFill>
                <a:sym typeface="Symbol" panose="05050102010706020507" pitchFamily="18" charset="2"/>
              </a:rPr>
            </a:br>
            <a:r>
              <a:rPr lang="cs-CZ" altLang="cs-CZ" sz="2400" i="1" dirty="0">
                <a:solidFill>
                  <a:schemeClr val="accent1"/>
                </a:solidFill>
                <a:sym typeface="Symbol" panose="05050102010706020507" pitchFamily="18" charset="2"/>
              </a:rPr>
              <a:t> 	</a:t>
            </a:r>
            <a:r>
              <a:rPr lang="en-US" altLang="cs-CZ" sz="2400" i="1" dirty="0">
                <a:solidFill>
                  <a:schemeClr val="accent1"/>
                </a:solidFill>
                <a:sym typeface="Symbol" panose="05050102010706020507" pitchFamily="18" charset="2"/>
              </a:rPr>
              <a:t>b is </a:t>
            </a:r>
            <a:r>
              <a:rPr lang="en-US" altLang="cs-CZ" sz="2400" dirty="0">
                <a:solidFill>
                  <a:schemeClr val="accent1"/>
                </a:solidFill>
                <a:sym typeface="Symbol" panose="05050102010706020507" pitchFamily="18" charset="2"/>
              </a:rPr>
              <a:t>from</a:t>
            </a:r>
            <a:r>
              <a:rPr lang="cs-CZ" altLang="cs-CZ" sz="2400" dirty="0">
                <a:solidFill>
                  <a:schemeClr val="accent1"/>
                </a:solidFill>
                <a:sym typeface="Symbol" panose="05050102010706020507" pitchFamily="18" charset="2"/>
              </a:rPr>
              <a:t> </a:t>
            </a:r>
            <a:r>
              <a:rPr lang="en-US" altLang="cs-CZ" sz="2400" dirty="0">
                <a:solidFill>
                  <a:schemeClr val="accent1"/>
                </a:solidFill>
                <a:sym typeface="Symbol" panose="05050102010706020507" pitchFamily="18" charset="2"/>
              </a:rPr>
              <a:t>the</a:t>
            </a:r>
            <a:r>
              <a:rPr lang="en-US" altLang="cs-CZ" sz="2400" i="1" dirty="0">
                <a:solidFill>
                  <a:schemeClr val="accent1"/>
                </a:solidFill>
                <a:sym typeface="Symbol" panose="05050102010706020507" pitchFamily="18" charset="2"/>
              </a:rPr>
              <a:t> second </a:t>
            </a:r>
            <a:r>
              <a:rPr lang="cs-CZ" altLang="cs-CZ" sz="2400" i="1" dirty="0" err="1">
                <a:solidFill>
                  <a:schemeClr val="accent1"/>
                </a:solidFill>
                <a:sym typeface="Symbol" panose="05050102010706020507" pitchFamily="18" charset="2"/>
              </a:rPr>
              <a:t>one</a:t>
            </a:r>
            <a:r>
              <a:rPr lang="cs-CZ" altLang="cs-CZ" sz="2400" i="1" dirty="0">
                <a:solidFill>
                  <a:schemeClr val="accent1"/>
                </a:solidFill>
                <a:sym typeface="Symbol" panose="05050102010706020507" pitchFamily="18" charset="2"/>
              </a:rPr>
              <a:t> </a:t>
            </a:r>
            <a:r>
              <a:rPr lang="en-US" altLang="cs-CZ" sz="2400" dirty="0">
                <a:solidFill>
                  <a:schemeClr val="accent1"/>
                </a:solidFill>
                <a:sym typeface="Symbol" panose="05050102010706020507" pitchFamily="18" charset="2"/>
              </a:rPr>
              <a:t>(B)</a:t>
            </a:r>
            <a:endParaRPr lang="cs-CZ" altLang="cs-CZ" sz="2400" b="1" i="1" dirty="0">
              <a:solidFill>
                <a:schemeClr val="accent1"/>
              </a:solidFill>
              <a:sym typeface="Symbol" panose="05050102010706020507" pitchFamily="18" charset="2"/>
            </a:endParaRPr>
          </a:p>
          <a:p>
            <a:pPr marL="0" indent="0" eaLnBrk="1" hangingPunct="1">
              <a:lnSpc>
                <a:spcPct val="80000"/>
              </a:lnSpc>
              <a:buNone/>
            </a:pPr>
            <a:r>
              <a:rPr lang="en-US" altLang="cs-CZ" dirty="0">
                <a:solidFill>
                  <a:srgbClr val="000000"/>
                </a:solidFill>
                <a:sym typeface="Symbol" panose="05050102010706020507" pitchFamily="18" charset="2"/>
              </a:rPr>
              <a:t>	It holds</a:t>
            </a:r>
            <a:r>
              <a:rPr lang="cs-CZ" altLang="cs-CZ" dirty="0">
                <a:solidFill>
                  <a:srgbClr val="000000"/>
                </a:solidFill>
                <a:sym typeface="Symbol" panose="05050102010706020507" pitchFamily="18" charset="2"/>
              </a:rPr>
              <a:t>: </a:t>
            </a:r>
            <a:r>
              <a:rPr lang="cs-CZ" altLang="cs-CZ" b="1" dirty="0">
                <a:solidFill>
                  <a:srgbClr val="000000"/>
                </a:solidFill>
                <a:sym typeface="Symbol" panose="05050102010706020507" pitchFamily="18" charset="2"/>
              </a:rPr>
              <a:t></a:t>
            </a:r>
            <a:r>
              <a:rPr lang="cs-CZ" altLang="cs-CZ" i="1" dirty="0" err="1">
                <a:solidFill>
                  <a:srgbClr val="000000"/>
                </a:solidFill>
                <a:sym typeface="Symbol" panose="05050102010706020507" pitchFamily="18" charset="2"/>
              </a:rPr>
              <a:t>a,b</a:t>
            </a:r>
            <a:r>
              <a:rPr lang="cs-CZ" altLang="cs-CZ" b="1" dirty="0">
                <a:solidFill>
                  <a:srgbClr val="000000"/>
                </a:solidFill>
                <a:sym typeface="Symbol" panose="05050102010706020507" pitchFamily="18" charset="2"/>
              </a:rPr>
              <a:t></a:t>
            </a:r>
            <a:r>
              <a:rPr lang="cs-CZ" altLang="cs-CZ" dirty="0">
                <a:solidFill>
                  <a:srgbClr val="000000"/>
                </a:solidFill>
                <a:sym typeface="Symbol" panose="05050102010706020507" pitchFamily="18" charset="2"/>
              </a:rPr>
              <a:t> = </a:t>
            </a:r>
            <a:r>
              <a:rPr lang="cs-CZ" altLang="cs-CZ" b="1" dirty="0">
                <a:solidFill>
                  <a:srgbClr val="000000"/>
                </a:solidFill>
                <a:sym typeface="Symbol" panose="05050102010706020507" pitchFamily="18" charset="2"/>
              </a:rPr>
              <a:t></a:t>
            </a:r>
            <a:r>
              <a:rPr lang="cs-CZ" altLang="cs-CZ" dirty="0" err="1">
                <a:solidFill>
                  <a:srgbClr val="000000"/>
                </a:solidFill>
                <a:sym typeface="Symbol" panose="05050102010706020507" pitchFamily="18" charset="2"/>
              </a:rPr>
              <a:t>c</a:t>
            </a:r>
            <a:r>
              <a:rPr lang="cs-CZ" altLang="cs-CZ" i="1" dirty="0" err="1">
                <a:solidFill>
                  <a:srgbClr val="000000"/>
                </a:solidFill>
                <a:sym typeface="Symbol" panose="05050102010706020507" pitchFamily="18" charset="2"/>
              </a:rPr>
              <a:t>,d</a:t>
            </a:r>
            <a:r>
              <a:rPr lang="cs-CZ" altLang="cs-CZ" b="1" dirty="0">
                <a:solidFill>
                  <a:srgbClr val="000000"/>
                </a:solidFill>
                <a:sym typeface="Symbol" panose="05050102010706020507" pitchFamily="18" charset="2"/>
              </a:rPr>
              <a:t></a:t>
            </a:r>
            <a:r>
              <a:rPr lang="cs-CZ" altLang="cs-CZ" dirty="0">
                <a:solidFill>
                  <a:srgbClr val="000000"/>
                </a:solidFill>
                <a:sym typeface="Symbol" panose="05050102010706020507" pitchFamily="18" charset="2"/>
              </a:rPr>
              <a:t> </a:t>
            </a:r>
            <a:r>
              <a:rPr lang="en-US" altLang="cs-CZ" dirty="0" err="1">
                <a:solidFill>
                  <a:srgbClr val="000000"/>
                </a:solidFill>
                <a:sym typeface="Symbol" panose="05050102010706020507" pitchFamily="18" charset="2"/>
              </a:rPr>
              <a:t>iff</a:t>
            </a:r>
            <a:r>
              <a:rPr lang="cs-CZ" altLang="cs-CZ" dirty="0">
                <a:solidFill>
                  <a:srgbClr val="000000"/>
                </a:solidFill>
                <a:sym typeface="Symbol" panose="05050102010706020507" pitchFamily="18" charset="2"/>
              </a:rPr>
              <a:t> </a:t>
            </a:r>
            <a:r>
              <a:rPr lang="cs-CZ" altLang="cs-CZ" i="1" dirty="0">
                <a:solidFill>
                  <a:srgbClr val="000000"/>
                </a:solidFill>
                <a:sym typeface="Symbol" panose="05050102010706020507" pitchFamily="18" charset="2"/>
              </a:rPr>
              <a:t>a = c, b = d</a:t>
            </a:r>
          </a:p>
          <a:p>
            <a:pPr marL="0" indent="0" eaLnBrk="1" hangingPunct="1">
              <a:lnSpc>
                <a:spcPct val="80000"/>
              </a:lnSpc>
              <a:buNone/>
            </a:pPr>
            <a:r>
              <a:rPr lang="en-US" altLang="cs-CZ" b="1" dirty="0">
                <a:solidFill>
                  <a:srgbClr val="000000"/>
                </a:solidFill>
                <a:sym typeface="Symbol" panose="05050102010706020507" pitchFamily="18" charset="2"/>
              </a:rPr>
              <a:t>	But</a:t>
            </a:r>
            <a:r>
              <a:rPr lang="cs-CZ" altLang="cs-CZ" dirty="0">
                <a:solidFill>
                  <a:srgbClr val="000000"/>
                </a:solidFill>
                <a:sym typeface="Symbol" panose="05050102010706020507" pitchFamily="18" charset="2"/>
              </a:rPr>
              <a:t>: </a:t>
            </a:r>
            <a:r>
              <a:rPr lang="cs-CZ" altLang="cs-CZ" b="1" dirty="0">
                <a:solidFill>
                  <a:srgbClr val="000000"/>
                </a:solidFill>
                <a:sym typeface="Symbol" panose="05050102010706020507" pitchFamily="18" charset="2"/>
              </a:rPr>
              <a:t></a:t>
            </a:r>
            <a:r>
              <a:rPr lang="cs-CZ" altLang="cs-CZ" i="1" dirty="0" err="1">
                <a:solidFill>
                  <a:srgbClr val="000000"/>
                </a:solidFill>
                <a:sym typeface="Symbol" panose="05050102010706020507" pitchFamily="18" charset="2"/>
              </a:rPr>
              <a:t>a,b</a:t>
            </a:r>
            <a:r>
              <a:rPr lang="cs-CZ" altLang="cs-CZ" b="1" dirty="0">
                <a:solidFill>
                  <a:srgbClr val="000000"/>
                </a:solidFill>
                <a:sym typeface="Symbol" panose="05050102010706020507" pitchFamily="18" charset="2"/>
              </a:rPr>
              <a:t>  </a:t>
            </a:r>
            <a:r>
              <a:rPr lang="cs-CZ" altLang="cs-CZ" i="1" dirty="0" err="1">
                <a:solidFill>
                  <a:srgbClr val="000000"/>
                </a:solidFill>
                <a:sym typeface="Symbol" panose="05050102010706020507" pitchFamily="18" charset="2"/>
              </a:rPr>
              <a:t>b,a</a:t>
            </a:r>
            <a:r>
              <a:rPr lang="cs-CZ" altLang="cs-CZ" b="1" dirty="0">
                <a:solidFill>
                  <a:srgbClr val="000000"/>
                </a:solidFill>
                <a:sym typeface="Symbol" panose="05050102010706020507" pitchFamily="18" charset="2"/>
              </a:rPr>
              <a:t></a:t>
            </a:r>
            <a:r>
              <a:rPr lang="cs-CZ" altLang="cs-CZ" dirty="0">
                <a:solidFill>
                  <a:srgbClr val="000000"/>
                </a:solidFill>
                <a:sym typeface="Symbol" panose="05050102010706020507" pitchFamily="18" charset="2"/>
              </a:rPr>
              <a:t>, </a:t>
            </a:r>
            <a:r>
              <a:rPr lang="en-US" altLang="cs-CZ" dirty="0">
                <a:solidFill>
                  <a:srgbClr val="000000"/>
                </a:solidFill>
                <a:sym typeface="Symbol" panose="05050102010706020507" pitchFamily="18" charset="2"/>
              </a:rPr>
              <a:t>though</a:t>
            </a:r>
            <a:r>
              <a:rPr lang="cs-CZ" altLang="cs-CZ" b="1" dirty="0">
                <a:solidFill>
                  <a:srgbClr val="000000"/>
                </a:solidFill>
                <a:sym typeface="Symbol" panose="05050102010706020507" pitchFamily="18" charset="2"/>
              </a:rPr>
              <a:t> </a:t>
            </a:r>
            <a:r>
              <a:rPr lang="cs-CZ" altLang="cs-CZ" dirty="0">
                <a:solidFill>
                  <a:srgbClr val="000000"/>
                </a:solidFill>
                <a:sym typeface="Symbol" panose="05050102010706020507" pitchFamily="18" charset="2"/>
              </a:rPr>
              <a:t>{</a:t>
            </a:r>
            <a:r>
              <a:rPr lang="cs-CZ" altLang="cs-CZ" i="1" dirty="0" err="1">
                <a:solidFill>
                  <a:srgbClr val="000000"/>
                </a:solidFill>
                <a:sym typeface="Symbol" panose="05050102010706020507" pitchFamily="18" charset="2"/>
              </a:rPr>
              <a:t>a,b</a:t>
            </a:r>
            <a:r>
              <a:rPr lang="cs-CZ" altLang="cs-CZ" dirty="0">
                <a:solidFill>
                  <a:srgbClr val="000000"/>
                </a:solidFill>
                <a:sym typeface="Symbol" panose="05050102010706020507" pitchFamily="18" charset="2"/>
              </a:rPr>
              <a:t>} = {</a:t>
            </a:r>
            <a:r>
              <a:rPr lang="cs-CZ" altLang="cs-CZ" i="1" dirty="0" err="1">
                <a:solidFill>
                  <a:srgbClr val="000000"/>
                </a:solidFill>
                <a:sym typeface="Symbol" panose="05050102010706020507" pitchFamily="18" charset="2"/>
              </a:rPr>
              <a:t>b,a</a:t>
            </a:r>
            <a:r>
              <a:rPr lang="cs-CZ" altLang="cs-CZ" dirty="0">
                <a:solidFill>
                  <a:srgbClr val="000000"/>
                </a:solidFill>
                <a:sym typeface="Symbol" panose="05050102010706020507" pitchFamily="18" charset="2"/>
              </a:rPr>
              <a:t>}</a:t>
            </a:r>
          </a:p>
          <a:p>
            <a:pPr marL="0" indent="0" eaLnBrk="1" hangingPunct="1">
              <a:lnSpc>
                <a:spcPct val="80000"/>
              </a:lnSpc>
              <a:buNone/>
            </a:pPr>
            <a:r>
              <a:rPr lang="en-US" altLang="cs-CZ" dirty="0">
                <a:solidFill>
                  <a:srgbClr val="000000"/>
                </a:solidFill>
                <a:sym typeface="Symbol" panose="05050102010706020507" pitchFamily="18" charset="2"/>
              </a:rPr>
              <a:t>generalization</a:t>
            </a:r>
            <a:r>
              <a:rPr lang="cs-CZ" altLang="cs-CZ" dirty="0">
                <a:solidFill>
                  <a:srgbClr val="000000"/>
                </a:solidFill>
                <a:sym typeface="Symbol" panose="05050102010706020507" pitchFamily="18" charset="2"/>
              </a:rPr>
              <a:t>: A </a:t>
            </a:r>
            <a:r>
              <a:rPr lang="cs-CZ" altLang="cs-CZ" b="1" dirty="0">
                <a:solidFill>
                  <a:srgbClr val="000000"/>
                </a:solidFill>
                <a:sym typeface="Symbol" panose="05050102010706020507" pitchFamily="18" charset="2"/>
              </a:rPr>
              <a:t> …  </a:t>
            </a:r>
            <a:r>
              <a:rPr lang="cs-CZ" altLang="cs-CZ" dirty="0">
                <a:solidFill>
                  <a:srgbClr val="000000"/>
                </a:solidFill>
                <a:sym typeface="Symbol" panose="05050102010706020507" pitchFamily="18" charset="2"/>
              </a:rPr>
              <a:t>A</a:t>
            </a:r>
            <a:r>
              <a:rPr lang="en-US" altLang="cs-CZ" dirty="0">
                <a:solidFill>
                  <a:srgbClr val="000000"/>
                </a:solidFill>
                <a:sym typeface="Symbol" panose="05050102010706020507" pitchFamily="18" charset="2"/>
              </a:rPr>
              <a:t> (n-times)</a:t>
            </a:r>
            <a:r>
              <a:rPr lang="cs-CZ" altLang="cs-CZ" b="1" dirty="0">
                <a:solidFill>
                  <a:srgbClr val="000000"/>
                </a:solidFill>
                <a:sym typeface="Symbol" panose="05050102010706020507" pitchFamily="18" charset="2"/>
              </a:rPr>
              <a:t> </a:t>
            </a:r>
            <a:r>
              <a:rPr lang="en-US" altLang="cs-CZ" dirty="0">
                <a:solidFill>
                  <a:srgbClr val="000000"/>
                </a:solidFill>
                <a:sym typeface="Symbol" panose="05050102010706020507" pitchFamily="18" charset="2"/>
              </a:rPr>
              <a:t>is the set of ordered </a:t>
            </a:r>
            <a:r>
              <a:rPr lang="cs-CZ" altLang="cs-CZ" i="1" dirty="0">
                <a:solidFill>
                  <a:srgbClr val="000000"/>
                </a:solidFill>
                <a:effectLst>
                  <a:outerShdw blurRad="38100" dist="38100" dir="2700000" algn="tl">
                    <a:srgbClr val="000000">
                      <a:alpha val="43137"/>
                    </a:srgbClr>
                  </a:outerShdw>
                </a:effectLst>
                <a:sym typeface="Symbol" panose="05050102010706020507" pitchFamily="18" charset="2"/>
              </a:rPr>
              <a:t>n-</a:t>
            </a:r>
            <a:r>
              <a:rPr lang="en-US" altLang="cs-CZ" i="1" dirty="0">
                <a:solidFill>
                  <a:srgbClr val="000000"/>
                </a:solidFill>
                <a:effectLst>
                  <a:outerShdw blurRad="38100" dist="38100" dir="2700000" algn="tl">
                    <a:srgbClr val="000000">
                      <a:alpha val="43137"/>
                    </a:srgbClr>
                  </a:outerShdw>
                </a:effectLst>
                <a:sym typeface="Symbol" panose="05050102010706020507" pitchFamily="18" charset="2"/>
              </a:rPr>
              <a:t>tuples</a:t>
            </a:r>
            <a:r>
              <a:rPr lang="cs-CZ" altLang="cs-CZ" dirty="0">
                <a:solidFill>
                  <a:srgbClr val="000000"/>
                </a:solidFill>
                <a:sym typeface="Symbol" panose="05050102010706020507" pitchFamily="18" charset="2"/>
              </a:rPr>
              <a:t>, </a:t>
            </a:r>
            <a:r>
              <a:rPr lang="en-US" altLang="cs-CZ" dirty="0">
                <a:solidFill>
                  <a:srgbClr val="000000"/>
                </a:solidFill>
                <a:sym typeface="Symbol" panose="05050102010706020507" pitchFamily="18" charset="2"/>
              </a:rPr>
              <a:t>denoted also by </a:t>
            </a:r>
            <a:r>
              <a:rPr lang="cs-CZ" altLang="cs-CZ" b="1" dirty="0">
                <a:solidFill>
                  <a:srgbClr val="0070C0"/>
                </a:solidFill>
                <a:sym typeface="Symbol" panose="05050102010706020507" pitchFamily="18" charset="2"/>
              </a:rPr>
              <a:t>A</a:t>
            </a:r>
            <a:r>
              <a:rPr lang="cs-CZ" altLang="cs-CZ" b="1" i="1" baseline="30000" dirty="0">
                <a:solidFill>
                  <a:srgbClr val="0070C0"/>
                </a:solidFill>
                <a:sym typeface="Symbol" panose="05050102010706020507" pitchFamily="18" charset="2"/>
              </a:rPr>
              <a:t>n</a:t>
            </a:r>
          </a:p>
        </p:txBody>
      </p:sp>
      <p:sp>
        <p:nvSpPr>
          <p:cNvPr id="2" name="Obdélník 1">
            <a:extLst>
              <a:ext uri="{FF2B5EF4-FFF2-40B4-BE49-F238E27FC236}">
                <a16:creationId xmlns:a16="http://schemas.microsoft.com/office/drawing/2014/main" id="{84EBB7F1-4D02-4495-8505-096A741D793B}"/>
              </a:ext>
            </a:extLst>
          </p:cNvPr>
          <p:cNvSpPr/>
          <p:nvPr/>
        </p:nvSpPr>
        <p:spPr>
          <a:xfrm>
            <a:off x="1016359" y="910234"/>
            <a:ext cx="10217278" cy="5214692"/>
          </a:xfrm>
          <a:prstGeom prst="rect">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cs-CZ"/>
          </a:p>
        </p:txBody>
      </p:sp>
      <p:sp>
        <p:nvSpPr>
          <p:cNvPr id="3" name="Rectangle 2">
            <a:extLst>
              <a:ext uri="{FF2B5EF4-FFF2-40B4-BE49-F238E27FC236}">
                <a16:creationId xmlns:a16="http://schemas.microsoft.com/office/drawing/2014/main" id="{ED2F48E6-CEE3-48DA-B5B7-CF653DB52E5F}"/>
              </a:ext>
            </a:extLst>
          </p:cNvPr>
          <p:cNvSpPr>
            <a:spLocks noGrp="1" noChangeArrowheads="1"/>
          </p:cNvSpPr>
          <p:nvPr/>
        </p:nvSpPr>
        <p:spPr>
          <a:xfrm>
            <a:off x="1778822" y="659982"/>
            <a:ext cx="6545009" cy="485828"/>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cs-CZ" sz="2800" dirty="0">
                <a:latin typeface="Trebuchet MS"/>
              </a:rPr>
              <a:t>Some other set-theoretical operations</a:t>
            </a:r>
          </a:p>
        </p:txBody>
      </p:sp>
      <p:sp>
        <p:nvSpPr>
          <p:cNvPr id="6" name="TextovéPole 1">
            <a:extLst>
              <a:ext uri="{FF2B5EF4-FFF2-40B4-BE49-F238E27FC236}">
                <a16:creationId xmlns:a16="http://schemas.microsoft.com/office/drawing/2014/main" id="{CE83989E-EFF5-46F4-9B9E-193AE6DE4E8C}"/>
              </a:ext>
            </a:extLst>
          </p:cNvPr>
          <p:cNvSpPr txBox="1"/>
          <p:nvPr/>
        </p:nvSpPr>
        <p:spPr>
          <a:xfrm rot="1200000">
            <a:off x="11397171" y="3505012"/>
            <a:ext cx="54760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dirty="0">
                <a:solidFill>
                  <a:srgbClr val="AEABAB"/>
                </a:solidFill>
                <a:latin typeface="Trebuchet MS"/>
                <a:ea typeface="Arial"/>
                <a:cs typeface="Arial"/>
              </a:rPr>
              <a:t>∀</a:t>
            </a:r>
            <a:endParaRPr lang="cs-CZ" sz="3200" dirty="0">
              <a:solidFill>
                <a:srgbClr val="AEABAB"/>
              </a:solidFill>
              <a:latin typeface="Trebuchet MS"/>
            </a:endParaRPr>
          </a:p>
        </p:txBody>
      </p:sp>
      <p:sp>
        <p:nvSpPr>
          <p:cNvPr id="7" name="TextovéPole 2">
            <a:extLst>
              <a:ext uri="{FF2B5EF4-FFF2-40B4-BE49-F238E27FC236}">
                <a16:creationId xmlns:a16="http://schemas.microsoft.com/office/drawing/2014/main" id="{A2C72C37-E8D4-4DDA-B803-6E424067B2C3}"/>
              </a:ext>
            </a:extLst>
          </p:cNvPr>
          <p:cNvSpPr txBox="1"/>
          <p:nvPr/>
        </p:nvSpPr>
        <p:spPr>
          <a:xfrm rot="660000">
            <a:off x="170351" y="4211178"/>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cs-CZ" sz="3200">
                <a:solidFill>
                  <a:srgbClr val="AEABAB"/>
                </a:solidFill>
                <a:latin typeface="Trebuchet MS"/>
                <a:ea typeface="Arial"/>
                <a:cs typeface="Arial"/>
              </a:rPr>
              <a:t>∃</a:t>
            </a:r>
            <a:endParaRPr lang="cs-CZ" sz="3200">
              <a:solidFill>
                <a:srgbClr val="AEABAB"/>
              </a:solidFill>
              <a:latin typeface="Trebuchet MS"/>
            </a:endParaRPr>
          </a:p>
        </p:txBody>
      </p:sp>
      <p:sp>
        <p:nvSpPr>
          <p:cNvPr id="8" name="TextovéPole 3">
            <a:extLst>
              <a:ext uri="{FF2B5EF4-FFF2-40B4-BE49-F238E27FC236}">
                <a16:creationId xmlns:a16="http://schemas.microsoft.com/office/drawing/2014/main" id="{194AAA84-12B8-4D7C-9085-E91239B593B0}"/>
              </a:ext>
            </a:extLst>
          </p:cNvPr>
          <p:cNvSpPr txBox="1"/>
          <p:nvPr/>
        </p:nvSpPr>
        <p:spPr>
          <a:xfrm>
            <a:off x="2297559" y="6198018"/>
            <a:ext cx="5734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α</a:t>
            </a:r>
            <a:endParaRPr lang="cs-CZ" sz="3200" dirty="0">
              <a:solidFill>
                <a:srgbClr val="AEABAB"/>
              </a:solidFill>
              <a:latin typeface="Trebuchet MS"/>
            </a:endParaRPr>
          </a:p>
        </p:txBody>
      </p:sp>
      <p:sp>
        <p:nvSpPr>
          <p:cNvPr id="9" name="TextovéPole 4">
            <a:extLst>
              <a:ext uri="{FF2B5EF4-FFF2-40B4-BE49-F238E27FC236}">
                <a16:creationId xmlns:a16="http://schemas.microsoft.com/office/drawing/2014/main" id="{D08CCF98-6C65-453B-A607-277B13C7D66A}"/>
              </a:ext>
            </a:extLst>
          </p:cNvPr>
          <p:cNvSpPr txBox="1"/>
          <p:nvPr/>
        </p:nvSpPr>
        <p:spPr>
          <a:xfrm rot="540000">
            <a:off x="9641704" y="6159795"/>
            <a:ext cx="534691"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dirty="0">
                <a:solidFill>
                  <a:srgbClr val="AEABAB"/>
                </a:solidFill>
                <a:latin typeface="Trebuchet MS"/>
                <a:ea typeface="Arial"/>
                <a:cs typeface="Arial"/>
              </a:rPr>
              <a:t>β</a:t>
            </a:r>
            <a:endParaRPr lang="cs-CZ" sz="3200" dirty="0">
              <a:solidFill>
                <a:srgbClr val="AEABAB"/>
              </a:solidFill>
              <a:latin typeface="Trebuchet MS"/>
            </a:endParaRPr>
          </a:p>
        </p:txBody>
      </p:sp>
      <p:sp>
        <p:nvSpPr>
          <p:cNvPr id="10" name="TextovéPole 5">
            <a:extLst>
              <a:ext uri="{FF2B5EF4-FFF2-40B4-BE49-F238E27FC236}">
                <a16:creationId xmlns:a16="http://schemas.microsoft.com/office/drawing/2014/main" id="{7515B528-1A0E-44FB-BA0B-B25005B80C83}"/>
              </a:ext>
            </a:extLst>
          </p:cNvPr>
          <p:cNvSpPr txBox="1"/>
          <p:nvPr/>
        </p:nvSpPr>
        <p:spPr>
          <a:xfrm rot="21240000">
            <a:off x="250261" y="946042"/>
            <a:ext cx="741336" cy="584775"/>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3200">
                <a:solidFill>
                  <a:srgbClr val="AEABAB"/>
                </a:solidFill>
                <a:latin typeface="Trebuchet MS"/>
                <a:ea typeface="Arial"/>
                <a:cs typeface="Arial"/>
              </a:rPr>
              <a:t> λ</a:t>
            </a:r>
            <a:endParaRPr lang="cs-CZ" sz="3200">
              <a:solidFill>
                <a:srgbClr val="AEABAB"/>
              </a:solidFill>
              <a:latin typeface="Trebuchet MS"/>
              <a:cs typeface="Calibri"/>
            </a:endParaRP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TotalTime>
  <Words>5083</Words>
  <Application>Microsoft Office PowerPoint</Application>
  <PresentationFormat>Širokoúhlá obrazovka</PresentationFormat>
  <Paragraphs>490</Paragraphs>
  <Slides>31</Slides>
  <Notes>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31</vt:i4>
      </vt:variant>
    </vt:vector>
  </HeadingPairs>
  <TitlesOfParts>
    <vt:vector size="42" baseType="lpstr">
      <vt:lpstr>SimHei</vt:lpstr>
      <vt:lpstr>Arial</vt:lpstr>
      <vt:lpstr>Arial Black</vt:lpstr>
      <vt:lpstr>Calibri</vt:lpstr>
      <vt:lpstr>Calibri Light</vt:lpstr>
      <vt:lpstr>Cambria Math</vt:lpstr>
      <vt:lpstr>Greek Diner Inline TT</vt:lpstr>
      <vt:lpstr>Symbol</vt:lpstr>
      <vt:lpstr>Trebuchet MS</vt:lpstr>
      <vt:lpstr>Wingdings</vt:lpstr>
      <vt:lpstr>Motiv Office</vt:lpstr>
      <vt:lpstr>Naive Theory of Sets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  B iff A ∪ B = B iff A ∩ B = 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Marek Mensik</dc:creator>
  <cp:lastModifiedBy>Duzi Marie</cp:lastModifiedBy>
  <cp:revision>214</cp:revision>
  <dcterms:created xsi:type="dcterms:W3CDTF">2019-03-25T09:42:28Z</dcterms:created>
  <dcterms:modified xsi:type="dcterms:W3CDTF">2021-10-12T13:22:35Z</dcterms:modified>
</cp:coreProperties>
</file>