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AFA06-7A77-4E53-84E0-7E4DEE1CDFE6}" type="datetimeFigureOut">
              <a:rPr lang="cs-CZ" smtClean="0"/>
              <a:t>04.03.2023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25884-3CCB-4006-915F-C873FD1F32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87D71-08B5-4CD5-90B6-ADF4928B4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DF2417-D3DA-4BBE-8B88-3C1298C0A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580058-7AD2-44D7-9653-3DF45DC5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CBAB1-A169-47AA-ABD5-A0DB07D9333A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3E4A26-B867-480B-9D4D-5D240A83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EC037F-0BD2-414C-B5BA-74154CCB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9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30F5E-48A7-47CE-B440-E0D16A8E4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5BEA15-8BBE-4DCF-B5F5-49FE7D6DB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CF2EB-968B-4ED3-9524-20DAF794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52D2-9B78-4261-92A0-11B7299C860B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A6016F-5AB2-47CF-92BE-68956E11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6E18CE-C102-4543-894D-A56C62892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1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37ABA7C-18DD-4357-936A-658880811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6CA21F-58EC-4490-BB80-DD05F779E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60E49-3136-4671-91FB-E0326621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2FB43-F2E4-4821-80AB-F76137DA1D93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9DF8-5DEE-49AB-8F38-ADEFE946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F9B8AB-4EBB-4082-8824-409BAE0F4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9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7C938-0C95-47A7-8C6A-891BED94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5A7E41-5909-463A-A6FD-48D9E5E4C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9851A4-B289-4F1D-B84F-C7533C3A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BD3F-249B-4F4C-A307-D2522E39BB7B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C3706C-0178-41D6-8F01-0F67CF37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FC307C-B02C-40AB-96BB-8AD98F78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71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D3FD9-BC90-485E-BED2-4CE93E8B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FE39323-2EF4-4846-AEA0-A72111E36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693D1-C493-45FE-9364-019C2255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ABC2-6844-41D3-BA9C-BBBD6B2E0D3F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C3640E-3D42-4DA3-87C2-88311E88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3A3D68-0C20-4CB5-BFF4-ACCF9630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14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D99B3-5D21-41A3-975B-6A1CDB53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5A5C53-60CE-4E7C-A673-0E64D79D6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B936710-8E3A-405B-9025-0061C0C4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1A4BFD-8A65-4DE3-9894-35895B25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49BE-57B7-4C7E-A793-146F7B8399CB}" type="datetime1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D764DD-4052-4151-9C7F-3E1594C65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2B0F79-2C8E-4AA3-94AA-3D3A65C4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73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39851-E96D-427C-85DE-F487C1D4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92A399-E079-4D36-A38F-5BFA7699B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DA61DD-C454-4CCE-BF18-D893C3CD3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7C59193-76D6-46C8-B602-A14AC59D52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8DBBB31-0DF7-4C5A-B5EB-98DFE694CD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79511A-8D66-4E9F-A5E6-3830EE4BA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41DA-D06D-4A4A-9F0B-6E58A383F126}" type="datetime1">
              <a:rPr lang="cs-CZ" smtClean="0"/>
              <a:t>04.03.2023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493250-B8A1-4247-A97D-AA757AA8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54E6B5F-13F9-44D9-A776-1A5391B1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2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6A548-B17C-44FE-B8AB-A7CC1607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534AD3-57F3-474F-AA0A-25408038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9D72-3EB6-46C5-B95B-CF54573E5C6F}" type="datetime1">
              <a:rPr lang="cs-CZ" smtClean="0"/>
              <a:t>04.03.2023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EA0E38-23D8-48ED-A8A8-8935D2F3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484714-F242-43C5-B2D1-B72168DC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59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9AFB45-59FE-4E51-99B5-471D5103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0FF3-0ACC-4619-8C0B-0CA4FB6171C7}" type="datetime1">
              <a:rPr lang="cs-CZ" smtClean="0"/>
              <a:t>04.03.2023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BF6C77-6FDD-46CC-B8FC-8FAED252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C78AF9-B910-4809-A222-20EF007B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59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A8728-B369-49F2-AC9C-A79FB7139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987906-98EE-4DB8-B057-04BF037C5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B027AF-D6BF-46DB-BBEF-14B3FFFCE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BC5F57-007B-4213-9375-FD9703632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A625-F191-47AF-A428-ED6A4A460F69}" type="datetime1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1C9CA0-72C7-4885-8707-D1EB6793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D2DC2C-BD1A-4193-BFAC-3CB2EFB4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5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EB79E-9EEC-4140-99D8-2FED12814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6BE347B-E474-4E99-8773-29387F850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C1F384F-EFB5-485A-A529-390BD5EE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2AD855-8A7D-4646-8267-DC99E9FA3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174F-BD43-47ED-83FB-CB002DF7EC59}" type="datetime1">
              <a:rPr lang="cs-CZ" smtClean="0"/>
              <a:t>04.03.2023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60BE2D-9E17-4D2F-93C8-BD2B5664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E46368-1D99-4EBA-A7F3-71933B3E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DC005B-F9C3-4573-8B88-41E3E7FA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0261C2-0627-4C32-AD44-9F76F3309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F78F8-1AC0-4504-9EFE-A6FA3D44A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DD52-34F6-4FD1-A245-A73B8C3C396E}" type="datetime1">
              <a:rPr lang="cs-CZ" smtClean="0"/>
              <a:t>04.03.2023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98B15F-F5E4-40D7-9C8C-A64D331E3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23483F-5EC6-4F3E-9AF0-D1190AECC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D1B93-07BA-42C0-B9DA-EF3FD4A1F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3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8CA39-43DD-4CBC-8C63-66A4B838F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2107"/>
            <a:ext cx="9144000" cy="2177592"/>
          </a:xfrm>
        </p:spPr>
        <p:txBody>
          <a:bodyPr>
            <a:normAutofit fontScale="90000"/>
          </a:bodyPr>
          <a:lstStyle/>
          <a:p>
            <a:r>
              <a:rPr lang="en-US" dirty="0"/>
              <a:t>Knowledge </a:t>
            </a:r>
            <a:r>
              <a:rPr lang="cs-CZ" dirty="0" err="1"/>
              <a:t>Formaliza</a:t>
            </a:r>
            <a:r>
              <a:rPr lang="en-US" dirty="0" err="1"/>
              <a:t>tion</a:t>
            </a:r>
            <a:r>
              <a:rPr lang="en-US" dirty="0"/>
              <a:t>;</a:t>
            </a:r>
            <a:br>
              <a:rPr lang="cs-CZ" dirty="0"/>
            </a:b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and semantics</a:t>
            </a:r>
            <a:b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A044BF-6210-409C-9CF3-9DE75CD9C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9002"/>
            <a:ext cx="9144000" cy="1809946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Logical Thinking, Lesson 2</a:t>
            </a:r>
            <a:endParaRPr lang="cs-CZ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/>
              <a:t>Course Guarantor</a:t>
            </a:r>
            <a:r>
              <a:rPr lang="cs-CZ" sz="3200" dirty="0"/>
              <a:t>: Marek Menšík</a:t>
            </a:r>
          </a:p>
          <a:p>
            <a:r>
              <a:rPr lang="en-US" sz="3200" dirty="0"/>
              <a:t>Author of the slides:</a:t>
            </a:r>
            <a:r>
              <a:rPr lang="cs-CZ" sz="3200" dirty="0"/>
              <a:t> Marie Duží</a:t>
            </a:r>
          </a:p>
          <a:p>
            <a:endParaRPr lang="cs-CZ" sz="3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B30643-6E0E-4B68-976D-9C3143C9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6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BAB9-529A-4A71-AC54-FC7A151C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21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connectives as truth-value functions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6049D-1ABA-4972-A2A2-2C0CE987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564849"/>
            <a:ext cx="11208470" cy="4487160"/>
          </a:xfrm>
        </p:spPr>
        <p:txBody>
          <a:bodyPr>
            <a:normAutofit/>
          </a:bodyPr>
          <a:lstStyle/>
          <a:p>
            <a:r>
              <a:rPr lang="en-US" dirty="0"/>
              <a:t>Denoting the set of truth values True and False by </a:t>
            </a:r>
            <a:r>
              <a:rPr lang="cs-CZ" dirty="0"/>
              <a:t>{1, 0}, </a:t>
            </a:r>
            <a:r>
              <a:rPr lang="en-US" dirty="0"/>
              <a:t>the truth-value functions are mappings of the type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dirty="0"/>
              <a:t>{1, 0} 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 </a:t>
            </a:r>
            <a:r>
              <a:rPr lang="cs-CZ" dirty="0"/>
              <a:t>{1, 0}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</a:t>
            </a:r>
            <a:r>
              <a:rPr lang="cs-CZ" dirty="0"/>
              <a:t>{1, 0}.</a:t>
            </a:r>
          </a:p>
          <a:p>
            <a:r>
              <a:rPr lang="en-US" dirty="0"/>
              <a:t>By a simple combinatoric consideration, we can see that there are 16 binary truth-value functions</a:t>
            </a:r>
            <a:r>
              <a:rPr lang="cs-CZ" dirty="0"/>
              <a:t>.</a:t>
            </a:r>
          </a:p>
          <a:p>
            <a:r>
              <a:rPr lang="en-US" dirty="0"/>
              <a:t>From these 16 functions, the most frequently used are the functions denoted by the binary connectives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),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quivalence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),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disjun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)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conjunction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). 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7CBE38-686F-4F40-A3F7-1818AD1C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24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BAB9-529A-4A71-AC54-FC7A151C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21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truth-value functions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6049D-1ABA-4972-A2A2-2C0CE987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57460"/>
            <a:ext cx="10627936" cy="4998890"/>
          </a:xfrm>
        </p:spPr>
        <p:txBody>
          <a:bodyPr>
            <a:normAutofit/>
          </a:bodyPr>
          <a:lstStyle/>
          <a:p>
            <a:r>
              <a:rPr lang="en-US" dirty="0"/>
              <a:t>Definition of binary connectives, i.e. truth-value functions is usually provided by a table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7CBE38-686F-4F40-A3F7-1818AD1C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C0A9D8A-C487-4FC5-A96F-66EBEBF72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07609"/>
              </p:ext>
            </p:extLst>
          </p:nvPr>
        </p:nvGraphicFramePr>
        <p:xfrm>
          <a:off x="2032000" y="2705492"/>
          <a:ext cx="7434668" cy="307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703726337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61409627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3826714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5066107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4726291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44390710"/>
                    </a:ext>
                  </a:extLst>
                </a:gridCol>
              </a:tblGrid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i="1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i="1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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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cs-CZ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2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cs-CZ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144545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2475988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3471077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1495986"/>
                  </a:ext>
                </a:extLst>
              </a:tr>
              <a:tr h="614628"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242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40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0BAB9-529A-4A71-AC54-FC7A151C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8550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truth-value functions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76049D-1ABA-4972-A2A2-2C0CE987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734532"/>
            <a:ext cx="11208470" cy="4621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Example</a:t>
            </a:r>
            <a:r>
              <a:rPr lang="cs-CZ" i="1" dirty="0"/>
              <a:t>. </a:t>
            </a:r>
          </a:p>
          <a:p>
            <a:r>
              <a:rPr lang="en-US" dirty="0"/>
              <a:t>Let the propositional variable </a:t>
            </a:r>
            <a:r>
              <a:rPr lang="cs-CZ" i="1" dirty="0"/>
              <a:t>p </a:t>
            </a:r>
            <a:r>
              <a:rPr lang="en-US" dirty="0"/>
              <a:t>stand for the atomic proposition “The Earth is flat”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en-US" dirty="0"/>
              <a:t> the variable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for “</a:t>
            </a:r>
            <a:r>
              <a:rPr lang="cs-CZ" dirty="0"/>
              <a:t>1+1=</a:t>
            </a:r>
            <a:r>
              <a:rPr lang="en-US" dirty="0"/>
              <a:t>2</a:t>
            </a:r>
            <a:r>
              <a:rPr lang="cs-CZ" dirty="0"/>
              <a:t>“. </a:t>
            </a:r>
            <a:endParaRPr lang="en-US" dirty="0"/>
          </a:p>
          <a:p>
            <a:r>
              <a:rPr lang="en-US" dirty="0"/>
              <a:t>Then the following composed propositions are formalized as follows</a:t>
            </a:r>
            <a:r>
              <a:rPr lang="cs-CZ" dirty="0"/>
              <a:t>: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en-US" dirty="0"/>
              <a:t>“If the Earth is flat</a:t>
            </a:r>
            <a:r>
              <a:rPr lang="cs-CZ" dirty="0"/>
              <a:t>, </a:t>
            </a:r>
            <a:r>
              <a:rPr lang="en-US" dirty="0"/>
              <a:t>then</a:t>
            </a:r>
            <a:r>
              <a:rPr lang="cs-CZ" dirty="0"/>
              <a:t> 1+1=</a:t>
            </a:r>
            <a:r>
              <a:rPr lang="en-US" dirty="0"/>
              <a:t>2</a:t>
            </a:r>
            <a:r>
              <a:rPr lang="cs-CZ" dirty="0"/>
              <a:t>“		</a:t>
            </a:r>
            <a:r>
              <a:rPr lang="en-US" dirty="0"/>
              <a:t>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cs-CZ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i="1" dirty="0"/>
              <a:t> q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en-US" dirty="0"/>
              <a:t>“The Earth is flat</a:t>
            </a:r>
            <a:r>
              <a:rPr lang="cs-CZ" dirty="0"/>
              <a:t> </a:t>
            </a:r>
            <a:r>
              <a:rPr lang="en-US" dirty="0"/>
              <a:t>or</a:t>
            </a:r>
            <a:r>
              <a:rPr lang="cs-CZ" dirty="0"/>
              <a:t> 1+1=2“ 		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en-US" dirty="0"/>
              <a:t>“The Earth is flat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1+1=2“ 		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en-US" dirty="0"/>
              <a:t>“The Earth is flat</a:t>
            </a:r>
            <a:r>
              <a:rPr lang="cs-CZ" dirty="0"/>
              <a:t> </a:t>
            </a:r>
            <a:r>
              <a:rPr lang="en-US" dirty="0"/>
              <a:t>if and only if</a:t>
            </a:r>
            <a:r>
              <a:rPr lang="cs-CZ" dirty="0"/>
              <a:t> 1+1=2“ 		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pl-PL" dirty="0"/>
              <a:t>	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7CBE38-686F-4F40-A3F7-1818AD1C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600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205E3-52E4-4844-ABF8-59B51BE5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237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</a:rPr>
              <a:t>Nega</a:t>
            </a:r>
            <a:r>
              <a:rPr lang="en-US" i="1" dirty="0" err="1">
                <a:solidFill>
                  <a:srgbClr val="0070C0"/>
                </a:solidFill>
              </a:rPr>
              <a:t>tion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481554-203D-4D04-8C8D-AD7EA6B9F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29" y="1253765"/>
            <a:ext cx="10840825" cy="492319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Note that the expressions</a:t>
            </a:r>
            <a:r>
              <a:rPr lang="cs-CZ" dirty="0"/>
              <a:t> </a:t>
            </a:r>
            <a:r>
              <a:rPr lang="en-US" dirty="0"/>
              <a:t>“it is not true that</a:t>
            </a:r>
            <a:r>
              <a:rPr lang="cs-CZ" dirty="0"/>
              <a:t>“</a:t>
            </a:r>
            <a:r>
              <a:rPr lang="en-US" dirty="0"/>
              <a:t>, “not” which negate the truth of a proposition, also makes from an atomic proposition molecular one, as a molecular proposition is such that there is a proper part of it that is a proposition. </a:t>
            </a:r>
          </a:p>
          <a:p>
            <a:r>
              <a:rPr lang="en-US" dirty="0"/>
              <a:t>This connective is called (Boolean)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i="1" dirty="0"/>
              <a:t> </a:t>
            </a:r>
            <a:r>
              <a:rPr lang="en-US" dirty="0"/>
              <a:t>denoted as</a:t>
            </a:r>
            <a:r>
              <a:rPr lang="cs-CZ" dirty="0"/>
              <a:t> </a:t>
            </a:r>
            <a:r>
              <a:rPr lang="en-US" dirty="0"/>
              <a:t>‘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en-US" dirty="0"/>
              <a:t>’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For instance, the proposition “</a:t>
            </a:r>
            <a:r>
              <a:rPr lang="en-US" i="1" dirty="0">
                <a:solidFill>
                  <a:srgbClr val="0070C0"/>
                </a:solidFill>
              </a:rPr>
              <a:t>The Earth is not flat</a:t>
            </a:r>
            <a:r>
              <a:rPr lang="cs-CZ" dirty="0"/>
              <a:t>“ </a:t>
            </a:r>
            <a:r>
              <a:rPr lang="en-US" dirty="0"/>
              <a:t>is formalized by</a:t>
            </a:r>
            <a:r>
              <a:rPr lang="cs-CZ" dirty="0"/>
              <a:t> </a:t>
            </a:r>
            <a:r>
              <a:rPr lang="cs-CZ" b="1" dirty="0">
                <a:solidFill>
                  <a:srgbClr val="0070C0"/>
                </a:solidFill>
                <a:sym typeface="Symbol" panose="05050102010706020507" pitchFamily="18" charset="2"/>
              </a:rPr>
              <a:t></a:t>
            </a:r>
            <a:r>
              <a:rPr lang="cs-CZ" b="1" i="1" dirty="0">
                <a:solidFill>
                  <a:srgbClr val="0070C0"/>
                </a:solidFill>
              </a:rPr>
              <a:t>p</a:t>
            </a:r>
            <a:r>
              <a:rPr lang="cs-CZ" i="1" dirty="0"/>
              <a:t>. </a:t>
            </a:r>
            <a:endParaRPr lang="cs-CZ" dirty="0"/>
          </a:p>
          <a:p>
            <a:r>
              <a:rPr lang="en-US" dirty="0"/>
              <a:t>It is obvious that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 </a:t>
            </a:r>
            <a:r>
              <a:rPr lang="en-US" dirty="0"/>
              <a:t>is true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cs-CZ" i="1" dirty="0"/>
              <a:t>p </a:t>
            </a:r>
            <a:r>
              <a:rPr lang="en-US" dirty="0"/>
              <a:t>is false and vice versa</a:t>
            </a:r>
            <a:r>
              <a:rPr lang="cs-CZ" dirty="0"/>
              <a:t>.</a:t>
            </a:r>
            <a:endParaRPr lang="en-US" dirty="0"/>
          </a:p>
          <a:p>
            <a:r>
              <a:rPr lang="en-US" i="1" dirty="0"/>
              <a:t>Propositional logic keeps the “tertium non datum” principle. </a:t>
            </a:r>
            <a:r>
              <a:rPr lang="en-US" dirty="0"/>
              <a:t>It means that all the propositions can be only true or false (two truth values). </a:t>
            </a:r>
          </a:p>
          <a:p>
            <a:r>
              <a:rPr lang="en-US" i="1" dirty="0"/>
              <a:t>Note. </a:t>
            </a:r>
            <a:r>
              <a:rPr lang="en-US" dirty="0"/>
              <a:t>There are other non-classical logics that deal with three or even four truth values, or even with the interval </a:t>
            </a:r>
            <a:r>
              <a:rPr lang="en-US" dirty="0">
                <a:sym typeface="Symbol" panose="05050102010706020507" pitchFamily="18" charset="2"/>
              </a:rPr>
              <a:t>0,1 </a:t>
            </a:r>
            <a:r>
              <a:rPr lang="en-US" dirty="0"/>
              <a:t>of truth values, which are the so-called fuzzy logics. However, in this course we deal only with classical two-value logic. </a:t>
            </a:r>
            <a:r>
              <a:rPr lang="en-US" i="1" dirty="0"/>
              <a:t> </a:t>
            </a:r>
            <a:endParaRPr lang="cs-CZ" i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D50C3C-B179-40C3-BD58-7F2E19CDA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26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6182E-1418-48A6-BF34-CBFA4440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Notation for binary connectives</a:t>
            </a:r>
            <a:endParaRPr lang="cs-CZ" i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78BAA2-41E7-4CD6-8271-E5215D1F8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Notational conventions for propositional connectives are not unique in literature. Sometimes, alternative symbols are used</a:t>
            </a:r>
            <a:r>
              <a:rPr lang="cs-CZ" dirty="0"/>
              <a:t>: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FB634F-8043-4DEC-9366-B7D43D59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42B1544-59F7-491E-BE2A-0DA8374C8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420014"/>
              </p:ext>
            </p:extLst>
          </p:nvPr>
        </p:nvGraphicFramePr>
        <p:xfrm>
          <a:off x="2875175" y="2912882"/>
          <a:ext cx="5552387" cy="2828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0772">
                  <a:extLst>
                    <a:ext uri="{9D8B030D-6E8A-4147-A177-3AD203B41FA5}">
                      <a16:colId xmlns:a16="http://schemas.microsoft.com/office/drawing/2014/main" val="447089775"/>
                    </a:ext>
                  </a:extLst>
                </a:gridCol>
                <a:gridCol w="2651615">
                  <a:extLst>
                    <a:ext uri="{9D8B030D-6E8A-4147-A177-3AD203B41FA5}">
                      <a16:colId xmlns:a16="http://schemas.microsoft.com/office/drawing/2014/main" val="531522536"/>
                    </a:ext>
                  </a:extLst>
                </a:gridCol>
              </a:tblGrid>
              <a:tr h="40452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400" b="1" i="1" dirty="0">
                          <a:effectLst/>
                        </a:rPr>
                        <a:t>Symbol</a:t>
                      </a:r>
                      <a:endParaRPr lang="cs-CZ" sz="2400" b="1" i="1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400" b="1" i="1" dirty="0">
                          <a:effectLst/>
                        </a:rPr>
                        <a:t>Alternativ</a:t>
                      </a:r>
                      <a:r>
                        <a:rPr lang="en-US" sz="2400" b="1" i="1" dirty="0">
                          <a:effectLst/>
                        </a:rPr>
                        <a:t>e</a:t>
                      </a:r>
                      <a:endParaRPr lang="cs-CZ" sz="2400" b="1" i="1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93676059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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&amp;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7763738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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cs-CZ" sz="2400" dirty="0">
                          <a:effectLst/>
                        </a:rPr>
                        <a:t>, </a:t>
                      </a: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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0113976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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r>
                        <a:rPr lang="cs-CZ" sz="2400" dirty="0">
                          <a:effectLst/>
                        </a:rPr>
                        <a:t>, </a:t>
                      </a: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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74846252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~</a:t>
                      </a:r>
                      <a:endParaRPr lang="cs-CZ" sz="2400" dirty="0">
                        <a:effectLst/>
                        <a:latin typeface="Courier EE"/>
                        <a:ea typeface="Times New Roman" panose="02020603050405020304" pitchFamily="18" charset="0"/>
                        <a:cs typeface="Courier EE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176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61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F3A8D-2EC1-4AF6-9194-A498879E3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40848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5CC9AA-8C22-457D-9C9E-281F22AD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1885361"/>
            <a:ext cx="10750485" cy="4291602"/>
          </a:xfrm>
        </p:spPr>
        <p:txBody>
          <a:bodyPr/>
          <a:lstStyle/>
          <a:p>
            <a:r>
              <a:rPr lang="en-US" dirty="0"/>
              <a:t>In general, language is a potentially, countably infinite set of well- formed expressions that we call here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  <a:r>
              <a:rPr lang="en-US" i="1" dirty="0"/>
              <a:t>. </a:t>
            </a:r>
          </a:p>
          <a:p>
            <a:r>
              <a:rPr lang="en-US" dirty="0"/>
              <a:t>If we want to define a potentially infinite set, then we usually apply an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inductive definition</a:t>
            </a:r>
            <a:r>
              <a:rPr lang="en-US" dirty="0"/>
              <a:t>. </a:t>
            </a:r>
          </a:p>
          <a:p>
            <a:r>
              <a:rPr lang="en-US" dirty="0"/>
              <a:t>First,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alphabet</a:t>
            </a:r>
            <a:r>
              <a:rPr lang="en-US" i="1" dirty="0"/>
              <a:t> </a:t>
            </a:r>
            <a:r>
              <a:rPr lang="en-US" dirty="0"/>
              <a:t>of the language is defined. It is the set of basic symbols of which formulas can be formed. </a:t>
            </a:r>
          </a:p>
          <a:p>
            <a:r>
              <a:rPr lang="en-US" dirty="0"/>
              <a:t>Second,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</a:t>
            </a:r>
            <a:r>
              <a:rPr lang="en-US" dirty="0"/>
              <a:t> of the language is defined. Grammar inductively specifies or generates an infinite set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well-formed formulas</a:t>
            </a:r>
            <a:r>
              <a:rPr lang="en-US" dirty="0"/>
              <a:t> (</a:t>
            </a:r>
            <a:r>
              <a:rPr lang="en-US" i="1" dirty="0"/>
              <a:t>WFF</a:t>
            </a:r>
            <a:r>
              <a:rPr lang="en-US" dirty="0"/>
              <a:t>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8EA1B6-1E80-4A22-B907-C979EE2D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61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9CFB0-EF7E-4B13-BB87-F2C3392D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789"/>
          </a:xfrm>
        </p:spPr>
        <p:txBody>
          <a:bodyPr>
            <a:normAutofit/>
          </a:bodyPr>
          <a:lstStyle/>
          <a:p>
            <a:r>
              <a:rPr lang="en-US" sz="3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r>
              <a:rPr lang="cs-CZ" sz="3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cs-CZ" sz="36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</a:t>
            </a:r>
            <a:r>
              <a:rPr lang="en-US" sz="36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ctive</a:t>
            </a:r>
            <a:r>
              <a:rPr lang="en-US" sz="3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definition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58FA2-1508-4E44-95BF-E06DB32D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6" y="1442302"/>
            <a:ext cx="10693924" cy="4734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I)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Alphabet of the PL language</a:t>
            </a:r>
            <a:r>
              <a:rPr lang="cs-CZ" dirty="0"/>
              <a:t> </a:t>
            </a:r>
            <a:r>
              <a:rPr lang="en-US" dirty="0"/>
              <a:t>is the set of the following symbols</a:t>
            </a:r>
            <a:r>
              <a:rPr lang="cs-CZ" dirty="0"/>
              <a:t>:</a:t>
            </a:r>
          </a:p>
          <a:p>
            <a:pPr lvl="0"/>
            <a:r>
              <a:rPr lang="en-US" dirty="0"/>
              <a:t>Propositional variables</a:t>
            </a:r>
            <a:r>
              <a:rPr lang="cs-CZ" dirty="0"/>
              <a:t>: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i="1" dirty="0"/>
              <a:t>r</a:t>
            </a:r>
            <a:r>
              <a:rPr lang="cs-CZ" dirty="0"/>
              <a:t>, ...   (</a:t>
            </a:r>
            <a:r>
              <a:rPr lang="en-US" dirty="0"/>
              <a:t>possibly with subscripts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Symbol</a:t>
            </a:r>
            <a:r>
              <a:rPr lang="en-US" dirty="0"/>
              <a:t>s of logical connectives</a:t>
            </a:r>
            <a:r>
              <a:rPr lang="cs-CZ" dirty="0"/>
              <a:t>: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</a:t>
            </a:r>
            <a:endParaRPr lang="cs-CZ" dirty="0"/>
          </a:p>
          <a:p>
            <a:pPr lvl="0"/>
            <a:r>
              <a:rPr lang="en-US" dirty="0"/>
              <a:t>Auxiliary symbols</a:t>
            </a:r>
            <a:r>
              <a:rPr lang="cs-CZ" dirty="0"/>
              <a:t>: (, ), [,],{,}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 of the PL language</a:t>
            </a:r>
            <a:r>
              <a:rPr lang="cs-CZ" dirty="0"/>
              <a:t>:</a:t>
            </a:r>
          </a:p>
          <a:p>
            <a:pPr lvl="0"/>
            <a:r>
              <a:rPr lang="en-US" dirty="0"/>
              <a:t>Propositional variables are </a:t>
            </a:r>
            <a:r>
              <a:rPr lang="en-US" i="1" dirty="0"/>
              <a:t>well-formed formulas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sz="2600" dirty="0">
                <a:solidFill>
                  <a:srgbClr val="00B050"/>
                </a:solidFill>
              </a:rPr>
              <a:t>(</a:t>
            </a:r>
            <a:r>
              <a:rPr lang="en-US" sz="2600" i="1" dirty="0">
                <a:solidFill>
                  <a:srgbClr val="00B050"/>
                </a:solidFill>
              </a:rPr>
              <a:t>the base of the definition</a:t>
            </a:r>
            <a:r>
              <a:rPr lang="cs-CZ" sz="2600" dirty="0">
                <a:solidFill>
                  <a:srgbClr val="00B050"/>
                </a:solidFill>
              </a:rPr>
              <a:t>)</a:t>
            </a:r>
          </a:p>
          <a:p>
            <a:pPr lvl="0"/>
            <a:r>
              <a:rPr lang="en-US" dirty="0"/>
              <a:t>If the expressions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 </a:t>
            </a:r>
            <a:r>
              <a:rPr lang="en-US" dirty="0"/>
              <a:t>are well-formed formulas</a:t>
            </a:r>
            <a:r>
              <a:rPr lang="cs-CZ" dirty="0"/>
              <a:t>, </a:t>
            </a:r>
            <a:r>
              <a:rPr lang="en-US" dirty="0"/>
              <a:t>then the expressions </a:t>
            </a:r>
            <a:r>
              <a:rPr lang="cs-CZ" dirty="0">
                <a:sym typeface="Symbol" panose="05050102010706020507" pitchFamily="18" charset="2"/>
              </a:rPr>
              <a:t></a:t>
            </a:r>
            <a:r>
              <a:rPr lang="cs-CZ" dirty="0"/>
              <a:t>A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</a:t>
            </a:r>
            <a:r>
              <a:rPr lang="cs-CZ" dirty="0"/>
              <a:t>A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B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en-US" dirty="0">
                <a:sym typeface="Symbol" panose="05050102010706020507" pitchFamily="18" charset="2"/>
              </a:rPr>
              <a:t> are </a:t>
            </a:r>
            <a:r>
              <a:rPr lang="en-US" i="1" dirty="0">
                <a:sym typeface="Symbol" panose="05050102010706020507" pitchFamily="18" charset="2"/>
              </a:rPr>
              <a:t>well-formed formulas</a:t>
            </a:r>
            <a:r>
              <a:rPr lang="cs-CZ" dirty="0"/>
              <a:t>. </a:t>
            </a:r>
            <a:r>
              <a:rPr lang="cs-CZ" sz="2600" dirty="0">
                <a:solidFill>
                  <a:srgbClr val="00B050"/>
                </a:solidFill>
              </a:rPr>
              <a:t>(</a:t>
            </a:r>
            <a:r>
              <a:rPr lang="en-US" sz="2600" i="1" dirty="0">
                <a:solidFill>
                  <a:srgbClr val="00B050"/>
                </a:solidFill>
              </a:rPr>
              <a:t>inductive step</a:t>
            </a:r>
            <a:r>
              <a:rPr lang="cs-CZ" sz="2600" dirty="0">
                <a:solidFill>
                  <a:srgbClr val="00B050"/>
                </a:solidFill>
              </a:rPr>
              <a:t>)</a:t>
            </a:r>
          </a:p>
          <a:p>
            <a:pPr lvl="0"/>
            <a:r>
              <a:rPr lang="en-US" dirty="0"/>
              <a:t>Nothing else is a well-formed formula</a:t>
            </a:r>
            <a:r>
              <a:rPr lang="cs-CZ" dirty="0"/>
              <a:t>. </a:t>
            </a:r>
            <a:r>
              <a:rPr lang="cs-CZ" sz="2600" dirty="0">
                <a:solidFill>
                  <a:srgbClr val="00B050"/>
                </a:solidFill>
              </a:rPr>
              <a:t>(</a:t>
            </a:r>
            <a:r>
              <a:rPr lang="en-US" sz="2600" i="1" dirty="0">
                <a:solidFill>
                  <a:srgbClr val="00B050"/>
                </a:solidFill>
              </a:rPr>
              <a:t>closure of the definition</a:t>
            </a:r>
            <a:r>
              <a:rPr lang="cs-CZ" sz="2600" dirty="0">
                <a:solidFill>
                  <a:srgbClr val="00B050"/>
                </a:solidFill>
              </a:rPr>
              <a:t>)</a:t>
            </a:r>
          </a:p>
          <a:p>
            <a:pPr marL="0" lvl="0" indent="0">
              <a:buNone/>
            </a:pPr>
            <a:endParaRPr lang="cs-CZ" sz="2600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D13814-DF85-4086-BC47-9500D988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196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9CFB0-EF7E-4B13-BB87-F2C3392D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789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propositional logic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58FA2-1508-4E44-95BF-E06DB32D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6" y="1357460"/>
            <a:ext cx="10693924" cy="481950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i="1" dirty="0"/>
              <a:t>The PL language </a:t>
            </a:r>
            <a:r>
              <a:rPr lang="en-US" dirty="0"/>
              <a:t>is the set of well-formed formulas of propositional logic. Formulas according to the item (I)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elementary (atomic) formulas</a:t>
            </a:r>
            <a:r>
              <a:rPr lang="en-US" dirty="0"/>
              <a:t>, those according to the item (II)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composed (molecular) formulas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i="1" dirty="0"/>
              <a:t>Comments</a:t>
            </a:r>
            <a:r>
              <a:rPr lang="en-US" b="1" dirty="0"/>
              <a:t>:</a:t>
            </a:r>
          </a:p>
          <a:p>
            <a:pPr lvl="0"/>
            <a:r>
              <a:rPr lang="en-US" dirty="0"/>
              <a:t>The symbols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used in the inductive step of the definition are not formulas; they are </a:t>
            </a:r>
            <a:r>
              <a:rPr lang="en-US" i="1" dirty="0"/>
              <a:t>meta-symbols </a:t>
            </a:r>
            <a:r>
              <a:rPr lang="en-US" dirty="0"/>
              <a:t>serving for denoting any formula.</a:t>
            </a:r>
          </a:p>
          <a:p>
            <a:pPr lvl="0"/>
            <a:r>
              <a:rPr lang="en-US" dirty="0"/>
              <a:t>Atomic formulas, i.e. propositional variables stand for simple atomic propositions (more precisely, for their truth values), while composed formulas for molecular propositions. </a:t>
            </a:r>
          </a:p>
          <a:p>
            <a:pPr lvl="0"/>
            <a:r>
              <a:rPr lang="en-US" dirty="0"/>
              <a:t>Proposition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/>
              <a:t> if none of its proper parts is a proposition. </a:t>
            </a:r>
          </a:p>
          <a:p>
            <a:pPr lvl="1"/>
            <a:r>
              <a:rPr lang="en-US" dirty="0"/>
              <a:t>For instance, “it is raining“ is an atomic proposition while “It is not raining” is a molecular proposition. Or, “It is not raining and sunshine” is also a molecular one. 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D13814-DF85-4086-BC47-9500D988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12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9CFB0-EF7E-4B13-BB87-F2C3392D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09530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propositional logic; comments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F58FA2-1508-4E44-95BF-E06DB32D9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1253765"/>
            <a:ext cx="10750485" cy="5392131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/>
              <a:t>Using parentheses in the formulas can be reduced by the following conventions:</a:t>
            </a:r>
          </a:p>
          <a:p>
            <a:r>
              <a:rPr lang="en-US" dirty="0"/>
              <a:t>The outermost parentheses can be omitted.</a:t>
            </a:r>
          </a:p>
          <a:p>
            <a:r>
              <a:rPr lang="en-US" dirty="0"/>
              <a:t>Logical connectives are ordered by their </a:t>
            </a:r>
            <a:r>
              <a:rPr lang="en-US" i="1" dirty="0"/>
              <a:t>priorities: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. Hence, negation is of the highest priority, etc. If priorities do not unambiguously determine the evaluation, the formula is evaluated from left to right. For instance,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is understood as if it were written like this: (((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).</a:t>
            </a:r>
          </a:p>
          <a:p>
            <a:pPr lvl="1"/>
            <a:r>
              <a:rPr lang="en-US" b="1" i="1" dirty="0"/>
              <a:t>Mind! </a:t>
            </a:r>
            <a:r>
              <a:rPr lang="en-US" i="1" dirty="0"/>
              <a:t>This priority convention should not be overused; it is better to use the parentheses to make the structure of the formula clear</a:t>
            </a:r>
            <a:r>
              <a:rPr lang="en-US" dirty="0"/>
              <a:t>. </a:t>
            </a:r>
          </a:p>
          <a:p>
            <a:r>
              <a:rPr lang="en-US" dirty="0"/>
              <a:t>Since conjunction and disjunction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associative and commutative, </a:t>
            </a:r>
            <a:r>
              <a:rPr lang="en-US" dirty="0"/>
              <a:t>parentheses can be omitted. For instance, instead of (</a:t>
            </a:r>
            <a:r>
              <a:rPr lang="en-US" dirty="0">
                <a:sym typeface="Symbol" panose="05050102010706020507" pitchFamily="18" charset="2"/>
              </a:rPr>
              <a:t>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>
                <a:sym typeface="Symbol" panose="05050102010706020507" pitchFamily="18" charset="2"/>
              </a:rPr>
              <a:t>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 or 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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>
                <a:sym typeface="Symbol" panose="05050102010706020507" pitchFamily="18" charset="2"/>
              </a:rPr>
              <a:t></a:t>
            </a:r>
            <a:r>
              <a:rPr lang="en-US" dirty="0"/>
              <a:t>) we can simply write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. </a:t>
            </a:r>
          </a:p>
          <a:p>
            <a:pPr lvl="0"/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careful</a:t>
            </a:r>
            <a:r>
              <a:rPr lang="en-US" dirty="0"/>
              <a:t>!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</a:t>
            </a:r>
            <a:r>
              <a:rPr lang="en-US" dirty="0"/>
              <a:t> </a:t>
            </a:r>
            <a:r>
              <a:rPr lang="en-US" i="1" dirty="0"/>
              <a:t>is neither associative nor commutative</a:t>
            </a:r>
            <a:r>
              <a:rPr lang="en-US" dirty="0"/>
              <a:t>; hence,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parentheses cannot be omitted</a:t>
            </a:r>
            <a:r>
              <a:rPr lang="en-US" dirty="0"/>
              <a:t>. For instance, the formulas </a:t>
            </a:r>
          </a:p>
          <a:p>
            <a:pPr marL="0" indent="0">
              <a:buNone/>
            </a:pPr>
            <a:r>
              <a:rPr lang="en-US" i="1" dirty="0"/>
              <a:t>	A </a:t>
            </a:r>
            <a:r>
              <a:rPr lang="en-US" dirty="0"/>
              <a:t>= 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(</a:t>
            </a:r>
            <a:r>
              <a:rPr lang="en-US" i="1" dirty="0"/>
              <a:t>q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)),  </a:t>
            </a:r>
            <a:r>
              <a:rPr lang="en-US" i="1" dirty="0"/>
              <a:t>B = </a:t>
            </a:r>
            <a:r>
              <a:rPr lang="en-US" dirty="0"/>
              <a:t>((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are </a:t>
            </a:r>
            <a:r>
              <a:rPr lang="en-US" b="1" i="1" dirty="0"/>
              <a:t>not </a:t>
            </a:r>
            <a:r>
              <a:rPr lang="en-US" dirty="0"/>
              <a:t> equivalent. </a:t>
            </a:r>
          </a:p>
          <a:p>
            <a:pPr marL="457200" lvl="1" indent="0">
              <a:buNone/>
            </a:pPr>
            <a:r>
              <a:rPr lang="en-US" dirty="0"/>
              <a:t>It is easy to check by a truth table. The formula </a:t>
            </a:r>
            <a:r>
              <a:rPr lang="en-US" i="1" dirty="0"/>
              <a:t>A </a:t>
            </a:r>
            <a:r>
              <a:rPr lang="en-US" dirty="0"/>
              <a:t>is true for </a:t>
            </a:r>
            <a:r>
              <a:rPr lang="en-US" i="1" dirty="0"/>
              <a:t>p </a:t>
            </a:r>
            <a:r>
              <a:rPr lang="en-US" dirty="0"/>
              <a:t>= 0, regardless of the values of </a:t>
            </a:r>
            <a:r>
              <a:rPr lang="en-US" i="1" dirty="0"/>
              <a:t>q </a:t>
            </a:r>
            <a:r>
              <a:rPr lang="en-US" dirty="0"/>
              <a:t>and </a:t>
            </a:r>
            <a:r>
              <a:rPr lang="en-US" i="1" dirty="0"/>
              <a:t>r. </a:t>
            </a:r>
            <a:r>
              <a:rPr lang="en-US" dirty="0"/>
              <a:t>Formula </a:t>
            </a:r>
            <a:r>
              <a:rPr lang="en-US" i="1" dirty="0"/>
              <a:t>B </a:t>
            </a:r>
            <a:r>
              <a:rPr lang="en-US" dirty="0"/>
              <a:t>is not true for </a:t>
            </a:r>
            <a:r>
              <a:rPr lang="en-US" i="1" dirty="0"/>
              <a:t>p = </a:t>
            </a:r>
            <a:r>
              <a:rPr lang="en-US" dirty="0"/>
              <a:t>0 and </a:t>
            </a:r>
            <a:r>
              <a:rPr lang="en-US" i="1" dirty="0"/>
              <a:t>r = </a:t>
            </a:r>
            <a:r>
              <a:rPr lang="en-US" dirty="0"/>
              <a:t>0. </a:t>
            </a:r>
          </a:p>
          <a:p>
            <a:endParaRPr lang="en-US" sz="2600" dirty="0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D13814-DF85-4086-BC47-9500D988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520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58F65-5FA3-4C51-999A-58EDF541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/>
          <a:lstStyle/>
          <a:p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emantics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PL formulas</a:t>
            </a:r>
            <a:endParaRPr lang="cs-CZ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2A1AE9-5D2A-4E4B-93AE-B7D0E889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4696955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Semantics </a:t>
            </a:r>
            <a:r>
              <a:rPr lang="en-US" dirty="0"/>
              <a:t>of a molecular formula is determined by the truth values of its atomic sub-formulas, and by the way of their composing. </a:t>
            </a:r>
            <a:endParaRPr lang="cs-CZ" dirty="0"/>
          </a:p>
          <a:p>
            <a:r>
              <a:rPr lang="en-US" dirty="0"/>
              <a:t>For instance, the formula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is true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b="1" i="1" dirty="0"/>
              <a:t>at least one</a:t>
            </a:r>
            <a:r>
              <a:rPr lang="en-US" dirty="0"/>
              <a:t> of the propositions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 </a:t>
            </a:r>
            <a:r>
              <a:rPr lang="en-US" dirty="0"/>
              <a:t>is true</a:t>
            </a:r>
            <a:r>
              <a:rPr lang="cs-CZ" dirty="0"/>
              <a:t>, </a:t>
            </a:r>
            <a:r>
              <a:rPr lang="en-US" dirty="0"/>
              <a:t>otherwise false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The formula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is true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b="1" i="1" dirty="0"/>
              <a:t>both</a:t>
            </a:r>
            <a:r>
              <a:rPr lang="en-US" dirty="0"/>
              <a:t> the propositions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 </a:t>
            </a:r>
            <a:r>
              <a:rPr lang="en-US" dirty="0"/>
              <a:t>are true</a:t>
            </a:r>
            <a:r>
              <a:rPr lang="cs-CZ" dirty="0"/>
              <a:t>, </a:t>
            </a:r>
            <a:r>
              <a:rPr lang="en-US" dirty="0"/>
              <a:t>otherwise false</a:t>
            </a:r>
            <a:r>
              <a:rPr lang="cs-CZ" dirty="0"/>
              <a:t>.</a:t>
            </a:r>
          </a:p>
          <a:p>
            <a:r>
              <a:rPr lang="en-US" dirty="0"/>
              <a:t>When evaluating the truth value of a composed formula, we must account for all the possible assignments of truth values </a:t>
            </a:r>
            <a:r>
              <a:rPr lang="cs-CZ" dirty="0"/>
              <a:t>0, 1 </a:t>
            </a:r>
            <a:r>
              <a:rPr lang="en-US" dirty="0"/>
              <a:t>to propositional variables occurring in the formula</a:t>
            </a:r>
            <a:r>
              <a:rPr lang="cs-CZ" dirty="0"/>
              <a:t>. </a:t>
            </a:r>
            <a:r>
              <a:rPr lang="en-US" dirty="0"/>
              <a:t>These assignments</a:t>
            </a:r>
            <a:r>
              <a:rPr lang="cs-CZ" dirty="0"/>
              <a:t> (</a:t>
            </a:r>
            <a:r>
              <a:rPr lang="en-US" dirty="0"/>
              <a:t>hence functions</a:t>
            </a:r>
            <a:r>
              <a:rPr lang="cs-CZ" dirty="0"/>
              <a:t>) </a:t>
            </a:r>
            <a:r>
              <a:rPr lang="en-US" dirty="0"/>
              <a:t>are called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valuations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</a:t>
            </a:r>
            <a:r>
              <a:rPr lang="en-US" dirty="0"/>
              <a:t>: {</a:t>
            </a:r>
            <a:r>
              <a:rPr lang="en-US" i="1" dirty="0"/>
              <a:t>p, q, r, …</a:t>
            </a:r>
            <a:r>
              <a:rPr lang="en-US" dirty="0"/>
              <a:t>}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cs-CZ" i="1" dirty="0"/>
              <a:t> </a:t>
            </a:r>
          </a:p>
          <a:p>
            <a:r>
              <a:rPr lang="en-US" dirty="0"/>
              <a:t>The way of evaluating the truth value of a molecular formula for particular valuations </a:t>
            </a:r>
            <a:r>
              <a:rPr lang="en-US" i="1" dirty="0"/>
              <a:t>v </a:t>
            </a:r>
            <a:r>
              <a:rPr lang="en-US" dirty="0"/>
              <a:t>is again best demonstrated by a truth table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4AB8DD-4057-4954-895E-EC3D4625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06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5B335-EEFE-4337-9856-FDBF61049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347"/>
          </a:xfrm>
        </p:spPr>
        <p:txBody>
          <a:bodyPr/>
          <a:lstStyle/>
          <a:p>
            <a:r>
              <a:rPr lang="en-US" dirty="0"/>
              <a:t>Why do we need to </a:t>
            </a:r>
            <a:r>
              <a:rPr lang="en-US" dirty="0" err="1"/>
              <a:t>formalise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E7DFDB-06BB-4D70-B500-57BDA7FE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291472"/>
            <a:ext cx="10684497" cy="49773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Natural language is rich; yet it suffers from a lot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ambiguities and vagueness. Hence, we need to introduce an unambiguous formal language in which it would be possible to </a:t>
            </a:r>
            <a:r>
              <a:rPr lang="en-US" i="1" dirty="0"/>
              <a:t>prove</a:t>
            </a:r>
            <a:r>
              <a:rPr lang="en-US" dirty="0"/>
              <a:t> and </a:t>
            </a:r>
            <a:r>
              <a:rPr lang="en-US" i="1" dirty="0"/>
              <a:t>automatize</a:t>
            </a:r>
            <a:r>
              <a:rPr lang="en-US" dirty="0"/>
              <a:t> correct arguments. </a:t>
            </a:r>
          </a:p>
          <a:p>
            <a:r>
              <a:rPr lang="en-US" dirty="0"/>
              <a:t>Moreover, valid arguments share their valid </a:t>
            </a:r>
            <a:r>
              <a:rPr lang="cs-CZ" i="1" dirty="0" err="1"/>
              <a:t>logic</a:t>
            </a:r>
            <a:r>
              <a:rPr lang="en-US" i="1" dirty="0"/>
              <a:t>al forms; </a:t>
            </a:r>
            <a:r>
              <a:rPr lang="en-US" dirty="0"/>
              <a:t>it is useful to </a:t>
            </a:r>
            <a:r>
              <a:rPr lang="cs-CZ" dirty="0"/>
              <a:t> </a:t>
            </a:r>
            <a:r>
              <a:rPr lang="en-US" dirty="0"/>
              <a:t>record such forms in a formal language so that these can be applied whenever possible.</a:t>
            </a:r>
            <a:r>
              <a:rPr lang="cs-CZ" dirty="0"/>
              <a:t> </a:t>
            </a:r>
          </a:p>
          <a:p>
            <a:r>
              <a:rPr lang="en-US" dirty="0"/>
              <a:t>We have introduced a few simple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r>
              <a:rPr lang="en-US" dirty="0"/>
              <a:t> like, for instance, these: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If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B</a:t>
            </a:r>
            <a:r>
              <a:rPr lang="cs-CZ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true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 </a:t>
            </a:r>
            <a:r>
              <a:rPr lang="cs-CZ" i="1" dirty="0">
                <a:solidFill>
                  <a:srgbClr val="0070C0"/>
                </a:solidFill>
              </a:rPr>
              <a:t>B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is true as well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If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en-US" dirty="0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B</a:t>
            </a:r>
            <a:r>
              <a:rPr lang="cs-CZ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B </a:t>
            </a:r>
            <a:r>
              <a:rPr lang="en-US" dirty="0">
                <a:solidFill>
                  <a:srgbClr val="0070C0"/>
                </a:solidFill>
              </a:rPr>
              <a:t>is false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 </a:t>
            </a:r>
            <a:r>
              <a:rPr lang="cs-CZ" i="1" dirty="0">
                <a:solidFill>
                  <a:srgbClr val="0070C0"/>
                </a:solidFill>
              </a:rPr>
              <a:t>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is false as well</a:t>
            </a:r>
            <a:r>
              <a:rPr lang="cs-CZ" i="1" dirty="0">
                <a:solidFill>
                  <a:srgbClr val="0070C0"/>
                </a:solidFill>
              </a:rPr>
              <a:t>.  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All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 </a:t>
            </a:r>
            <a:r>
              <a:rPr lang="en-US" dirty="0">
                <a:solidFill>
                  <a:srgbClr val="0070C0"/>
                </a:solidFill>
              </a:rPr>
              <a:t>are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pl-PL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also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Q. </a:t>
            </a:r>
            <a:endParaRPr lang="cs-CZ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All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 </a:t>
            </a:r>
            <a:r>
              <a:rPr lang="en-US" dirty="0">
                <a:solidFill>
                  <a:srgbClr val="0070C0"/>
                </a:solidFill>
              </a:rPr>
              <a:t>are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cs-CZ" dirty="0">
                <a:solidFill>
                  <a:srgbClr val="0070C0"/>
                </a:solidFill>
              </a:rPr>
              <a:t>;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not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cs-CZ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is not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P.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1FD13-7869-4418-AA0C-2FEFB218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495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58F65-5FA3-4C51-999A-58EDF541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/>
          <a:lstStyle/>
          <a:p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emantics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meaning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PL formulas</a:t>
            </a:r>
            <a:endParaRPr lang="cs-CZ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2A1AE9-5D2A-4E4B-93AE-B7D0E889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8"/>
            <a:ext cx="10515600" cy="4696955"/>
          </a:xfrm>
        </p:spPr>
        <p:txBody>
          <a:bodyPr>
            <a:normAutofit/>
          </a:bodyPr>
          <a:lstStyle/>
          <a:p>
            <a:r>
              <a:rPr lang="en-US" b="1" i="1" dirty="0"/>
              <a:t>Example</a:t>
            </a:r>
            <a:r>
              <a:rPr lang="cs-CZ" i="1" dirty="0"/>
              <a:t>. </a:t>
            </a:r>
            <a:r>
              <a:rPr lang="en-US" dirty="0"/>
              <a:t>Consider the formula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). </a:t>
            </a:r>
            <a:r>
              <a:rPr lang="en-US" dirty="0"/>
              <a:t>To evaluate it for its truth values in particular valuations </a:t>
            </a:r>
            <a:r>
              <a:rPr lang="en-US" i="1" dirty="0"/>
              <a:t>v</a:t>
            </a:r>
            <a:r>
              <a:rPr lang="cs-CZ" dirty="0"/>
              <a:t>, </a:t>
            </a:r>
            <a:r>
              <a:rPr lang="en-US" dirty="0"/>
              <a:t>we make a table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4AB8DD-4057-4954-895E-EC3D4625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20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53F730A-EABB-4F25-BA22-73875AFB2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11081"/>
              </p:ext>
            </p:extLst>
          </p:nvPr>
        </p:nvGraphicFramePr>
        <p:xfrm>
          <a:off x="1150070" y="2516958"/>
          <a:ext cx="468512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466">
                  <a:extLst>
                    <a:ext uri="{9D8B030D-6E8A-4147-A177-3AD203B41FA5}">
                      <a16:colId xmlns:a16="http://schemas.microsoft.com/office/drawing/2014/main" val="1158146903"/>
                    </a:ext>
                  </a:extLst>
                </a:gridCol>
                <a:gridCol w="983466">
                  <a:extLst>
                    <a:ext uri="{9D8B030D-6E8A-4147-A177-3AD203B41FA5}">
                      <a16:colId xmlns:a16="http://schemas.microsoft.com/office/drawing/2014/main" val="3322942812"/>
                    </a:ext>
                  </a:extLst>
                </a:gridCol>
                <a:gridCol w="983466">
                  <a:extLst>
                    <a:ext uri="{9D8B030D-6E8A-4147-A177-3AD203B41FA5}">
                      <a16:colId xmlns:a16="http://schemas.microsoft.com/office/drawing/2014/main" val="3624917584"/>
                    </a:ext>
                  </a:extLst>
                </a:gridCol>
                <a:gridCol w="1734725">
                  <a:extLst>
                    <a:ext uri="{9D8B030D-6E8A-4147-A177-3AD203B41FA5}">
                      <a16:colId xmlns:a16="http://schemas.microsoft.com/office/drawing/2014/main" val="921844489"/>
                    </a:ext>
                  </a:extLst>
                </a:gridCol>
              </a:tblGrid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(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cs-CZ" sz="2400" dirty="0"/>
                        <a:t> 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433887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0784854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4232902"/>
                  </a:ext>
                </a:extLst>
              </a:tr>
              <a:tr h="45352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247210"/>
                  </a:ext>
                </a:extLst>
              </a:tr>
              <a:tr h="4106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190435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A5052537-8B68-4D40-B6A6-B3D5A8B6181A}"/>
              </a:ext>
            </a:extLst>
          </p:cNvPr>
          <p:cNvSpPr txBox="1"/>
          <p:nvPr/>
        </p:nvSpPr>
        <p:spPr>
          <a:xfrm>
            <a:off x="6356809" y="2516958"/>
            <a:ext cx="49969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formula is true for these two valuations:</a:t>
            </a:r>
            <a:r>
              <a:rPr lang="cs-CZ" sz="2800" dirty="0"/>
              <a:t> </a:t>
            </a:r>
            <a:br>
              <a:rPr lang="en-US" sz="2800" dirty="0"/>
            </a:br>
            <a:r>
              <a:rPr lang="cs-CZ" sz="2800" i="1" dirty="0"/>
              <a:t>p=</a:t>
            </a:r>
            <a:r>
              <a:rPr lang="cs-CZ" sz="2800" dirty="0"/>
              <a:t>1, </a:t>
            </a:r>
            <a:r>
              <a:rPr lang="cs-CZ" sz="2800" i="1" dirty="0"/>
              <a:t>q=</a:t>
            </a:r>
            <a:r>
              <a:rPr lang="cs-CZ" sz="2800" dirty="0"/>
              <a:t>0 a</a:t>
            </a:r>
            <a:r>
              <a:rPr lang="en-US" sz="2800" dirty="0" err="1"/>
              <a:t>nd</a:t>
            </a:r>
            <a:r>
              <a:rPr lang="cs-CZ" sz="2800" dirty="0"/>
              <a:t> </a:t>
            </a:r>
            <a:r>
              <a:rPr lang="cs-CZ" sz="2800" i="1" dirty="0"/>
              <a:t>p=</a:t>
            </a:r>
            <a:r>
              <a:rPr lang="cs-CZ" sz="2800" dirty="0"/>
              <a:t>0, </a:t>
            </a:r>
            <a:r>
              <a:rPr lang="cs-CZ" sz="2800" i="1" dirty="0"/>
              <a:t>q=</a:t>
            </a:r>
            <a:r>
              <a:rPr lang="cs-CZ" sz="2800" dirty="0"/>
              <a:t>1. </a:t>
            </a:r>
          </a:p>
          <a:p>
            <a:r>
              <a:rPr lang="en-US" sz="2800" dirty="0"/>
              <a:t>Valuations </a:t>
            </a:r>
            <a:r>
              <a:rPr lang="en-US" sz="2800" i="1" dirty="0"/>
              <a:t>v</a:t>
            </a:r>
            <a:r>
              <a:rPr lang="cs-CZ" sz="2800" dirty="0"/>
              <a:t>, </a:t>
            </a:r>
            <a:r>
              <a:rPr lang="en-US" sz="2800" dirty="0"/>
              <a:t>at which a given formula is true</a:t>
            </a:r>
            <a:r>
              <a:rPr lang="cs-CZ" sz="2800" dirty="0"/>
              <a:t>, </a:t>
            </a:r>
            <a:r>
              <a:rPr lang="en-US" sz="2800" dirty="0"/>
              <a:t>are called its </a:t>
            </a:r>
            <a:r>
              <a:rPr lang="cs-CZ" sz="2800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</a:t>
            </a:r>
            <a:r>
              <a:rPr lang="cs-CZ" sz="2800" i="1" dirty="0"/>
              <a:t> </a:t>
            </a:r>
            <a:r>
              <a:rPr lang="en-US" sz="2800" dirty="0"/>
              <a:t>The formula that has at least one model is 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satisfiable</a:t>
            </a:r>
            <a:r>
              <a:rPr lang="cs-CZ" sz="2800" i="1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8274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E9E53-4F75-4B3F-A8A2-35F5967A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93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Tautology vs. contradiction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BD9AE6-F1EF-4546-AED7-5E6DC7968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1329179"/>
            <a:ext cx="10731631" cy="5288437"/>
          </a:xfrm>
        </p:spPr>
        <p:txBody>
          <a:bodyPr>
            <a:normAutofit/>
          </a:bodyPr>
          <a:lstStyle/>
          <a:p>
            <a:r>
              <a:rPr lang="en-US" dirty="0"/>
              <a:t>Formula that is true for </a:t>
            </a:r>
            <a:r>
              <a:rPr lang="en-US" b="1" i="1" dirty="0"/>
              <a:t>all</a:t>
            </a:r>
            <a:r>
              <a:rPr lang="en-US" dirty="0"/>
              <a:t> the valuations of its propositional variables is called a</a:t>
            </a:r>
            <a:r>
              <a:rPr lang="cs-CZ" dirty="0"/>
              <a:t> 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i="1" dirty="0"/>
              <a:t>. </a:t>
            </a:r>
            <a:r>
              <a:rPr lang="en-US" dirty="0"/>
              <a:t>Examples of simple tautologies are</a:t>
            </a:r>
            <a:r>
              <a:rPr lang="cs-CZ" dirty="0"/>
              <a:t> </a:t>
            </a:r>
            <a:r>
              <a:rPr lang="en-US" dirty="0"/>
              <a:t>the propositions “It is raining or not”</a:t>
            </a:r>
            <a:r>
              <a:rPr lang="cs-CZ" dirty="0"/>
              <a:t>, </a:t>
            </a:r>
            <a:r>
              <a:rPr lang="en-US" dirty="0"/>
              <a:t>hence the formula</a:t>
            </a:r>
            <a:r>
              <a:rPr lang="cs-CZ" dirty="0"/>
              <a:t>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en-US" dirty="0"/>
              <a:t>or “If it is raining then it is raining”</a:t>
            </a:r>
            <a:r>
              <a:rPr lang="cs-CZ" dirty="0"/>
              <a:t>, </a:t>
            </a:r>
            <a:r>
              <a:rPr lang="en-US" dirty="0"/>
              <a:t>hence the formula</a:t>
            </a:r>
            <a:r>
              <a:rPr lang="cs-CZ" dirty="0"/>
              <a:t>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 </a:t>
            </a:r>
            <a:r>
              <a:rPr lang="cs-CZ" i="1" dirty="0"/>
              <a:t>p.</a:t>
            </a:r>
            <a:endParaRPr lang="cs-CZ" dirty="0"/>
          </a:p>
          <a:p>
            <a:r>
              <a:rPr lang="en-US" b="1" i="1" dirty="0"/>
              <a:t>Example</a:t>
            </a:r>
            <a:r>
              <a:rPr lang="cs-CZ" dirty="0"/>
              <a:t>. </a:t>
            </a:r>
            <a:r>
              <a:rPr lang="en-US" dirty="0"/>
              <a:t>The formula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q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 </a:t>
            </a:r>
            <a:r>
              <a:rPr lang="en-US" dirty="0"/>
              <a:t>is a tautology </a:t>
            </a:r>
            <a:r>
              <a:rPr lang="cs-CZ" dirty="0"/>
              <a:t>(</a:t>
            </a:r>
            <a:r>
              <a:rPr lang="en-US" dirty="0"/>
              <a:t>De Morgan law</a:t>
            </a:r>
            <a:r>
              <a:rPr lang="cs-CZ" dirty="0"/>
              <a:t>):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469F18-C712-4AFA-8D14-38922A807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21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7590DD1-E074-476F-BCF5-F9980EDFE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31836"/>
              </p:ext>
            </p:extLst>
          </p:nvPr>
        </p:nvGraphicFramePr>
        <p:xfrm>
          <a:off x="1187777" y="3874416"/>
          <a:ext cx="9181708" cy="248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00">
                  <a:extLst>
                    <a:ext uri="{9D8B030D-6E8A-4147-A177-3AD203B41FA5}">
                      <a16:colId xmlns:a16="http://schemas.microsoft.com/office/drawing/2014/main" val="1151149051"/>
                    </a:ext>
                  </a:extLst>
                </a:gridCol>
                <a:gridCol w="502871">
                  <a:extLst>
                    <a:ext uri="{9D8B030D-6E8A-4147-A177-3AD203B41FA5}">
                      <a16:colId xmlns:a16="http://schemas.microsoft.com/office/drawing/2014/main" val="4113938870"/>
                    </a:ext>
                  </a:extLst>
                </a:gridCol>
                <a:gridCol w="745634">
                  <a:extLst>
                    <a:ext uri="{9D8B030D-6E8A-4147-A177-3AD203B41FA5}">
                      <a16:colId xmlns:a16="http://schemas.microsoft.com/office/drawing/2014/main" val="116665501"/>
                    </a:ext>
                  </a:extLst>
                </a:gridCol>
                <a:gridCol w="814997">
                  <a:extLst>
                    <a:ext uri="{9D8B030D-6E8A-4147-A177-3AD203B41FA5}">
                      <a16:colId xmlns:a16="http://schemas.microsoft.com/office/drawing/2014/main" val="532248450"/>
                    </a:ext>
                  </a:extLst>
                </a:gridCol>
                <a:gridCol w="1560630">
                  <a:extLst>
                    <a:ext uri="{9D8B030D-6E8A-4147-A177-3AD203B41FA5}">
                      <a16:colId xmlns:a16="http://schemas.microsoft.com/office/drawing/2014/main" val="1347419089"/>
                    </a:ext>
                  </a:extLst>
                </a:gridCol>
                <a:gridCol w="1551960">
                  <a:extLst>
                    <a:ext uri="{9D8B030D-6E8A-4147-A177-3AD203B41FA5}">
                      <a16:colId xmlns:a16="http://schemas.microsoft.com/office/drawing/2014/main" val="1893610637"/>
                    </a:ext>
                  </a:extLst>
                </a:gridCol>
                <a:gridCol w="3511416">
                  <a:extLst>
                    <a:ext uri="{9D8B030D-6E8A-4147-A177-3AD203B41FA5}">
                      <a16:colId xmlns:a16="http://schemas.microsoft.com/office/drawing/2014/main" val="621138889"/>
                    </a:ext>
                  </a:extLst>
                </a:gridCol>
              </a:tblGrid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1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q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(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dirty="0"/>
                        <a:t>(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</a:t>
                      </a:r>
                      <a:r>
                        <a:rPr lang="cs-CZ" sz="2400" dirty="0"/>
                        <a:t> 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(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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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2400" dirty="0"/>
                        <a:t>(</a:t>
                      </a:r>
                      <a:r>
                        <a:rPr lang="cs-CZ" sz="2400" i="1" dirty="0"/>
                        <a:t>p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sym typeface="Symbol" panose="05050102010706020507" pitchFamily="18" charset="2"/>
                        </a:rPr>
                        <a:t></a:t>
                      </a:r>
                      <a:r>
                        <a:rPr lang="cs-CZ" sz="2400" dirty="0"/>
                        <a:t> </a:t>
                      </a:r>
                      <a:r>
                        <a:rPr lang="cs-CZ" sz="2400" i="1" dirty="0"/>
                        <a:t>q</a:t>
                      </a:r>
                      <a:r>
                        <a:rPr lang="cs-CZ" sz="2400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502279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1575952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1274125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540811"/>
                  </a:ext>
                </a:extLst>
              </a:tr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553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702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E9E53-4F75-4B3F-A8A2-35F5967A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772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Tautology vs. contradiction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BD9AE6-F1EF-4546-AED7-5E6DC7968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772238"/>
            <a:ext cx="10684497" cy="4404725"/>
          </a:xfrm>
        </p:spPr>
        <p:txBody>
          <a:bodyPr>
            <a:normAutofit/>
          </a:bodyPr>
          <a:lstStyle/>
          <a:p>
            <a:r>
              <a:rPr lang="en-US" dirty="0"/>
              <a:t>The opposite of a tautology is a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contradiction</a:t>
            </a:r>
            <a:r>
              <a:rPr lang="en-US" dirty="0"/>
              <a:t> that cannot be true for any valuation; hence contradiction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have any model</a:t>
            </a:r>
            <a:r>
              <a:rPr lang="cs-CZ" dirty="0"/>
              <a:t>. </a:t>
            </a:r>
            <a:r>
              <a:rPr lang="en-US" dirty="0"/>
              <a:t>A typical simple example is the formula</a:t>
            </a:r>
            <a:r>
              <a:rPr lang="cs-CZ" dirty="0"/>
              <a:t> 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).</a:t>
            </a:r>
          </a:p>
          <a:p>
            <a:r>
              <a:rPr lang="en-US" dirty="0"/>
              <a:t>Negation of a tautology is a contradiction, and vice versa</a:t>
            </a:r>
            <a:r>
              <a:rPr lang="cs-CZ" dirty="0"/>
              <a:t>. </a:t>
            </a:r>
            <a:r>
              <a:rPr lang="en-US" dirty="0"/>
              <a:t>Hence, the formula</a:t>
            </a:r>
            <a:endParaRPr lang="cs-CZ" dirty="0"/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pl-PL" dirty="0"/>
              <a:t>[</a:t>
            </a: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q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dirty="0"/>
              <a:t>)</a:t>
            </a:r>
            <a:r>
              <a:rPr lang="pl-PL" dirty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  <a:r>
              <a:rPr lang="en-US" dirty="0"/>
              <a:t>is a contradiction because it is negation of a tautology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469F18-C712-4AFA-8D14-38922A807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05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10AF8-8B5C-4013-89EA-5BC6E824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72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of the most important notions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83D14A-3A60-4F43-82D8-8DA639423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cs-CZ" dirty="0"/>
              <a:t> </a:t>
            </a:r>
            <a:r>
              <a:rPr lang="en-US" dirty="0"/>
              <a:t>is a function</a:t>
            </a:r>
            <a:r>
              <a:rPr lang="cs-CZ" dirty="0"/>
              <a:t> {</a:t>
            </a:r>
            <a:r>
              <a:rPr lang="cs-CZ" i="1" dirty="0"/>
              <a:t>p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dirty="0"/>
              <a:t>, </a:t>
            </a:r>
            <a:r>
              <a:rPr lang="cs-CZ" i="1" dirty="0"/>
              <a:t>r</a:t>
            </a:r>
            <a:r>
              <a:rPr lang="cs-CZ" dirty="0"/>
              <a:t>,…}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cs-CZ" dirty="0"/>
              <a:t> {0,1}, </a:t>
            </a:r>
            <a:r>
              <a:rPr lang="en-US" dirty="0"/>
              <a:t>that associates each propositional variable with a truth value</a:t>
            </a:r>
            <a:r>
              <a:rPr lang="cs-CZ" dirty="0"/>
              <a:t>. </a:t>
            </a:r>
          </a:p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cs-CZ" i="1" dirty="0"/>
              <a:t> </a:t>
            </a:r>
            <a:r>
              <a:rPr lang="en-US" dirty="0"/>
              <a:t>of a PL </a:t>
            </a:r>
            <a:r>
              <a:rPr lang="cs-CZ" dirty="0" err="1"/>
              <a:t>formul</a:t>
            </a:r>
            <a:r>
              <a:rPr lang="en-US" dirty="0"/>
              <a:t>a</a:t>
            </a:r>
            <a:r>
              <a:rPr lang="cs-CZ" dirty="0"/>
              <a:t> </a:t>
            </a:r>
            <a:r>
              <a:rPr lang="cs-CZ" i="1" dirty="0"/>
              <a:t>F </a:t>
            </a:r>
            <a:r>
              <a:rPr lang="en-US" dirty="0"/>
              <a:t>is such a valuation at which the formula </a:t>
            </a:r>
            <a:r>
              <a:rPr lang="cs-CZ" i="1" dirty="0"/>
              <a:t>F </a:t>
            </a:r>
            <a:r>
              <a:rPr lang="en-US" dirty="0"/>
              <a:t>has the value</a:t>
            </a:r>
            <a:r>
              <a:rPr lang="cs-CZ" dirty="0"/>
              <a:t> (1).</a:t>
            </a:r>
          </a:p>
          <a:p>
            <a:r>
              <a:rPr lang="en-US" dirty="0"/>
              <a:t>A formula is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satisfiable</a:t>
            </a:r>
            <a:r>
              <a:rPr lang="en-US" dirty="0"/>
              <a:t>  if it has at least one model</a:t>
            </a:r>
            <a:r>
              <a:rPr lang="cs-CZ" dirty="0"/>
              <a:t>.</a:t>
            </a:r>
          </a:p>
          <a:p>
            <a:r>
              <a:rPr lang="en-US" dirty="0"/>
              <a:t>A formula is a</a:t>
            </a:r>
            <a:r>
              <a:rPr lang="cs-CZ" dirty="0"/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tautolog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en-US" dirty="0"/>
              <a:t>also said</a:t>
            </a:r>
            <a:r>
              <a:rPr lang="cs-CZ" dirty="0"/>
              <a:t> </a:t>
            </a:r>
            <a:r>
              <a:rPr lang="cs-CZ" i="1" dirty="0" err="1"/>
              <a:t>logic</a:t>
            </a:r>
            <a:r>
              <a:rPr lang="en-US" i="1" dirty="0"/>
              <a:t>ally true</a:t>
            </a:r>
            <a:r>
              <a:rPr lang="cs-CZ" dirty="0"/>
              <a:t>), </a:t>
            </a:r>
            <a:r>
              <a:rPr lang="en-US" dirty="0"/>
              <a:t>if each valuation is its model</a:t>
            </a:r>
            <a:r>
              <a:rPr lang="cs-CZ" dirty="0"/>
              <a:t>. </a:t>
            </a:r>
          </a:p>
          <a:p>
            <a:r>
              <a:rPr lang="en-US" dirty="0"/>
              <a:t>A formula is a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en-US" dirty="0"/>
              <a:t>i.e. </a:t>
            </a:r>
            <a:r>
              <a:rPr lang="en-US" i="1" dirty="0"/>
              <a:t>non-satisfiable</a:t>
            </a:r>
            <a:r>
              <a:rPr lang="cs-CZ" dirty="0"/>
              <a:t>), </a:t>
            </a:r>
            <a:r>
              <a:rPr lang="en-US" dirty="0"/>
              <a:t>if it has no model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B0752A-5359-46B1-95E1-3308E966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36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BCBEE-0050-49FC-91B4-C4FBE90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920"/>
          </a:xfrm>
        </p:spPr>
        <p:txBody>
          <a:bodyPr/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A06640-45F8-401E-BA6D-FA4226F6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470581"/>
            <a:ext cx="10627936" cy="4706382"/>
          </a:xfrm>
        </p:spPr>
        <p:txBody>
          <a:bodyPr>
            <a:normAutofit/>
          </a:bodyPr>
          <a:lstStyle/>
          <a:p>
            <a:r>
              <a:rPr lang="en-US" dirty="0"/>
              <a:t>Our goal is to fix valid forms of reasoning as </a:t>
            </a:r>
            <a:r>
              <a:rPr lang="en-US" i="1" dirty="0"/>
              <a:t>valid rules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r>
              <a:rPr lang="en-US" dirty="0"/>
              <a:t>Whenever we discover an argument with the same valid form, we do not have to prove it anymore, as we know that it is valid. </a:t>
            </a:r>
            <a:r>
              <a:rPr lang="cs-CZ" dirty="0"/>
              <a:t> </a:t>
            </a:r>
          </a:p>
          <a:p>
            <a:r>
              <a:rPr lang="en-US" dirty="0"/>
              <a:t>For instance, if we substitute for the symbols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 (</a:t>
            </a:r>
            <a:r>
              <a:rPr lang="en-US" i="1" dirty="0"/>
              <a:t>see the previous slide</a:t>
            </a:r>
            <a:r>
              <a:rPr lang="cs-CZ" i="1" dirty="0"/>
              <a:t>) </a:t>
            </a:r>
            <a:r>
              <a:rPr lang="en-US" dirty="0"/>
              <a:t>propositions</a:t>
            </a:r>
            <a:r>
              <a:rPr lang="cs-CZ" dirty="0"/>
              <a:t> </a:t>
            </a:r>
            <a:r>
              <a:rPr lang="en-US" dirty="0"/>
              <a:t>“It is raining</a:t>
            </a:r>
            <a:r>
              <a:rPr lang="cs-CZ" dirty="0"/>
              <a:t>“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en-US" dirty="0"/>
              <a:t>“I’ll take an umbrella”</a:t>
            </a:r>
            <a:r>
              <a:rPr lang="cs-CZ" dirty="0"/>
              <a:t>, </a:t>
            </a:r>
            <a:r>
              <a:rPr lang="en-US" dirty="0"/>
              <a:t>we obtain valid arguments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</a:rPr>
              <a:t>If it is raining</a:t>
            </a:r>
            <a:r>
              <a:rPr lang="cs-CZ" i="1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I’ll take an umbrella</a:t>
            </a:r>
            <a:r>
              <a:rPr lang="cs-CZ" i="1" dirty="0">
                <a:solidFill>
                  <a:srgbClr val="0070C0"/>
                </a:solidFill>
              </a:rPr>
              <a:t>; </a:t>
            </a:r>
            <a:r>
              <a:rPr lang="en-US" i="1" dirty="0">
                <a:solidFill>
                  <a:srgbClr val="0070C0"/>
                </a:solidFill>
              </a:rPr>
              <a:t>It is raining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en-US" i="1" dirty="0">
                <a:solidFill>
                  <a:srgbClr val="0070C0"/>
                </a:solidFill>
              </a:rPr>
              <a:t> I’ll take an umbrella</a:t>
            </a:r>
            <a:r>
              <a:rPr lang="cs-CZ" i="1" dirty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</a:rPr>
              <a:t>If it is raining</a:t>
            </a:r>
            <a:r>
              <a:rPr lang="cs-CZ" i="1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I’ll take an umbrella</a:t>
            </a:r>
            <a:r>
              <a:rPr lang="cs-CZ" i="1" dirty="0">
                <a:solidFill>
                  <a:srgbClr val="0070C0"/>
                </a:solidFill>
              </a:rPr>
              <a:t>; </a:t>
            </a:r>
            <a:r>
              <a:rPr lang="en-US" i="1" dirty="0">
                <a:solidFill>
                  <a:srgbClr val="0070C0"/>
                </a:solidFill>
              </a:rPr>
              <a:t>I won’t take an umbrella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it is not raining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59DBDE-039A-45BC-B7D9-B5390E64F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435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BCBEE-0050-49FC-91B4-C4FBE90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920"/>
          </a:xfrm>
        </p:spPr>
        <p:txBody>
          <a:bodyPr/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A06640-45F8-401E-BA6D-FA4226F6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470581"/>
            <a:ext cx="10627936" cy="4430598"/>
          </a:xfrm>
        </p:spPr>
        <p:txBody>
          <a:bodyPr>
            <a:normAutofit/>
          </a:bodyPr>
          <a:lstStyle/>
          <a:p>
            <a:r>
              <a:rPr lang="en-US" dirty="0"/>
              <a:t>Similarly,</a:t>
            </a:r>
            <a:r>
              <a:rPr lang="cs-CZ" dirty="0"/>
              <a:t> </a:t>
            </a:r>
            <a:r>
              <a:rPr lang="en-US" dirty="0"/>
              <a:t>if we substitute for the symbols</a:t>
            </a:r>
            <a:r>
              <a:rPr lang="cs-CZ" dirty="0"/>
              <a:t> </a:t>
            </a:r>
            <a:r>
              <a:rPr lang="cs-CZ" i="1" dirty="0"/>
              <a:t>P </a:t>
            </a:r>
            <a:r>
              <a:rPr lang="cs-CZ" dirty="0"/>
              <a:t>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cs-CZ" i="1" dirty="0"/>
              <a:t>Q </a:t>
            </a:r>
            <a:r>
              <a:rPr lang="en-US" dirty="0"/>
              <a:t>the properties of being a “prime number greater than 2”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</a:t>
            </a:r>
            <a:r>
              <a:rPr lang="en-US" dirty="0"/>
              <a:t>“odd”</a:t>
            </a:r>
            <a:r>
              <a:rPr lang="cs-CZ" dirty="0"/>
              <a:t>, </a:t>
            </a:r>
            <a:r>
              <a:rPr lang="en-US" dirty="0"/>
              <a:t>we again obtain valid arguments</a:t>
            </a:r>
            <a:r>
              <a:rPr lang="cs-CZ" dirty="0"/>
              <a:t>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All the prime numbers greater than 2 are odd</a:t>
            </a:r>
            <a:r>
              <a:rPr lang="cs-CZ" i="1" dirty="0">
                <a:solidFill>
                  <a:srgbClr val="0070C0"/>
                </a:solidFill>
              </a:rPr>
              <a:t>; 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cs-CZ" i="1" u="sng" dirty="0">
                <a:solidFill>
                  <a:srgbClr val="0070C0"/>
                </a:solidFill>
              </a:rPr>
              <a:t>5 </a:t>
            </a:r>
            <a:r>
              <a:rPr lang="en-US" i="1" u="sng" dirty="0">
                <a:solidFill>
                  <a:srgbClr val="0070C0"/>
                </a:solidFill>
              </a:rPr>
              <a:t>is a</a:t>
            </a:r>
            <a:r>
              <a:rPr lang="cs-CZ" i="1" u="sng" dirty="0">
                <a:solidFill>
                  <a:srgbClr val="0070C0"/>
                </a:solidFill>
              </a:rPr>
              <a:t> </a:t>
            </a:r>
            <a:r>
              <a:rPr lang="cs-CZ" i="1" u="sng" dirty="0" err="1">
                <a:solidFill>
                  <a:srgbClr val="0070C0"/>
                </a:solidFill>
              </a:rPr>
              <a:t>pr</a:t>
            </a:r>
            <a:r>
              <a:rPr lang="en-US" i="1" u="sng" dirty="0" err="1">
                <a:solidFill>
                  <a:srgbClr val="0070C0"/>
                </a:solidFill>
              </a:rPr>
              <a:t>ime</a:t>
            </a:r>
            <a:r>
              <a:rPr lang="en-US" i="1" u="sng" dirty="0">
                <a:solidFill>
                  <a:srgbClr val="0070C0"/>
                </a:solidFill>
              </a:rPr>
              <a:t> number greater than</a:t>
            </a:r>
            <a:r>
              <a:rPr lang="cs-CZ" i="1" u="sng" dirty="0">
                <a:solidFill>
                  <a:srgbClr val="0070C0"/>
                </a:solidFill>
              </a:rPr>
              <a:t> 2.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5 </a:t>
            </a:r>
            <a:r>
              <a:rPr lang="en-US" i="1" dirty="0">
                <a:solidFill>
                  <a:srgbClr val="0070C0"/>
                </a:solidFill>
              </a:rPr>
              <a:t>is an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odd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number</a:t>
            </a:r>
            <a:r>
              <a:rPr lang="cs-CZ" i="1" dirty="0">
                <a:solidFill>
                  <a:srgbClr val="0070C0"/>
                </a:solidFill>
              </a:rPr>
              <a:t>. </a:t>
            </a:r>
            <a:endParaRPr lang="cs-CZ" i="1" dirty="0"/>
          </a:p>
          <a:p>
            <a:pPr marL="0" indent="0" algn="ctr">
              <a:spcBef>
                <a:spcPts val="30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All the prime numbers greater than 2 are odd</a:t>
            </a:r>
            <a:r>
              <a:rPr lang="cs-CZ" i="1" dirty="0">
                <a:solidFill>
                  <a:srgbClr val="0070C0"/>
                </a:solidFill>
              </a:rPr>
              <a:t>;</a:t>
            </a:r>
            <a:br>
              <a:rPr lang="cs-CZ" i="1" dirty="0">
                <a:solidFill>
                  <a:srgbClr val="0070C0"/>
                </a:solidFill>
              </a:rPr>
            </a:br>
            <a:r>
              <a:rPr lang="cs-CZ" i="1" u="sng" dirty="0">
                <a:solidFill>
                  <a:srgbClr val="0070C0"/>
                </a:solidFill>
              </a:rPr>
              <a:t>6 </a:t>
            </a:r>
            <a:r>
              <a:rPr lang="en-US" i="1" u="sng" dirty="0">
                <a:solidFill>
                  <a:srgbClr val="0070C0"/>
                </a:solidFill>
              </a:rPr>
              <a:t>is not an</a:t>
            </a:r>
            <a:r>
              <a:rPr lang="cs-CZ" i="1" u="sng" dirty="0">
                <a:solidFill>
                  <a:srgbClr val="0070C0"/>
                </a:solidFill>
              </a:rPr>
              <a:t> </a:t>
            </a:r>
            <a:r>
              <a:rPr lang="en-US" i="1" u="sng" dirty="0">
                <a:solidFill>
                  <a:srgbClr val="0070C0"/>
                </a:solidFill>
              </a:rPr>
              <a:t>odd</a:t>
            </a:r>
            <a:r>
              <a:rPr lang="cs-CZ" i="1" u="sng" dirty="0">
                <a:solidFill>
                  <a:srgbClr val="0070C0"/>
                </a:solidFill>
              </a:rPr>
              <a:t> </a:t>
            </a:r>
            <a:r>
              <a:rPr lang="en-US" i="1" u="sng" dirty="0">
                <a:solidFill>
                  <a:srgbClr val="0070C0"/>
                </a:solidFill>
              </a:rPr>
              <a:t>number</a:t>
            </a:r>
            <a:r>
              <a:rPr lang="cs-CZ" i="1" u="sng" dirty="0">
                <a:solidFill>
                  <a:srgbClr val="0070C0"/>
                </a:solidFill>
              </a:rPr>
              <a:t>. </a:t>
            </a:r>
            <a:br>
              <a:rPr lang="cs-CZ" i="1" u="sng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Hence,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6 </a:t>
            </a:r>
            <a:r>
              <a:rPr lang="en-US" i="1" dirty="0">
                <a:solidFill>
                  <a:srgbClr val="0070C0"/>
                </a:solidFill>
              </a:rPr>
              <a:t>is not 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prime number greater than 2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8BCB94-E8F2-44AD-A4B4-6E9B361F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7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B366D-9388-4BDF-875C-C11DA3A9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31"/>
            <a:ext cx="10515600" cy="593889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forms of reasoning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35142D-F469-46BC-A5AC-C2DA3582A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3" y="1150070"/>
            <a:ext cx="10897385" cy="55714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First, we are going to introduce the simplest logical system, namely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</a:t>
            </a:r>
            <a:r>
              <a:rPr lang="en-US" dirty="0"/>
              <a:t>. Then we extend this system to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-order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logic</a:t>
            </a:r>
            <a:r>
              <a:rPr lang="en-US" dirty="0"/>
              <a:t>. </a:t>
            </a:r>
          </a:p>
          <a:p>
            <a:r>
              <a:rPr lang="en-US" dirty="0"/>
              <a:t>There are two kinds of valid schemata that we introduced above.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schemata of the first type are, for instance</a:t>
            </a:r>
            <a:r>
              <a:rPr lang="cs-CZ" dirty="0"/>
              <a:t>,</a:t>
            </a:r>
            <a:r>
              <a:rPr lang="en-US" dirty="0"/>
              <a:t> these: 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If </a:t>
            </a:r>
            <a:r>
              <a:rPr lang="en-US" sz="2600" i="1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, then </a:t>
            </a:r>
            <a:r>
              <a:rPr lang="en-US" sz="2600" i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true. Hence, </a:t>
            </a:r>
            <a:r>
              <a:rPr lang="en-US" sz="2600" i="1" dirty="0">
                <a:solidFill>
                  <a:srgbClr val="0070C0"/>
                </a:solidFill>
              </a:rPr>
              <a:t>B </a:t>
            </a:r>
            <a:r>
              <a:rPr lang="en-US" sz="2600" dirty="0">
                <a:solidFill>
                  <a:srgbClr val="0070C0"/>
                </a:solidFill>
              </a:rPr>
              <a:t>is true as well</a:t>
            </a:r>
            <a:r>
              <a:rPr lang="en-US" sz="2600" i="1" dirty="0">
                <a:solidFill>
                  <a:srgbClr val="0070C0"/>
                </a:solidFill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If </a:t>
            </a:r>
            <a:r>
              <a:rPr lang="en-US" sz="2600" i="1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, then </a:t>
            </a:r>
            <a:r>
              <a:rPr lang="en-US" sz="2600" i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B </a:t>
            </a:r>
            <a:r>
              <a:rPr lang="en-US" sz="2600" dirty="0">
                <a:solidFill>
                  <a:srgbClr val="0070C0"/>
                </a:solidFill>
              </a:rPr>
              <a:t>is false.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false as well</a:t>
            </a:r>
            <a:r>
              <a:rPr lang="en-US" sz="2600" i="1" dirty="0">
                <a:solidFill>
                  <a:srgbClr val="0070C0"/>
                </a:solidFill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or </a:t>
            </a:r>
            <a:r>
              <a:rPr lang="en-US" sz="2600" i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. But </a:t>
            </a:r>
            <a:r>
              <a:rPr lang="en-US" sz="2600" i="1" dirty="0">
                <a:solidFill>
                  <a:srgbClr val="0070C0"/>
                </a:solidFill>
              </a:rPr>
              <a:t>B </a:t>
            </a:r>
            <a:r>
              <a:rPr lang="en-US" sz="2600" dirty="0">
                <a:solidFill>
                  <a:srgbClr val="0070C0"/>
                </a:solidFill>
              </a:rPr>
              <a:t>is false.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true</a:t>
            </a:r>
            <a:r>
              <a:rPr lang="en-US" sz="2600" i="1" dirty="0">
                <a:solidFill>
                  <a:srgbClr val="0070C0"/>
                </a:solidFill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dirty="0"/>
              <a:t>Here we can substitute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propositions </a:t>
            </a:r>
            <a:r>
              <a:rPr lang="en-US" dirty="0"/>
              <a:t>for the symbols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 </a:t>
            </a:r>
            <a:r>
              <a:rPr lang="en-US" dirty="0"/>
              <a:t>to obtain valid arguments that are a subject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logic. 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second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schemas are, for instance these: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All </a:t>
            </a:r>
            <a:r>
              <a:rPr lang="en-US" sz="2600" i="1" dirty="0">
                <a:solidFill>
                  <a:srgbClr val="0070C0"/>
                </a:solidFill>
              </a:rPr>
              <a:t>P </a:t>
            </a:r>
            <a:r>
              <a:rPr lang="en-US" sz="2600" dirty="0">
                <a:solidFill>
                  <a:srgbClr val="0070C0"/>
                </a:solidFill>
              </a:rPr>
              <a:t>are </a:t>
            </a:r>
            <a:r>
              <a:rPr lang="en-US" sz="2600" i="1" dirty="0">
                <a:solidFill>
                  <a:srgbClr val="0070C0"/>
                </a:solidFill>
              </a:rPr>
              <a:t>Q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a </a:t>
            </a:r>
            <a:r>
              <a:rPr lang="en-US" sz="2600" i="1" dirty="0">
                <a:solidFill>
                  <a:srgbClr val="0070C0"/>
                </a:solidFill>
              </a:rPr>
              <a:t>P</a:t>
            </a:r>
            <a:r>
              <a:rPr lang="en-US" sz="2600" dirty="0">
                <a:solidFill>
                  <a:srgbClr val="0070C0"/>
                </a:solidFill>
              </a:rPr>
              <a:t>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also a </a:t>
            </a:r>
            <a:r>
              <a:rPr lang="en-US" sz="2600" i="1" dirty="0">
                <a:solidFill>
                  <a:srgbClr val="0070C0"/>
                </a:solidFill>
              </a:rPr>
              <a:t>Q. 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dirty="0">
                <a:solidFill>
                  <a:srgbClr val="0070C0"/>
                </a:solidFill>
              </a:rPr>
              <a:t>All </a:t>
            </a:r>
            <a:r>
              <a:rPr lang="en-US" sz="2600" i="1" dirty="0">
                <a:solidFill>
                  <a:srgbClr val="0070C0"/>
                </a:solidFill>
              </a:rPr>
              <a:t>P </a:t>
            </a:r>
            <a:r>
              <a:rPr lang="en-US" sz="2600" dirty="0">
                <a:solidFill>
                  <a:srgbClr val="0070C0"/>
                </a:solidFill>
              </a:rPr>
              <a:t>are </a:t>
            </a:r>
            <a:r>
              <a:rPr lang="en-US" sz="2600" i="1" dirty="0">
                <a:solidFill>
                  <a:srgbClr val="0070C0"/>
                </a:solidFill>
              </a:rPr>
              <a:t>Q</a:t>
            </a:r>
            <a:r>
              <a:rPr lang="en-US" sz="2600" dirty="0">
                <a:solidFill>
                  <a:srgbClr val="0070C0"/>
                </a:solidFill>
              </a:rPr>
              <a:t>;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not a </a:t>
            </a:r>
            <a:r>
              <a:rPr lang="en-US" sz="2600" i="1" dirty="0">
                <a:solidFill>
                  <a:srgbClr val="0070C0"/>
                </a:solidFill>
              </a:rPr>
              <a:t>Q</a:t>
            </a:r>
            <a:r>
              <a:rPr lang="en-US" sz="2600" dirty="0">
                <a:solidFill>
                  <a:srgbClr val="0070C0"/>
                </a:solidFill>
              </a:rPr>
              <a:t>. Hence, </a:t>
            </a:r>
            <a:r>
              <a:rPr lang="en-US" sz="2600" i="1" dirty="0">
                <a:solidFill>
                  <a:srgbClr val="0070C0"/>
                </a:solidFill>
              </a:rPr>
              <a:t>a </a:t>
            </a:r>
            <a:r>
              <a:rPr lang="en-US" sz="2600" dirty="0">
                <a:solidFill>
                  <a:srgbClr val="0070C0"/>
                </a:solidFill>
              </a:rPr>
              <a:t>is not a </a:t>
            </a:r>
            <a:r>
              <a:rPr lang="en-US" sz="2600" i="1" dirty="0">
                <a:solidFill>
                  <a:srgbClr val="0070C0"/>
                </a:solidFill>
              </a:rPr>
              <a:t>P. </a:t>
            </a:r>
            <a:endParaRPr lang="en-US" sz="26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dirty="0"/>
              <a:t>Here we can substitute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predicates</a:t>
            </a:r>
            <a:r>
              <a:rPr lang="en-US" dirty="0"/>
              <a:t> (denoting properties) for the symbols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Q; </a:t>
            </a:r>
            <a:r>
              <a:rPr lang="en-US" dirty="0"/>
              <a:t>these properties are possessed by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dirty="0"/>
              <a:t> 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/>
              <a:t> the elements of a given domain of interest. These argument are a subject of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–order predicate logic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0413ED-FEE7-4684-AACB-328DF9E9A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32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481E-6694-4C83-89EB-6DD85CD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4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A8ABA7-37C8-4307-9BB3-7A138C83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319753"/>
            <a:ext cx="10609082" cy="517312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Reasoning in propositional logic is based only 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composing atomic propositions into molecular propositions by means of logical connectives</a:t>
            </a:r>
            <a:r>
              <a:rPr lang="cs-CZ" dirty="0"/>
              <a:t>.</a:t>
            </a:r>
          </a:p>
          <a:p>
            <a:r>
              <a:rPr lang="en-US" dirty="0"/>
              <a:t>Terms denoting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connectives</a:t>
            </a:r>
            <a:r>
              <a:rPr lang="cs-CZ" dirty="0"/>
              <a:t> </a:t>
            </a:r>
            <a:r>
              <a:rPr lang="en-US" dirty="0"/>
              <a:t>are, for instance</a:t>
            </a:r>
            <a:r>
              <a:rPr lang="cs-CZ" dirty="0"/>
              <a:t>:</a:t>
            </a:r>
          </a:p>
          <a:p>
            <a:r>
              <a:rPr lang="en-US" dirty="0"/>
              <a:t>“If</a:t>
            </a:r>
            <a:r>
              <a:rPr lang="cs-CZ" dirty="0"/>
              <a:t> …, </a:t>
            </a:r>
            <a:r>
              <a:rPr lang="en-US" dirty="0"/>
              <a:t>then </a:t>
            </a:r>
            <a:r>
              <a:rPr lang="cs-CZ" dirty="0"/>
              <a:t>…“, </a:t>
            </a:r>
            <a:r>
              <a:rPr lang="en-US" dirty="0"/>
              <a:t>“when</a:t>
            </a:r>
            <a:r>
              <a:rPr lang="cs-CZ" dirty="0"/>
              <a:t> …, </a:t>
            </a:r>
            <a:r>
              <a:rPr lang="en-US" dirty="0"/>
              <a:t>then </a:t>
            </a:r>
            <a:r>
              <a:rPr lang="cs-CZ" dirty="0"/>
              <a:t>…“, </a:t>
            </a:r>
            <a:r>
              <a:rPr lang="en-US" dirty="0"/>
              <a:t>“only if”</a:t>
            </a:r>
            <a:r>
              <a:rPr lang="cs-CZ" dirty="0"/>
              <a:t>, </a:t>
            </a:r>
            <a:r>
              <a:rPr lang="en-US" dirty="0"/>
              <a:t>“and</a:t>
            </a:r>
            <a:r>
              <a:rPr lang="cs-CZ" dirty="0"/>
              <a:t>“, </a:t>
            </a:r>
            <a:r>
              <a:rPr lang="en-US" dirty="0"/>
              <a:t>“or</a:t>
            </a:r>
            <a:r>
              <a:rPr lang="cs-CZ" dirty="0"/>
              <a:t>“, </a:t>
            </a:r>
            <a:r>
              <a:rPr lang="en-US" dirty="0"/>
              <a:t>“but”</a:t>
            </a:r>
            <a:r>
              <a:rPr lang="cs-CZ" dirty="0"/>
              <a:t>, </a:t>
            </a:r>
            <a:r>
              <a:rPr lang="en-US" dirty="0"/>
              <a:t>“neither … nor</a:t>
            </a:r>
            <a:r>
              <a:rPr lang="cs-CZ" dirty="0"/>
              <a:t>“</a:t>
            </a:r>
            <a:r>
              <a:rPr lang="en-US" dirty="0"/>
              <a:t>, etc.</a:t>
            </a:r>
            <a:r>
              <a:rPr lang="cs-CZ" dirty="0"/>
              <a:t> </a:t>
            </a:r>
          </a:p>
          <a:p>
            <a:r>
              <a:rPr lang="en-US" dirty="0"/>
              <a:t>Hence, we need two types of symbols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The symbols standing for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</a:t>
            </a:r>
            <a:r>
              <a:rPr lang="en-US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propositions</a:t>
            </a:r>
            <a:r>
              <a:rPr lang="cs-CZ" dirty="0"/>
              <a:t> </a:t>
            </a:r>
            <a:r>
              <a:rPr lang="en-US" dirty="0"/>
              <a:t>such as</a:t>
            </a:r>
            <a:r>
              <a:rPr lang="cs-CZ" dirty="0"/>
              <a:t> </a:t>
            </a:r>
            <a:r>
              <a:rPr lang="en-US" dirty="0"/>
              <a:t>“It is raining</a:t>
            </a:r>
            <a:r>
              <a:rPr lang="cs-CZ" dirty="0"/>
              <a:t>“, </a:t>
            </a:r>
            <a:r>
              <a:rPr lang="en-US" dirty="0"/>
              <a:t>“John goes home”, etc.,</a:t>
            </a:r>
            <a:r>
              <a:rPr lang="cs-CZ" dirty="0"/>
              <a:t> </a:t>
            </a:r>
            <a:r>
              <a:rPr lang="en-US" dirty="0"/>
              <a:t>are</a:t>
            </a:r>
            <a:r>
              <a:rPr lang="cs-CZ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variables</a:t>
            </a:r>
            <a:r>
              <a:rPr lang="cs-CZ" i="1" dirty="0">
                <a:solidFill>
                  <a:srgbClr val="0070C0"/>
                </a:solidFill>
              </a:rPr>
              <a:t> p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i="1" dirty="0">
                <a:solidFill>
                  <a:srgbClr val="0070C0"/>
                </a:solidFill>
              </a:rPr>
              <a:t>q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i="1" dirty="0">
                <a:solidFill>
                  <a:srgbClr val="0070C0"/>
                </a:solidFill>
              </a:rPr>
              <a:t>r</a:t>
            </a:r>
            <a:r>
              <a:rPr lang="cs-CZ" dirty="0">
                <a:solidFill>
                  <a:srgbClr val="0070C0"/>
                </a:solidFill>
              </a:rPr>
              <a:t>, …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The symbols standing for</a:t>
            </a:r>
            <a:r>
              <a:rPr lang="cs-CZ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connectives</a:t>
            </a:r>
            <a:r>
              <a:rPr lang="cs-CZ" dirty="0"/>
              <a:t> </a:t>
            </a:r>
            <a:r>
              <a:rPr lang="en-US" dirty="0"/>
              <a:t>are: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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implication</a:t>
            </a:r>
            <a:r>
              <a:rPr lang="en-US" dirty="0">
                <a:sym typeface="Symbol" panose="05050102010706020507" pitchFamily="18" charset="2"/>
              </a:rPr>
              <a:t> (‘If…then’),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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conjunction</a:t>
            </a:r>
            <a:r>
              <a:rPr lang="en-US" dirty="0">
                <a:sym typeface="Symbol" panose="05050102010706020507" pitchFamily="18" charset="2"/>
              </a:rPr>
              <a:t> (‘and’),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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disjunction</a:t>
            </a:r>
            <a:r>
              <a:rPr lang="en-US" dirty="0">
                <a:sym typeface="Symbol" panose="05050102010706020507" pitchFamily="18" charset="2"/>
              </a:rPr>
              <a:t> (‘or’),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</a:t>
            </a:r>
            <a:r>
              <a:rPr lang="cs-CZ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equivalence</a:t>
            </a:r>
            <a:r>
              <a:rPr lang="en-US" dirty="0"/>
              <a:t> (‘if and only if’)</a:t>
            </a:r>
            <a:r>
              <a:rPr lang="cs-CZ" dirty="0"/>
              <a:t>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Negation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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is also a connective though it just negates one proposition. </a:t>
            </a:r>
          </a:p>
          <a:p>
            <a:r>
              <a:rPr lang="en-US" i="1" dirty="0"/>
              <a:t>Propositions of this logic are reduced to their truth-value</a:t>
            </a:r>
            <a:r>
              <a:rPr lang="cs-CZ" i="1" dirty="0"/>
              <a:t>s</a:t>
            </a:r>
            <a:r>
              <a:rPr lang="en-US" i="1" dirty="0"/>
              <a:t>, </a:t>
            </a:r>
            <a:r>
              <a:rPr lang="en-US" dirty="0"/>
              <a:t>True (1) or False (0). When composing these propositions by logical connectives, no causal or temporal relations play any role</a:t>
            </a:r>
            <a:r>
              <a:rPr lang="cs-CZ" i="1" dirty="0"/>
              <a:t>.</a:t>
            </a:r>
            <a:r>
              <a:rPr lang="en-US" i="1" dirty="0"/>
              <a:t> </a:t>
            </a:r>
          </a:p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 = algebra of truth values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04B45D-FC89-44BF-9BE2-F47A6F9A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335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481E-6694-4C83-89EB-6DD85CD42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4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language of propositional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A8ABA7-37C8-4307-9BB3-7A138C83E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432873"/>
            <a:ext cx="10609082" cy="5060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instance, the proposition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If the Earth is flat, then 1+1=2</a:t>
            </a:r>
          </a:p>
          <a:p>
            <a:pPr marL="0" indent="0">
              <a:buNone/>
            </a:pPr>
            <a:r>
              <a:rPr lang="en-US" dirty="0"/>
              <a:t>is </a:t>
            </a:r>
            <a:r>
              <a:rPr lang="en-US" b="1" i="1" dirty="0"/>
              <a:t>true</a:t>
            </a:r>
            <a:r>
              <a:rPr lang="en-US" dirty="0"/>
              <a:t> in propositional logic. It is so because the connective “if … then“ denotes the so-called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implication</a:t>
            </a:r>
            <a:r>
              <a:rPr lang="en-US" dirty="0"/>
              <a:t> that is false only if the antecedent (on the left) is true and the consequent (on the right) is false. </a:t>
            </a:r>
            <a:r>
              <a:rPr lang="cs-CZ" dirty="0" err="1"/>
              <a:t>Hence</a:t>
            </a:r>
            <a:r>
              <a:rPr lang="cs-CZ" dirty="0"/>
              <a:t>, </a:t>
            </a:r>
            <a:r>
              <a:rPr lang="en-US" dirty="0"/>
              <a:t>“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implies</a:t>
            </a:r>
            <a:r>
              <a:rPr lang="cs-CZ" dirty="0"/>
              <a:t> </a:t>
            </a:r>
            <a:r>
              <a:rPr lang="cs-CZ" dirty="0" err="1"/>
              <a:t>true</a:t>
            </a:r>
            <a:r>
              <a:rPr lang="en-US" dirty="0"/>
              <a:t>”</a:t>
            </a:r>
            <a:r>
              <a:rPr lang="cs-CZ" dirty="0"/>
              <a:t> </a:t>
            </a:r>
            <a:r>
              <a:rPr lang="en-US" dirty="0" err="1"/>
              <a:t>i</a:t>
            </a:r>
            <a:r>
              <a:rPr lang="cs-CZ" dirty="0"/>
              <a:t>s </a:t>
            </a:r>
            <a:r>
              <a:rPr lang="cs-CZ" dirty="0" err="1"/>
              <a:t>true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Propositional connectives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truth-value functions</a:t>
            </a:r>
            <a:r>
              <a:rPr lang="en-US" dirty="0"/>
              <a:t>, the arguments and values of which are </a:t>
            </a:r>
            <a:r>
              <a:rPr lang="en-US" i="1" dirty="0"/>
              <a:t>True </a:t>
            </a:r>
            <a:r>
              <a:rPr lang="en-US" dirty="0"/>
              <a:t>(1) and </a:t>
            </a:r>
            <a:r>
              <a:rPr lang="en-US" i="1" dirty="0"/>
              <a:t>False </a:t>
            </a:r>
            <a:r>
              <a:rPr lang="en-US" dirty="0"/>
              <a:t>(0).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/>
              <a:t>These functions are usually defined by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table.</a:t>
            </a:r>
          </a:p>
          <a:p>
            <a:r>
              <a:rPr lang="en-US" dirty="0"/>
              <a:t>Before we define them, we need to say something about the notion of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04B45D-FC89-44BF-9BE2-F47A6F9A4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7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CF430-B427-4B93-92C1-518092B9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655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notion of a function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DA9975-AFBC-416A-88DD-DD830C406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95168"/>
            <a:ext cx="10627936" cy="4781795"/>
          </a:xfrm>
        </p:spPr>
        <p:txBody>
          <a:bodyPr>
            <a:normAutofit/>
          </a:bodyPr>
          <a:lstStyle/>
          <a:p>
            <a:r>
              <a:rPr lang="en-US" i="1" dirty="0"/>
              <a:t>(Total)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en-US" dirty="0"/>
              <a:t>is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r>
              <a:rPr lang="en-US" i="1" dirty="0"/>
              <a:t> </a:t>
            </a:r>
            <a:r>
              <a:rPr lang="en-US" dirty="0"/>
              <a:t>from the set </a:t>
            </a:r>
            <a:r>
              <a:rPr lang="en-US" i="1" dirty="0"/>
              <a:t>A</a:t>
            </a:r>
            <a:r>
              <a:rPr lang="en-US" dirty="0"/>
              <a:t> into the set </a:t>
            </a:r>
            <a:r>
              <a:rPr lang="en-US" i="1" dirty="0"/>
              <a:t>B</a:t>
            </a:r>
            <a:r>
              <a:rPr lang="en-US" dirty="0"/>
              <a:t> that associates each element of </a:t>
            </a:r>
            <a:r>
              <a:rPr lang="en-US" i="1" dirty="0"/>
              <a:t>A </a:t>
            </a:r>
            <a:r>
              <a:rPr lang="en-US" dirty="0"/>
              <a:t>with </a:t>
            </a:r>
            <a:r>
              <a:rPr lang="en-US" i="1" dirty="0"/>
              <a:t>just one element </a:t>
            </a:r>
            <a:r>
              <a:rPr lang="en-US" dirty="0"/>
              <a:t>of </a:t>
            </a:r>
            <a:r>
              <a:rPr lang="en-US" i="1" dirty="0"/>
              <a:t>B.</a:t>
            </a:r>
          </a:p>
          <a:p>
            <a:r>
              <a:rPr lang="en-US" dirty="0"/>
              <a:t>The set </a:t>
            </a:r>
            <a:r>
              <a:rPr lang="en-US" i="1" dirty="0"/>
              <a:t>A </a:t>
            </a:r>
            <a:r>
              <a:rPr lang="en-US" dirty="0"/>
              <a:t>is called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</a:t>
            </a:r>
            <a:r>
              <a:rPr lang="en-US" dirty="0"/>
              <a:t>of the function </a:t>
            </a:r>
            <a:r>
              <a:rPr lang="en-US" i="1" dirty="0"/>
              <a:t>f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codomain</a:t>
            </a:r>
            <a:r>
              <a:rPr lang="en-US" i="1" dirty="0"/>
              <a:t> </a:t>
            </a:r>
            <a:r>
              <a:rPr lang="en-US" dirty="0"/>
              <a:t>of </a:t>
            </a:r>
            <a:r>
              <a:rPr lang="en-US" i="1" dirty="0"/>
              <a:t>f</a:t>
            </a:r>
            <a:r>
              <a:rPr lang="en-US" dirty="0"/>
              <a:t>. Notation: 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i="1" dirty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. </a:t>
            </a:r>
          </a:p>
          <a:p>
            <a:pPr>
              <a:spcBef>
                <a:spcPts val="1800"/>
              </a:spcBef>
            </a:pPr>
            <a:r>
              <a:rPr lang="en-US" dirty="0"/>
              <a:t>The domain of a function can be the set of </a:t>
            </a:r>
            <a:r>
              <a:rPr lang="en-US" i="1" dirty="0"/>
              <a:t>ordered</a:t>
            </a:r>
            <a:r>
              <a:rPr lang="en-US" dirty="0"/>
              <a:t> pairs, triples, generally </a:t>
            </a:r>
            <a:r>
              <a:rPr lang="en-US" i="1" dirty="0"/>
              <a:t>n-</a:t>
            </a:r>
            <a:r>
              <a:rPr lang="en-US" dirty="0"/>
              <a:t>tuples of elements of the sets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. Such a set of all </a:t>
            </a:r>
            <a:r>
              <a:rPr lang="en-US" i="1" dirty="0"/>
              <a:t>ordered n-</a:t>
            </a:r>
            <a:r>
              <a:rPr lang="en-US" dirty="0"/>
              <a:t>tuples is called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Cartesian product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of the sets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, denoted as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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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/>
              <a:t>.</a:t>
            </a:r>
          </a:p>
          <a:p>
            <a:pPr>
              <a:spcBef>
                <a:spcPts val="1800"/>
              </a:spcBef>
            </a:pPr>
            <a:r>
              <a:rPr lang="en-US" dirty="0"/>
              <a:t>Note. </a:t>
            </a:r>
            <a:r>
              <a:rPr lang="en-US" i="1" dirty="0"/>
              <a:t>Cartesian product is not commutative.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FD3E0C-B5C5-4FC7-8D32-B5EBE7EA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98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CF430-B427-4B93-92C1-518092B9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71266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notion of a function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DA9975-AFBC-416A-88DD-DD830C406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84" y="1131216"/>
            <a:ext cx="10656216" cy="5045748"/>
          </a:xfrm>
        </p:spPr>
        <p:txBody>
          <a:bodyPr>
            <a:normAutofit/>
          </a:bodyPr>
          <a:lstStyle/>
          <a:p>
            <a:r>
              <a:rPr lang="en-US" sz="2400" dirty="0"/>
              <a:t>For instance, the binary function of adding on the set of natural numbers</a:t>
            </a:r>
            <a:r>
              <a:rPr lang="cs-CZ" sz="2400" dirty="0"/>
              <a:t> </a:t>
            </a:r>
            <a:r>
              <a:rPr lang="cs-CZ" sz="2400" i="1" dirty="0"/>
              <a:t>N </a:t>
            </a:r>
            <a:r>
              <a:rPr lang="en-US" sz="2400" dirty="0"/>
              <a:t>is the mapping from the set </a:t>
            </a:r>
            <a:r>
              <a:rPr lang="en-US" sz="2400" i="1" dirty="0"/>
              <a:t>N </a:t>
            </a:r>
            <a:r>
              <a:rPr lang="en-US" sz="2400" dirty="0">
                <a:sym typeface="Symbol" panose="05050102010706020507" pitchFamily="18" charset="2"/>
              </a:rPr>
              <a:t> </a:t>
            </a:r>
            <a:r>
              <a:rPr lang="en-US" sz="2400" i="1" dirty="0">
                <a:sym typeface="Symbol" panose="05050102010706020507" pitchFamily="18" charset="2"/>
              </a:rPr>
              <a:t>N </a:t>
            </a:r>
            <a:r>
              <a:rPr lang="en-US" sz="2400" dirty="0"/>
              <a:t>of all pairs of natural numbers to the set </a:t>
            </a:r>
            <a:r>
              <a:rPr lang="en-US" sz="2400" i="1" dirty="0"/>
              <a:t>N. Hence,</a:t>
            </a:r>
            <a:r>
              <a:rPr lang="cs-CZ" sz="2400" dirty="0"/>
              <a:t> </a:t>
            </a:r>
          </a:p>
          <a:p>
            <a:pPr marL="0" indent="0" algn="ctr">
              <a:buNone/>
            </a:pPr>
            <a:r>
              <a:rPr lang="cs-CZ" sz="2400" dirty="0"/>
              <a:t>+: </a:t>
            </a:r>
            <a:r>
              <a:rPr lang="cs-CZ" sz="2400" i="1" dirty="0"/>
              <a:t>N </a:t>
            </a:r>
            <a:r>
              <a:rPr lang="cs-CZ" sz="2400" dirty="0">
                <a:sym typeface="Symbol" panose="05050102010706020507" pitchFamily="18" charset="2"/>
              </a:rPr>
              <a:t></a:t>
            </a:r>
            <a:r>
              <a:rPr lang="cs-CZ" sz="2400" dirty="0"/>
              <a:t> </a:t>
            </a:r>
            <a:r>
              <a:rPr lang="cs-CZ" sz="2400" i="1" dirty="0"/>
              <a:t>N </a:t>
            </a:r>
            <a:r>
              <a:rPr lang="cs-CZ" sz="2400" dirty="0">
                <a:sym typeface="Symbol" panose="05050102010706020507" pitchFamily="18" charset="2"/>
              </a:rPr>
              <a:t></a:t>
            </a:r>
            <a:r>
              <a:rPr lang="cs-CZ" sz="2400" dirty="0"/>
              <a:t> </a:t>
            </a:r>
            <a:r>
              <a:rPr lang="cs-CZ" sz="2400" i="1" dirty="0"/>
              <a:t>N.</a:t>
            </a:r>
            <a:endParaRPr lang="cs-CZ" sz="2400" dirty="0"/>
          </a:p>
          <a:p>
            <a:r>
              <a:rPr lang="en-US" sz="2400" dirty="0"/>
              <a:t>This function is illustrated by a table</a:t>
            </a:r>
            <a:r>
              <a:rPr lang="cs-CZ" sz="2400" dirty="0"/>
              <a:t>: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FD3E0C-B5C5-4FC7-8D32-B5EBE7EA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1B93-07BA-42C0-B9DA-EF3FD4A1F3F6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95C60E7-B1A9-47E7-A9AF-FCE6CB246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127666"/>
              </p:ext>
            </p:extLst>
          </p:nvPr>
        </p:nvGraphicFramePr>
        <p:xfrm>
          <a:off x="2032000" y="2960016"/>
          <a:ext cx="7389333" cy="339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234307836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159364098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4954546"/>
                    </a:ext>
                  </a:extLst>
                </a:gridCol>
              </a:tblGrid>
              <a:tr h="37737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Argument</a:t>
                      </a:r>
                      <a:r>
                        <a:rPr lang="en-US" dirty="0"/>
                        <a:t>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66385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216936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50318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81873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028549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323733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440625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08735"/>
                  </a:ext>
                </a:extLst>
              </a:tr>
              <a:tr h="3773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18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291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2969</Words>
  <Application>Microsoft Office PowerPoint</Application>
  <PresentationFormat>Širokoúhlá obrazovka</PresentationFormat>
  <Paragraphs>295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Courier EE</vt:lpstr>
      <vt:lpstr>Symbol</vt:lpstr>
      <vt:lpstr>Times New Roman</vt:lpstr>
      <vt:lpstr>Wingdings</vt:lpstr>
      <vt:lpstr>Motiv Office</vt:lpstr>
      <vt:lpstr>Knowledge Formalization; Language and semantics of propositional logic</vt:lpstr>
      <vt:lpstr>Why do we need to formalise?</vt:lpstr>
      <vt:lpstr>Valid forms of reasoning</vt:lpstr>
      <vt:lpstr>Valid forms of reasoning</vt:lpstr>
      <vt:lpstr>Valid forms of reasoning</vt:lpstr>
      <vt:lpstr>The language of propositional logic</vt:lpstr>
      <vt:lpstr>The language of propositional logic</vt:lpstr>
      <vt:lpstr>The notion of a function</vt:lpstr>
      <vt:lpstr>The notion of a function</vt:lpstr>
      <vt:lpstr>Binary connectives as truth-value functions</vt:lpstr>
      <vt:lpstr>truth-value functions</vt:lpstr>
      <vt:lpstr>truth-value functions</vt:lpstr>
      <vt:lpstr>Negation</vt:lpstr>
      <vt:lpstr>Notation for binary connectives</vt:lpstr>
      <vt:lpstr>The language of propositional logic</vt:lpstr>
      <vt:lpstr>The language of propositional logic: inductive definition</vt:lpstr>
      <vt:lpstr>Language of propositional logic</vt:lpstr>
      <vt:lpstr>Language of propositional logic; comments</vt:lpstr>
      <vt:lpstr>Semantics (meaning) of PL formulas</vt:lpstr>
      <vt:lpstr>Semantics (meaning) of PL formulas</vt:lpstr>
      <vt:lpstr>Tautology vs. contradiction</vt:lpstr>
      <vt:lpstr>Tautology vs. contradiction</vt:lpstr>
      <vt:lpstr>Summary of the most important notions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Formalizace znalostí; Jazyk výrokové logiky</dc:title>
  <dc:creator>Duzi Marie</dc:creator>
  <cp:lastModifiedBy>Duzi Marie</cp:lastModifiedBy>
  <cp:revision>48</cp:revision>
  <dcterms:created xsi:type="dcterms:W3CDTF">2023-02-19T19:27:48Z</dcterms:created>
  <dcterms:modified xsi:type="dcterms:W3CDTF">2023-03-04T19:59:36Z</dcterms:modified>
</cp:coreProperties>
</file>