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comments/modernComment_10C_EC22B24D.xml" ContentType="application/vnd.ms-powerpoint.comments+xml"/>
  <Override PartName="/ppt/comments/modernComment_10E_8CF5B7A0.xml" ContentType="application/vnd.ms-powerpoint.comments+xml"/>
  <Override PartName="/ppt/comments/modernComment_113_A9B8EE39.xml" ContentType="application/vnd.ms-powerpoint.comments+xml"/>
  <Override PartName="/ppt/comments/modernComment_116_42A952E0.xml" ContentType="application/vnd.ms-powerpoint.comments+xml"/>
  <Override PartName="/ppt/comments/modernComment_117_5B3F4ABD.xml" ContentType="application/vnd.ms-powerpoint.comments+xml"/>
  <Override PartName="/ppt/comments/modernComment_11B_B568A59C.xml" ContentType="application/vnd.ms-powerpoint.comment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66" r:id="rId3"/>
    <p:sldId id="257" r:id="rId4"/>
    <p:sldId id="258" r:id="rId5"/>
    <p:sldId id="259" r:id="rId6"/>
    <p:sldId id="260" r:id="rId7"/>
    <p:sldId id="261" r:id="rId8"/>
    <p:sldId id="262" r:id="rId9"/>
    <p:sldId id="263" r:id="rId10"/>
    <p:sldId id="264" r:id="rId11"/>
    <p:sldId id="265" r:id="rId12"/>
    <p:sldId id="267" r:id="rId13"/>
    <p:sldId id="268" r:id="rId14"/>
    <p:sldId id="269" r:id="rId15"/>
    <p:sldId id="270" r:id="rId16"/>
    <p:sldId id="271" r:id="rId17"/>
    <p:sldId id="272" r:id="rId18"/>
    <p:sldId id="274" r:id="rId19"/>
    <p:sldId id="273" r:id="rId20"/>
    <p:sldId id="275" r:id="rId21"/>
    <p:sldId id="276" r:id="rId22"/>
    <p:sldId id="277" r:id="rId23"/>
    <p:sldId id="278" r:id="rId24"/>
    <p:sldId id="279" r:id="rId25"/>
    <p:sldId id="280" r:id="rId26"/>
    <p:sldId id="282" r:id="rId27"/>
    <p:sldId id="283" r:id="rId28"/>
    <p:sldId id="284" r:id="rId29"/>
    <p:sldId id="285" r:id="rId30"/>
    <p:sldId id="286" r:id="rId3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FE379C1-88ED-7D8A-BA6C-B8E7886D6698}" name="Marek Mensik" initials="MM" userId="ddbac0fbe73231e1"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8" d="100"/>
          <a:sy n="68" d="100"/>
        </p:scale>
        <p:origin x="61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omments/modernComment_10C_EC22B24D.xml><?xml version="1.0" encoding="utf-8"?>
<p188:cmLst xmlns:a="http://schemas.openxmlformats.org/drawingml/2006/main" xmlns:r="http://schemas.openxmlformats.org/officeDocument/2006/relationships" xmlns:p188="http://schemas.microsoft.com/office/powerpoint/2018/8/main">
  <p188:cm id="{BCF708B2-C598-4E7A-BB4D-85D699FA126C}" authorId="{DFE379C1-88ED-7D8A-BA6C-B8E7886D6698}" created="2023-02-15T11:21:56.039">
    <ac:txMkLst xmlns:ac="http://schemas.microsoft.com/office/drawing/2013/main/command">
      <pc:docMk xmlns:pc="http://schemas.microsoft.com/office/powerpoint/2013/main/command"/>
      <pc:sldMk xmlns:pc="http://schemas.microsoft.com/office/powerpoint/2013/main/command" cId="3961696845" sldId="268"/>
      <ac:spMk id="3" creationId="{BB6F0039-8226-4AAE-AF14-47051CFE8A0F}"/>
      <ac:txMk cp="21" len="5">
        <ac:context len="396" hash="963563999"/>
      </ac:txMk>
    </ac:txMkLst>
    <p188:pos x="3821723" y="151601"/>
    <p188:txBody>
      <a:bodyPr/>
      <a:lstStyle/>
      <a:p>
        <a:r>
          <a:rPr lang="cs-CZ"/>
          <a:t>A že nařízením se všichni řídí</a:t>
        </a:r>
      </a:p>
    </p188:txBody>
  </p188:cm>
</p188:cmLst>
</file>

<file path=ppt/comments/modernComment_10E_8CF5B7A0.xml><?xml version="1.0" encoding="utf-8"?>
<p188:cmLst xmlns:a="http://schemas.openxmlformats.org/drawingml/2006/main" xmlns:r="http://schemas.openxmlformats.org/officeDocument/2006/relationships" xmlns:p188="http://schemas.microsoft.com/office/powerpoint/2018/8/main">
  <p188:cm id="{395B28C2-62B6-42DC-AC29-E873F9DF85F2}" authorId="{DFE379C1-88ED-7D8A-BA6C-B8E7886D6698}" created="2023-02-15T11:02:41.424">
    <ac:txMkLst xmlns:ac="http://schemas.microsoft.com/office/drawing/2013/main/command">
      <pc:docMk xmlns:pc="http://schemas.microsoft.com/office/powerpoint/2013/main/command"/>
      <pc:sldMk xmlns:pc="http://schemas.microsoft.com/office/powerpoint/2013/main/command" cId="2364913568" sldId="270"/>
      <ac:spMk id="3" creationId="{57EA7D7B-312B-4C0F-84BC-1B47B27A0D65}"/>
      <ac:txMk cp="0" len="37">
        <ac:context len="756" hash="3425251107"/>
      </ac:txMk>
    </ac:txMkLst>
    <p188:pos x="7831015" y="147883"/>
    <p188:txBody>
      <a:bodyPr/>
      <a:lstStyle/>
      <a:p>
        <a:r>
          <a:rPr lang="cs-CZ"/>
          <a:t>Pouze</a:t>
        </a:r>
      </a:p>
    </p188:txBody>
  </p188:cm>
  <p188:cm id="{367AE990-7555-4DD2-8747-F195F6236567}" authorId="{DFE379C1-88ED-7D8A-BA6C-B8E7886D6698}" created="2023-02-15T11:02:54.517">
    <ac:txMkLst xmlns:ac="http://schemas.microsoft.com/office/drawing/2013/main/command">
      <pc:docMk xmlns:pc="http://schemas.microsoft.com/office/powerpoint/2013/main/command"/>
      <pc:sldMk xmlns:pc="http://schemas.microsoft.com/office/powerpoint/2013/main/command" cId="2364913568" sldId="270"/>
      <ac:spMk id="3" creationId="{57EA7D7B-312B-4C0F-84BC-1B47B27A0D65}"/>
      <ac:txMk cp="478" len="81">
        <ac:context len="756" hash="3425251107"/>
      </ac:txMk>
    </ac:txMkLst>
    <p188:pos x="10367596" y="2926252"/>
    <p188:txBody>
      <a:bodyPr/>
      <a:lstStyle/>
      <a:p>
        <a:r>
          <a:rPr lang="cs-CZ"/>
          <a:t>opravit</a:t>
        </a:r>
      </a:p>
    </p188:txBody>
  </p188:cm>
</p188:cmLst>
</file>

<file path=ppt/comments/modernComment_113_A9B8EE39.xml><?xml version="1.0" encoding="utf-8"?>
<p188:cmLst xmlns:a="http://schemas.openxmlformats.org/drawingml/2006/main" xmlns:r="http://schemas.openxmlformats.org/officeDocument/2006/relationships" xmlns:p188="http://schemas.microsoft.com/office/powerpoint/2018/8/main">
  <p188:cm id="{2F9598E6-AC17-4220-8765-7A91107B0187}" authorId="{DFE379C1-88ED-7D8A-BA6C-B8E7886D6698}" created="2023-02-15T11:00:33.649">
    <ac:txMkLst xmlns:ac="http://schemas.microsoft.com/office/drawing/2013/main/command">
      <pc:docMk xmlns:pc="http://schemas.microsoft.com/office/powerpoint/2013/main/command"/>
      <pc:sldMk xmlns:pc="http://schemas.microsoft.com/office/powerpoint/2013/main/command" cId="2847469113" sldId="275"/>
      <ac:spMk id="3" creationId="{316969F1-3C1A-4AB9-98A7-530052D453DE}"/>
      <ac:txMk cp="142" len="12">
        <ac:context len="705" hash="1204145845"/>
      </ac:txMk>
    </ac:txMkLst>
    <p188:pos x="2058865" y="1233597"/>
    <p188:txBody>
      <a:bodyPr/>
      <a:lstStyle/>
      <a:p>
        <a:r>
          <a:rPr lang="cs-CZ"/>
          <a:t>tučně</a:t>
        </a:r>
      </a:p>
    </p188:txBody>
  </p188:cm>
</p188:cmLst>
</file>

<file path=ppt/comments/modernComment_116_42A952E0.xml><?xml version="1.0" encoding="utf-8"?>
<p188:cmLst xmlns:a="http://schemas.openxmlformats.org/drawingml/2006/main" xmlns:r="http://schemas.openxmlformats.org/officeDocument/2006/relationships" xmlns:p188="http://schemas.microsoft.com/office/powerpoint/2018/8/main">
  <p188:cm id="{D553D0DF-551E-4D57-B452-C7B56D77D8B1}" authorId="{DFE379C1-88ED-7D8A-BA6C-B8E7886D6698}" created="2023-02-15T11:09:34.277">
    <ac:txMkLst xmlns:ac="http://schemas.microsoft.com/office/drawing/2013/main/command">
      <pc:docMk xmlns:pc="http://schemas.microsoft.com/office/powerpoint/2013/main/command"/>
      <pc:sldMk xmlns:pc="http://schemas.microsoft.com/office/powerpoint/2013/main/command" cId="1118393056" sldId="278"/>
      <ac:spMk id="3" creationId="{5D1A1514-A2F6-4A2E-98E6-89C741DD81FA}"/>
      <ac:txMk cp="99" len="57">
        <ac:context len="368" hash="3782865669"/>
      </ac:txMk>
    </ac:txMkLst>
    <p188:pos x="9154258" y="920835"/>
    <p188:txBody>
      <a:bodyPr/>
      <a:lstStyle/>
      <a:p>
        <a:r>
          <a:rPr lang="cs-CZ"/>
          <a:t>Ale toto je zavádějící. Víme, že 5556 je přirozené, nebo mezi čím je v první premisi ekvivalence.</a:t>
        </a:r>
      </a:p>
    </p188:txBody>
  </p188:cm>
</p188:cmLst>
</file>

<file path=ppt/comments/modernComment_117_5B3F4ABD.xml><?xml version="1.0" encoding="utf-8"?>
<p188:cmLst xmlns:a="http://schemas.openxmlformats.org/drawingml/2006/main" xmlns:r="http://schemas.openxmlformats.org/officeDocument/2006/relationships" xmlns:p188="http://schemas.microsoft.com/office/powerpoint/2018/8/main">
  <p188:cm id="{9E8855B1-D2B8-489B-BDA3-F11867E6BEF9}" authorId="{DFE379C1-88ED-7D8A-BA6C-B8E7886D6698}" created="2023-02-15T11:11:53.886">
    <ac:txMkLst xmlns:ac="http://schemas.microsoft.com/office/drawing/2013/main/command">
      <pc:docMk xmlns:pc="http://schemas.microsoft.com/office/powerpoint/2013/main/command"/>
      <pc:sldMk xmlns:pc="http://schemas.microsoft.com/office/powerpoint/2013/main/command" cId="1530874557" sldId="279"/>
      <ac:spMk id="3" creationId="{361585F0-8A80-44E9-BACB-B8F1AF2972EA}"/>
      <ac:txMk cp="0" len="8">
        <ac:context len="523" hash="3244583100"/>
      </ac:txMk>
    </ac:txMkLst>
    <p188:pos x="1781892" y="151372"/>
    <p188:txBody>
      <a:bodyPr/>
      <a:lstStyle/>
      <a:p>
        <a:r>
          <a:rPr lang="cs-CZ"/>
          <a:t>Argument je defaultně platný?</a:t>
        </a:r>
      </a:p>
    </p188:txBody>
  </p188:cm>
</p188:cmLst>
</file>

<file path=ppt/comments/modernComment_11B_B568A59C.xml><?xml version="1.0" encoding="utf-8"?>
<p188:cmLst xmlns:a="http://schemas.openxmlformats.org/drawingml/2006/main" xmlns:r="http://schemas.openxmlformats.org/officeDocument/2006/relationships" xmlns:p188="http://schemas.microsoft.com/office/powerpoint/2018/8/main">
  <p188:cm id="{80734561-18B8-41EB-A99C-5F0B775157B4}" authorId="{DFE379C1-88ED-7D8A-BA6C-B8E7886D6698}" created="2023-02-15T11:18:45.443">
    <pc:sldMkLst xmlns:pc="http://schemas.microsoft.com/office/powerpoint/2013/main/command">
      <pc:docMk/>
      <pc:sldMk cId="3043534236" sldId="283"/>
    </pc:sldMkLst>
    <p188:txBody>
      <a:bodyPr/>
      <a:lstStyle/>
      <a:p>
        <a:r>
          <a:rPr lang="cs-CZ"/>
          <a:t>No tak tomuto slidu nerozumím ani já, natož puboši 😃</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A96744-C9BA-4B4B-85E5-97D31FDCDB0C}" type="datetimeFigureOut">
              <a:rPr lang="cs-CZ" smtClean="0"/>
              <a:t>03.03.2023</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15376C-A697-4D53-92B7-DAD808E26B9B}" type="slidenum">
              <a:rPr lang="cs-CZ" smtClean="0"/>
              <a:t>‹#›</a:t>
            </a:fld>
            <a:endParaRPr lang="cs-CZ"/>
          </a:p>
        </p:txBody>
      </p:sp>
    </p:spTree>
    <p:extLst>
      <p:ext uri="{BB962C8B-B14F-4D97-AF65-F5344CB8AC3E}">
        <p14:creationId xmlns:p14="http://schemas.microsoft.com/office/powerpoint/2010/main" val="682414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772E24-86FB-4F7F-88C2-BDC42EF31376}"/>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4C09A24D-2CB2-4B63-9CE3-EEB098AE44B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D9D95D59-F065-4C8B-9A01-2E5FAAF21C0A}"/>
              </a:ext>
            </a:extLst>
          </p:cNvPr>
          <p:cNvSpPr>
            <a:spLocks noGrp="1"/>
          </p:cNvSpPr>
          <p:nvPr>
            <p:ph type="dt" sz="half" idx="10"/>
          </p:nvPr>
        </p:nvSpPr>
        <p:spPr/>
        <p:txBody>
          <a:bodyPr/>
          <a:lstStyle/>
          <a:p>
            <a:fld id="{2B418493-542B-4BED-8FDC-7F91E4C8DFB5}" type="datetime1">
              <a:rPr lang="cs-CZ" smtClean="0"/>
              <a:t>03.03.2023</a:t>
            </a:fld>
            <a:endParaRPr lang="cs-CZ"/>
          </a:p>
        </p:txBody>
      </p:sp>
      <p:sp>
        <p:nvSpPr>
          <p:cNvPr id="5" name="Zástupný symbol pro zápatí 4">
            <a:extLst>
              <a:ext uri="{FF2B5EF4-FFF2-40B4-BE49-F238E27FC236}">
                <a16:creationId xmlns:a16="http://schemas.microsoft.com/office/drawing/2014/main" id="{525496DB-FF82-4CA8-8E1E-02B23248594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5A385A4-B05D-44E4-930D-2F3FB08896F1}"/>
              </a:ext>
            </a:extLst>
          </p:cNvPr>
          <p:cNvSpPr>
            <a:spLocks noGrp="1"/>
          </p:cNvSpPr>
          <p:nvPr>
            <p:ph type="sldNum" sz="quarter" idx="12"/>
          </p:nvPr>
        </p:nvSpPr>
        <p:spPr/>
        <p:txBody>
          <a:bodyPr/>
          <a:lstStyle/>
          <a:p>
            <a:fld id="{FF866376-18FF-4DCA-9D4A-E0BA9FCB2780}" type="slidenum">
              <a:rPr lang="cs-CZ" smtClean="0"/>
              <a:t>‹#›</a:t>
            </a:fld>
            <a:endParaRPr lang="cs-CZ"/>
          </a:p>
        </p:txBody>
      </p:sp>
    </p:spTree>
    <p:extLst>
      <p:ext uri="{BB962C8B-B14F-4D97-AF65-F5344CB8AC3E}">
        <p14:creationId xmlns:p14="http://schemas.microsoft.com/office/powerpoint/2010/main" val="90289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97057D-3EEB-465B-A828-673576903CC6}"/>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B9C03F8A-E2DB-4045-8753-7356826296A7}"/>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B2D6625-80CD-4F35-B820-06630742AD3E}"/>
              </a:ext>
            </a:extLst>
          </p:cNvPr>
          <p:cNvSpPr>
            <a:spLocks noGrp="1"/>
          </p:cNvSpPr>
          <p:nvPr>
            <p:ph type="dt" sz="half" idx="10"/>
          </p:nvPr>
        </p:nvSpPr>
        <p:spPr/>
        <p:txBody>
          <a:bodyPr/>
          <a:lstStyle/>
          <a:p>
            <a:fld id="{E8707BBB-0893-4C40-AE76-B31296B4BCE1}" type="datetime1">
              <a:rPr lang="cs-CZ" smtClean="0"/>
              <a:t>03.03.2023</a:t>
            </a:fld>
            <a:endParaRPr lang="cs-CZ"/>
          </a:p>
        </p:txBody>
      </p:sp>
      <p:sp>
        <p:nvSpPr>
          <p:cNvPr id="5" name="Zástupný symbol pro zápatí 4">
            <a:extLst>
              <a:ext uri="{FF2B5EF4-FFF2-40B4-BE49-F238E27FC236}">
                <a16:creationId xmlns:a16="http://schemas.microsoft.com/office/drawing/2014/main" id="{24593FC7-5C9A-4005-87BC-700D38CC75E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3DDB1C4-1A71-4446-B249-7D36E4554504}"/>
              </a:ext>
            </a:extLst>
          </p:cNvPr>
          <p:cNvSpPr>
            <a:spLocks noGrp="1"/>
          </p:cNvSpPr>
          <p:nvPr>
            <p:ph type="sldNum" sz="quarter" idx="12"/>
          </p:nvPr>
        </p:nvSpPr>
        <p:spPr/>
        <p:txBody>
          <a:bodyPr/>
          <a:lstStyle/>
          <a:p>
            <a:fld id="{FF866376-18FF-4DCA-9D4A-E0BA9FCB2780}" type="slidenum">
              <a:rPr lang="cs-CZ" smtClean="0"/>
              <a:t>‹#›</a:t>
            </a:fld>
            <a:endParaRPr lang="cs-CZ"/>
          </a:p>
        </p:txBody>
      </p:sp>
    </p:spTree>
    <p:extLst>
      <p:ext uri="{BB962C8B-B14F-4D97-AF65-F5344CB8AC3E}">
        <p14:creationId xmlns:p14="http://schemas.microsoft.com/office/powerpoint/2010/main" val="2462468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B6EE8F5E-F45D-4858-96D6-B2ADE5F115DE}"/>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10A9C46C-E6E6-457F-8E02-B04E8CCB8313}"/>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E75B5FF-CDDE-4690-8E4A-3154D1AAD15E}"/>
              </a:ext>
            </a:extLst>
          </p:cNvPr>
          <p:cNvSpPr>
            <a:spLocks noGrp="1"/>
          </p:cNvSpPr>
          <p:nvPr>
            <p:ph type="dt" sz="half" idx="10"/>
          </p:nvPr>
        </p:nvSpPr>
        <p:spPr/>
        <p:txBody>
          <a:bodyPr/>
          <a:lstStyle/>
          <a:p>
            <a:fld id="{4C2ADE7C-A999-46F5-991E-5086F86CFDFC}" type="datetime1">
              <a:rPr lang="cs-CZ" smtClean="0"/>
              <a:t>03.03.2023</a:t>
            </a:fld>
            <a:endParaRPr lang="cs-CZ"/>
          </a:p>
        </p:txBody>
      </p:sp>
      <p:sp>
        <p:nvSpPr>
          <p:cNvPr id="5" name="Zástupný symbol pro zápatí 4">
            <a:extLst>
              <a:ext uri="{FF2B5EF4-FFF2-40B4-BE49-F238E27FC236}">
                <a16:creationId xmlns:a16="http://schemas.microsoft.com/office/drawing/2014/main" id="{B8AA3649-2FC6-44E1-9E0B-A9B73B52295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4623EEB-00B4-41FB-A63A-8414112D7806}"/>
              </a:ext>
            </a:extLst>
          </p:cNvPr>
          <p:cNvSpPr>
            <a:spLocks noGrp="1"/>
          </p:cNvSpPr>
          <p:nvPr>
            <p:ph type="sldNum" sz="quarter" idx="12"/>
          </p:nvPr>
        </p:nvSpPr>
        <p:spPr/>
        <p:txBody>
          <a:bodyPr/>
          <a:lstStyle/>
          <a:p>
            <a:fld id="{FF866376-18FF-4DCA-9D4A-E0BA9FCB2780}" type="slidenum">
              <a:rPr lang="cs-CZ" smtClean="0"/>
              <a:t>‹#›</a:t>
            </a:fld>
            <a:endParaRPr lang="cs-CZ"/>
          </a:p>
        </p:txBody>
      </p:sp>
    </p:spTree>
    <p:extLst>
      <p:ext uri="{BB962C8B-B14F-4D97-AF65-F5344CB8AC3E}">
        <p14:creationId xmlns:p14="http://schemas.microsoft.com/office/powerpoint/2010/main" val="1816249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1670B7-69F9-415B-920D-B8E1531BC5D8}"/>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E735B024-1831-466F-904C-18352E149DCB}"/>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A4CA333-F30C-4022-B6DC-8645EDB8B435}"/>
              </a:ext>
            </a:extLst>
          </p:cNvPr>
          <p:cNvSpPr>
            <a:spLocks noGrp="1"/>
          </p:cNvSpPr>
          <p:nvPr>
            <p:ph type="dt" sz="half" idx="10"/>
          </p:nvPr>
        </p:nvSpPr>
        <p:spPr/>
        <p:txBody>
          <a:bodyPr/>
          <a:lstStyle/>
          <a:p>
            <a:fld id="{609AB614-854E-4BDA-BC6C-200A035DD969}" type="datetime1">
              <a:rPr lang="cs-CZ" smtClean="0"/>
              <a:t>03.03.2023</a:t>
            </a:fld>
            <a:endParaRPr lang="cs-CZ"/>
          </a:p>
        </p:txBody>
      </p:sp>
      <p:sp>
        <p:nvSpPr>
          <p:cNvPr id="5" name="Zástupný symbol pro zápatí 4">
            <a:extLst>
              <a:ext uri="{FF2B5EF4-FFF2-40B4-BE49-F238E27FC236}">
                <a16:creationId xmlns:a16="http://schemas.microsoft.com/office/drawing/2014/main" id="{9035172E-A25B-42AB-9E96-C3F00DB95AB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521FD1B-5287-4F4D-A63F-C6D938F95CF5}"/>
              </a:ext>
            </a:extLst>
          </p:cNvPr>
          <p:cNvSpPr>
            <a:spLocks noGrp="1"/>
          </p:cNvSpPr>
          <p:nvPr>
            <p:ph type="sldNum" sz="quarter" idx="12"/>
          </p:nvPr>
        </p:nvSpPr>
        <p:spPr/>
        <p:txBody>
          <a:bodyPr/>
          <a:lstStyle/>
          <a:p>
            <a:fld id="{FF866376-18FF-4DCA-9D4A-E0BA9FCB2780}" type="slidenum">
              <a:rPr lang="cs-CZ" smtClean="0"/>
              <a:t>‹#›</a:t>
            </a:fld>
            <a:endParaRPr lang="cs-CZ"/>
          </a:p>
        </p:txBody>
      </p:sp>
    </p:spTree>
    <p:extLst>
      <p:ext uri="{BB962C8B-B14F-4D97-AF65-F5344CB8AC3E}">
        <p14:creationId xmlns:p14="http://schemas.microsoft.com/office/powerpoint/2010/main" val="2682792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FB74F2-1390-46E6-87A2-85EC1E6AB478}"/>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746EAE82-FC37-4920-949C-89E1B1E492E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2D81644B-BBFA-4B2C-AAF7-22D0EB558ED0}"/>
              </a:ext>
            </a:extLst>
          </p:cNvPr>
          <p:cNvSpPr>
            <a:spLocks noGrp="1"/>
          </p:cNvSpPr>
          <p:nvPr>
            <p:ph type="dt" sz="half" idx="10"/>
          </p:nvPr>
        </p:nvSpPr>
        <p:spPr/>
        <p:txBody>
          <a:bodyPr/>
          <a:lstStyle/>
          <a:p>
            <a:fld id="{456E779C-E31D-4C08-A069-E14366DEDD2A}" type="datetime1">
              <a:rPr lang="cs-CZ" smtClean="0"/>
              <a:t>03.03.2023</a:t>
            </a:fld>
            <a:endParaRPr lang="cs-CZ"/>
          </a:p>
        </p:txBody>
      </p:sp>
      <p:sp>
        <p:nvSpPr>
          <p:cNvPr id="5" name="Zástupný symbol pro zápatí 4">
            <a:extLst>
              <a:ext uri="{FF2B5EF4-FFF2-40B4-BE49-F238E27FC236}">
                <a16:creationId xmlns:a16="http://schemas.microsoft.com/office/drawing/2014/main" id="{16B203D6-5BD7-4660-A9AF-B2670A2BA9E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2AB8B27-CBA4-4D73-B61B-648D740CCD51}"/>
              </a:ext>
            </a:extLst>
          </p:cNvPr>
          <p:cNvSpPr>
            <a:spLocks noGrp="1"/>
          </p:cNvSpPr>
          <p:nvPr>
            <p:ph type="sldNum" sz="quarter" idx="12"/>
          </p:nvPr>
        </p:nvSpPr>
        <p:spPr/>
        <p:txBody>
          <a:bodyPr/>
          <a:lstStyle/>
          <a:p>
            <a:fld id="{FF866376-18FF-4DCA-9D4A-E0BA9FCB2780}" type="slidenum">
              <a:rPr lang="cs-CZ" smtClean="0"/>
              <a:t>‹#›</a:t>
            </a:fld>
            <a:endParaRPr lang="cs-CZ"/>
          </a:p>
        </p:txBody>
      </p:sp>
    </p:spTree>
    <p:extLst>
      <p:ext uri="{BB962C8B-B14F-4D97-AF65-F5344CB8AC3E}">
        <p14:creationId xmlns:p14="http://schemas.microsoft.com/office/powerpoint/2010/main" val="3366903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7375A8-284A-4D9B-995C-A4A5214344AF}"/>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48C085F0-51AB-4CCC-BE9C-78BFA84C469C}"/>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F47F2268-54D8-4D28-A342-2D51496A5EFF}"/>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B03A5B0F-5544-48EF-9FAD-DFFE2A7CEF37}"/>
              </a:ext>
            </a:extLst>
          </p:cNvPr>
          <p:cNvSpPr>
            <a:spLocks noGrp="1"/>
          </p:cNvSpPr>
          <p:nvPr>
            <p:ph type="dt" sz="half" idx="10"/>
          </p:nvPr>
        </p:nvSpPr>
        <p:spPr/>
        <p:txBody>
          <a:bodyPr/>
          <a:lstStyle/>
          <a:p>
            <a:fld id="{343DE4C0-ECEE-488C-9A73-58F0555DA05F}" type="datetime1">
              <a:rPr lang="cs-CZ" smtClean="0"/>
              <a:t>03.03.2023</a:t>
            </a:fld>
            <a:endParaRPr lang="cs-CZ"/>
          </a:p>
        </p:txBody>
      </p:sp>
      <p:sp>
        <p:nvSpPr>
          <p:cNvPr id="6" name="Zástupný symbol pro zápatí 5">
            <a:extLst>
              <a:ext uri="{FF2B5EF4-FFF2-40B4-BE49-F238E27FC236}">
                <a16:creationId xmlns:a16="http://schemas.microsoft.com/office/drawing/2014/main" id="{60029D45-BD55-4D93-A8BC-E070658535C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23B114B-8FDB-45D0-9654-16BB40F299C1}"/>
              </a:ext>
            </a:extLst>
          </p:cNvPr>
          <p:cNvSpPr>
            <a:spLocks noGrp="1"/>
          </p:cNvSpPr>
          <p:nvPr>
            <p:ph type="sldNum" sz="quarter" idx="12"/>
          </p:nvPr>
        </p:nvSpPr>
        <p:spPr/>
        <p:txBody>
          <a:bodyPr/>
          <a:lstStyle/>
          <a:p>
            <a:fld id="{FF866376-18FF-4DCA-9D4A-E0BA9FCB2780}" type="slidenum">
              <a:rPr lang="cs-CZ" smtClean="0"/>
              <a:t>‹#›</a:t>
            </a:fld>
            <a:endParaRPr lang="cs-CZ"/>
          </a:p>
        </p:txBody>
      </p:sp>
    </p:spTree>
    <p:extLst>
      <p:ext uri="{BB962C8B-B14F-4D97-AF65-F5344CB8AC3E}">
        <p14:creationId xmlns:p14="http://schemas.microsoft.com/office/powerpoint/2010/main" val="2384615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5BE65F-D1ED-4781-86DB-D4A942D0F11F}"/>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3E9AED21-15C8-4377-B224-02BD7AFE8E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3B3DBD9C-4BF1-4AA9-A744-ACABE5327923}"/>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D95C579F-5946-495F-9EC0-E4DDCCA2B7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B92BA75F-D92E-41C9-AE0F-291DDBE494EB}"/>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52712D30-D654-4017-A863-580C16AE6140}"/>
              </a:ext>
            </a:extLst>
          </p:cNvPr>
          <p:cNvSpPr>
            <a:spLocks noGrp="1"/>
          </p:cNvSpPr>
          <p:nvPr>
            <p:ph type="dt" sz="half" idx="10"/>
          </p:nvPr>
        </p:nvSpPr>
        <p:spPr/>
        <p:txBody>
          <a:bodyPr/>
          <a:lstStyle/>
          <a:p>
            <a:fld id="{60E7ED31-E853-4482-B751-6F4E2B0F2CEF}" type="datetime1">
              <a:rPr lang="cs-CZ" smtClean="0"/>
              <a:t>03.03.2023</a:t>
            </a:fld>
            <a:endParaRPr lang="cs-CZ"/>
          </a:p>
        </p:txBody>
      </p:sp>
      <p:sp>
        <p:nvSpPr>
          <p:cNvPr id="8" name="Zástupný symbol pro zápatí 7">
            <a:extLst>
              <a:ext uri="{FF2B5EF4-FFF2-40B4-BE49-F238E27FC236}">
                <a16:creationId xmlns:a16="http://schemas.microsoft.com/office/drawing/2014/main" id="{2B3D4943-0A72-4B1F-8285-6FC0EEF44D42}"/>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55FAAF0B-6620-4990-9BAC-15C7B35FA2FF}"/>
              </a:ext>
            </a:extLst>
          </p:cNvPr>
          <p:cNvSpPr>
            <a:spLocks noGrp="1"/>
          </p:cNvSpPr>
          <p:nvPr>
            <p:ph type="sldNum" sz="quarter" idx="12"/>
          </p:nvPr>
        </p:nvSpPr>
        <p:spPr/>
        <p:txBody>
          <a:bodyPr/>
          <a:lstStyle/>
          <a:p>
            <a:fld id="{FF866376-18FF-4DCA-9D4A-E0BA9FCB2780}" type="slidenum">
              <a:rPr lang="cs-CZ" smtClean="0"/>
              <a:t>‹#›</a:t>
            </a:fld>
            <a:endParaRPr lang="cs-CZ"/>
          </a:p>
        </p:txBody>
      </p:sp>
    </p:spTree>
    <p:extLst>
      <p:ext uri="{BB962C8B-B14F-4D97-AF65-F5344CB8AC3E}">
        <p14:creationId xmlns:p14="http://schemas.microsoft.com/office/powerpoint/2010/main" val="35976186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9A57C3-3888-43DE-809A-314CE9B73C3D}"/>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0A6155C9-DAFC-436D-88EC-2C8C750B651C}"/>
              </a:ext>
            </a:extLst>
          </p:cNvPr>
          <p:cNvSpPr>
            <a:spLocks noGrp="1"/>
          </p:cNvSpPr>
          <p:nvPr>
            <p:ph type="dt" sz="half" idx="10"/>
          </p:nvPr>
        </p:nvSpPr>
        <p:spPr/>
        <p:txBody>
          <a:bodyPr/>
          <a:lstStyle/>
          <a:p>
            <a:fld id="{B66BFFDA-0DA1-454E-AA3B-1831949CD13F}" type="datetime1">
              <a:rPr lang="cs-CZ" smtClean="0"/>
              <a:t>03.03.2023</a:t>
            </a:fld>
            <a:endParaRPr lang="cs-CZ"/>
          </a:p>
        </p:txBody>
      </p:sp>
      <p:sp>
        <p:nvSpPr>
          <p:cNvPr id="4" name="Zástupný symbol pro zápatí 3">
            <a:extLst>
              <a:ext uri="{FF2B5EF4-FFF2-40B4-BE49-F238E27FC236}">
                <a16:creationId xmlns:a16="http://schemas.microsoft.com/office/drawing/2014/main" id="{2DF2B7D5-59E8-4983-A5D3-3BB14B5A959F}"/>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610F4C9C-150B-4D67-887B-F768D2B73E16}"/>
              </a:ext>
            </a:extLst>
          </p:cNvPr>
          <p:cNvSpPr>
            <a:spLocks noGrp="1"/>
          </p:cNvSpPr>
          <p:nvPr>
            <p:ph type="sldNum" sz="quarter" idx="12"/>
          </p:nvPr>
        </p:nvSpPr>
        <p:spPr/>
        <p:txBody>
          <a:bodyPr/>
          <a:lstStyle/>
          <a:p>
            <a:fld id="{FF866376-18FF-4DCA-9D4A-E0BA9FCB2780}" type="slidenum">
              <a:rPr lang="cs-CZ" smtClean="0"/>
              <a:t>‹#›</a:t>
            </a:fld>
            <a:endParaRPr lang="cs-CZ"/>
          </a:p>
        </p:txBody>
      </p:sp>
    </p:spTree>
    <p:extLst>
      <p:ext uri="{BB962C8B-B14F-4D97-AF65-F5344CB8AC3E}">
        <p14:creationId xmlns:p14="http://schemas.microsoft.com/office/powerpoint/2010/main" val="2552029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0BBEDAE7-A3A0-4DF0-8CC3-E348ED68D7C7}"/>
              </a:ext>
            </a:extLst>
          </p:cNvPr>
          <p:cNvSpPr>
            <a:spLocks noGrp="1"/>
          </p:cNvSpPr>
          <p:nvPr>
            <p:ph type="dt" sz="half" idx="10"/>
          </p:nvPr>
        </p:nvSpPr>
        <p:spPr/>
        <p:txBody>
          <a:bodyPr/>
          <a:lstStyle/>
          <a:p>
            <a:fld id="{BB46BD2C-1BAA-49C9-9777-BA21F51B6642}" type="datetime1">
              <a:rPr lang="cs-CZ" smtClean="0"/>
              <a:t>03.03.2023</a:t>
            </a:fld>
            <a:endParaRPr lang="cs-CZ"/>
          </a:p>
        </p:txBody>
      </p:sp>
      <p:sp>
        <p:nvSpPr>
          <p:cNvPr id="3" name="Zástupný symbol pro zápatí 2">
            <a:extLst>
              <a:ext uri="{FF2B5EF4-FFF2-40B4-BE49-F238E27FC236}">
                <a16:creationId xmlns:a16="http://schemas.microsoft.com/office/drawing/2014/main" id="{9905F5D8-F6B5-4EBD-AC00-85C19BDF759E}"/>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E4ACA058-4863-4A62-A175-CF0E76CFA8E0}"/>
              </a:ext>
            </a:extLst>
          </p:cNvPr>
          <p:cNvSpPr>
            <a:spLocks noGrp="1"/>
          </p:cNvSpPr>
          <p:nvPr>
            <p:ph type="sldNum" sz="quarter" idx="12"/>
          </p:nvPr>
        </p:nvSpPr>
        <p:spPr/>
        <p:txBody>
          <a:bodyPr/>
          <a:lstStyle/>
          <a:p>
            <a:fld id="{FF866376-18FF-4DCA-9D4A-E0BA9FCB2780}" type="slidenum">
              <a:rPr lang="cs-CZ" smtClean="0"/>
              <a:t>‹#›</a:t>
            </a:fld>
            <a:endParaRPr lang="cs-CZ"/>
          </a:p>
        </p:txBody>
      </p:sp>
    </p:spTree>
    <p:extLst>
      <p:ext uri="{BB962C8B-B14F-4D97-AF65-F5344CB8AC3E}">
        <p14:creationId xmlns:p14="http://schemas.microsoft.com/office/powerpoint/2010/main" val="35923566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279C832-3814-4CA5-A92A-FBFA4ECEC6E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A32D32A7-3F19-4FBA-B4F4-9AABE0012A8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7113203A-37C3-4092-83EB-F6DA199094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F5FAC421-38DC-40EC-BB1B-5D25C584EF3E}"/>
              </a:ext>
            </a:extLst>
          </p:cNvPr>
          <p:cNvSpPr>
            <a:spLocks noGrp="1"/>
          </p:cNvSpPr>
          <p:nvPr>
            <p:ph type="dt" sz="half" idx="10"/>
          </p:nvPr>
        </p:nvSpPr>
        <p:spPr/>
        <p:txBody>
          <a:bodyPr/>
          <a:lstStyle/>
          <a:p>
            <a:fld id="{BFC0360A-2FC4-4B83-9C39-8E66640D195D}" type="datetime1">
              <a:rPr lang="cs-CZ" smtClean="0"/>
              <a:t>03.03.2023</a:t>
            </a:fld>
            <a:endParaRPr lang="cs-CZ"/>
          </a:p>
        </p:txBody>
      </p:sp>
      <p:sp>
        <p:nvSpPr>
          <p:cNvPr id="6" name="Zástupný symbol pro zápatí 5">
            <a:extLst>
              <a:ext uri="{FF2B5EF4-FFF2-40B4-BE49-F238E27FC236}">
                <a16:creationId xmlns:a16="http://schemas.microsoft.com/office/drawing/2014/main" id="{D35BF6DC-154A-4E62-85A8-887FC89C105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21961BE5-19D4-411A-8054-BCB4EBA9FEEA}"/>
              </a:ext>
            </a:extLst>
          </p:cNvPr>
          <p:cNvSpPr>
            <a:spLocks noGrp="1"/>
          </p:cNvSpPr>
          <p:nvPr>
            <p:ph type="sldNum" sz="quarter" idx="12"/>
          </p:nvPr>
        </p:nvSpPr>
        <p:spPr/>
        <p:txBody>
          <a:bodyPr/>
          <a:lstStyle/>
          <a:p>
            <a:fld id="{FF866376-18FF-4DCA-9D4A-E0BA9FCB2780}" type="slidenum">
              <a:rPr lang="cs-CZ" smtClean="0"/>
              <a:t>‹#›</a:t>
            </a:fld>
            <a:endParaRPr lang="cs-CZ"/>
          </a:p>
        </p:txBody>
      </p:sp>
    </p:spTree>
    <p:extLst>
      <p:ext uri="{BB962C8B-B14F-4D97-AF65-F5344CB8AC3E}">
        <p14:creationId xmlns:p14="http://schemas.microsoft.com/office/powerpoint/2010/main" val="2464310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25D5E8F-C731-4693-AD9A-9BCBA8AD2F8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14BAEC46-2746-4082-8F24-73D901BDBD1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789CEBCA-F52D-4279-9002-3FF973D9D1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D9AB1E94-8E53-408A-B639-1CEC9D833671}"/>
              </a:ext>
            </a:extLst>
          </p:cNvPr>
          <p:cNvSpPr>
            <a:spLocks noGrp="1"/>
          </p:cNvSpPr>
          <p:nvPr>
            <p:ph type="dt" sz="half" idx="10"/>
          </p:nvPr>
        </p:nvSpPr>
        <p:spPr/>
        <p:txBody>
          <a:bodyPr/>
          <a:lstStyle/>
          <a:p>
            <a:fld id="{2A7BF7C8-5F2F-4822-9C7B-5037E463A54E}" type="datetime1">
              <a:rPr lang="cs-CZ" smtClean="0"/>
              <a:t>03.03.2023</a:t>
            </a:fld>
            <a:endParaRPr lang="cs-CZ"/>
          </a:p>
        </p:txBody>
      </p:sp>
      <p:sp>
        <p:nvSpPr>
          <p:cNvPr id="6" name="Zástupný symbol pro zápatí 5">
            <a:extLst>
              <a:ext uri="{FF2B5EF4-FFF2-40B4-BE49-F238E27FC236}">
                <a16:creationId xmlns:a16="http://schemas.microsoft.com/office/drawing/2014/main" id="{00A5632E-A5D2-4B2F-83E6-0A00551304A3}"/>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A38F78CB-3152-422C-9160-290DFE1E6322}"/>
              </a:ext>
            </a:extLst>
          </p:cNvPr>
          <p:cNvSpPr>
            <a:spLocks noGrp="1"/>
          </p:cNvSpPr>
          <p:nvPr>
            <p:ph type="sldNum" sz="quarter" idx="12"/>
          </p:nvPr>
        </p:nvSpPr>
        <p:spPr/>
        <p:txBody>
          <a:bodyPr/>
          <a:lstStyle/>
          <a:p>
            <a:fld id="{FF866376-18FF-4DCA-9D4A-E0BA9FCB2780}" type="slidenum">
              <a:rPr lang="cs-CZ" smtClean="0"/>
              <a:t>‹#›</a:t>
            </a:fld>
            <a:endParaRPr lang="cs-CZ"/>
          </a:p>
        </p:txBody>
      </p:sp>
    </p:spTree>
    <p:extLst>
      <p:ext uri="{BB962C8B-B14F-4D97-AF65-F5344CB8AC3E}">
        <p14:creationId xmlns:p14="http://schemas.microsoft.com/office/powerpoint/2010/main" val="4207630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C33CCB80-798E-4E33-9B27-296A584295C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78008706-423D-4D6F-9DE5-703A53CE6F1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B6026B6-8B59-4E62-B822-97028EAB3FA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89D36C-4C61-43C2-B30A-1B5E8A6485E4}" type="datetime1">
              <a:rPr lang="cs-CZ" smtClean="0"/>
              <a:t>03.03.2023</a:t>
            </a:fld>
            <a:endParaRPr lang="cs-CZ"/>
          </a:p>
        </p:txBody>
      </p:sp>
      <p:sp>
        <p:nvSpPr>
          <p:cNvPr id="5" name="Zástupný symbol pro zápatí 4">
            <a:extLst>
              <a:ext uri="{FF2B5EF4-FFF2-40B4-BE49-F238E27FC236}">
                <a16:creationId xmlns:a16="http://schemas.microsoft.com/office/drawing/2014/main" id="{6BA46997-4481-4A1D-AF5C-F81B6EE7392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E6EF2A65-1FB3-4797-9220-EFD4B33205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866376-18FF-4DCA-9D4A-E0BA9FCB2780}" type="slidenum">
              <a:rPr lang="cs-CZ" smtClean="0"/>
              <a:t>‹#›</a:t>
            </a:fld>
            <a:endParaRPr lang="cs-CZ"/>
          </a:p>
        </p:txBody>
      </p:sp>
    </p:spTree>
    <p:extLst>
      <p:ext uri="{BB962C8B-B14F-4D97-AF65-F5344CB8AC3E}">
        <p14:creationId xmlns:p14="http://schemas.microsoft.com/office/powerpoint/2010/main" val="1317072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microsoft.com/office/2018/10/relationships/comments" Target="../comments/modernComment_10C_EC22B24D.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microsoft.com/office/2018/10/relationships/comments" Target="../comments/modernComment_10E_8CF5B7A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cs.vsb.cz/duzi/Matlogika.pdf" TargetMode="External"/><Relationship Id="rId2" Type="http://schemas.openxmlformats.org/officeDocument/2006/relationships/hyperlink" Target="https://www.cs.vsb.cz/duzi/ILT.html"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microsoft.com/office/2018/10/relationships/comments" Target="../comments/modernComment_113_A9B8EE3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microsoft.com/office/2018/10/relationships/comments" Target="../comments/modernComment_116_42A952E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microsoft.com/office/2018/10/relationships/comments" Target="../comments/modernComment_117_5B3F4ABD.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microsoft.com/office/2018/10/relationships/comments" Target="../comments/modernComment_11B_B568A59C.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12CA1F-63A3-459A-8E71-E4E86EEB5F89}"/>
              </a:ext>
            </a:extLst>
          </p:cNvPr>
          <p:cNvSpPr>
            <a:spLocks noGrp="1"/>
          </p:cNvSpPr>
          <p:nvPr>
            <p:ph type="ctrTitle"/>
          </p:nvPr>
        </p:nvSpPr>
        <p:spPr>
          <a:xfrm>
            <a:off x="1524000" y="1122363"/>
            <a:ext cx="9144000" cy="1875361"/>
          </a:xfrm>
        </p:spPr>
        <p:txBody>
          <a:bodyPr>
            <a:normAutofit/>
          </a:bodyPr>
          <a:lstStyle/>
          <a:p>
            <a:r>
              <a:rPr lang="cs-CZ" i="1" dirty="0" err="1">
                <a:solidFill>
                  <a:srgbClr val="0070C0"/>
                </a:solidFill>
                <a:effectLst>
                  <a:outerShdw blurRad="38100" dist="38100" dir="2700000" algn="tl">
                    <a:srgbClr val="000000">
                      <a:alpha val="43137"/>
                    </a:srgbClr>
                  </a:outerShdw>
                </a:effectLst>
              </a:rPr>
              <a:t>Introduction</a:t>
            </a:r>
            <a:r>
              <a:rPr lang="cs-CZ" i="1" dirty="0">
                <a:solidFill>
                  <a:srgbClr val="0070C0"/>
                </a:solidFill>
                <a:effectLst>
                  <a:outerShdw blurRad="38100" dist="38100" dir="2700000" algn="tl">
                    <a:srgbClr val="000000">
                      <a:alpha val="43137"/>
                    </a:srgbClr>
                  </a:outerShdw>
                </a:effectLst>
              </a:rPr>
              <a:t> to </a:t>
            </a:r>
            <a:r>
              <a:rPr lang="cs-CZ" i="1" dirty="0" err="1">
                <a:solidFill>
                  <a:srgbClr val="0070C0"/>
                </a:solidFill>
                <a:effectLst>
                  <a:outerShdw blurRad="38100" dist="38100" dir="2700000" algn="tl">
                    <a:srgbClr val="000000">
                      <a:alpha val="43137"/>
                    </a:srgbClr>
                  </a:outerShdw>
                </a:effectLst>
              </a:rPr>
              <a:t>Logical</a:t>
            </a:r>
            <a:r>
              <a:rPr lang="cs-CZ" i="1" dirty="0">
                <a:solidFill>
                  <a:srgbClr val="0070C0"/>
                </a:solidFill>
                <a:effectLst>
                  <a:outerShdw blurRad="38100" dist="38100" dir="2700000" algn="tl">
                    <a:srgbClr val="000000">
                      <a:alpha val="43137"/>
                    </a:srgbClr>
                  </a:outerShdw>
                </a:effectLst>
              </a:rPr>
              <a:t> </a:t>
            </a:r>
            <a:r>
              <a:rPr lang="cs-CZ" i="1" dirty="0" err="1">
                <a:solidFill>
                  <a:srgbClr val="0070C0"/>
                </a:solidFill>
                <a:effectLst>
                  <a:outerShdw blurRad="38100" dist="38100" dir="2700000" algn="tl">
                    <a:srgbClr val="000000">
                      <a:alpha val="43137"/>
                    </a:srgbClr>
                  </a:outerShdw>
                </a:effectLst>
              </a:rPr>
              <a:t>Thinking</a:t>
            </a:r>
            <a:r>
              <a:rPr lang="en-US" i="1" dirty="0">
                <a:solidFill>
                  <a:srgbClr val="0070C0"/>
                </a:solidFill>
                <a:effectLst>
                  <a:outerShdw blurRad="38100" dist="38100" dir="2700000" algn="tl">
                    <a:srgbClr val="000000">
                      <a:alpha val="43137"/>
                    </a:srgbClr>
                  </a:outerShdw>
                </a:effectLst>
              </a:rPr>
              <a:t>; </a:t>
            </a:r>
            <a:endParaRPr lang="cs-CZ" i="1" dirty="0">
              <a:solidFill>
                <a:srgbClr val="0070C0"/>
              </a:solidFill>
              <a:effectLst>
                <a:outerShdw blurRad="38100" dist="38100" dir="2700000" algn="tl">
                  <a:srgbClr val="000000">
                    <a:alpha val="43137"/>
                  </a:srgbClr>
                </a:outerShdw>
              </a:effectLst>
            </a:endParaRPr>
          </a:p>
        </p:txBody>
      </p:sp>
      <p:sp>
        <p:nvSpPr>
          <p:cNvPr id="3" name="Podnadpis 2">
            <a:extLst>
              <a:ext uri="{FF2B5EF4-FFF2-40B4-BE49-F238E27FC236}">
                <a16:creationId xmlns:a16="http://schemas.microsoft.com/office/drawing/2014/main" id="{8012A8E0-F5CD-4865-AD58-36EAF0711FC4}"/>
              </a:ext>
            </a:extLst>
          </p:cNvPr>
          <p:cNvSpPr>
            <a:spLocks noGrp="1"/>
          </p:cNvSpPr>
          <p:nvPr>
            <p:ph type="subTitle" idx="1"/>
          </p:nvPr>
        </p:nvSpPr>
        <p:spPr/>
        <p:txBody>
          <a:bodyPr>
            <a:normAutofit fontScale="62500" lnSpcReduction="20000"/>
          </a:bodyPr>
          <a:lstStyle/>
          <a:p>
            <a:endParaRPr lang="cs-CZ" sz="4000" dirty="0"/>
          </a:p>
          <a:p>
            <a:endParaRPr lang="cs-CZ" sz="4000" dirty="0"/>
          </a:p>
          <a:p>
            <a:r>
              <a:rPr lang="en-US" sz="4500" dirty="0"/>
              <a:t>Course Guarantor</a:t>
            </a:r>
            <a:r>
              <a:rPr lang="cs-CZ" sz="4500" dirty="0"/>
              <a:t>: Marek Menšík</a:t>
            </a:r>
          </a:p>
          <a:p>
            <a:r>
              <a:rPr lang="en-US" sz="4500" dirty="0"/>
              <a:t>Author of the slides:</a:t>
            </a:r>
            <a:r>
              <a:rPr lang="cs-CZ" sz="4500" dirty="0"/>
              <a:t> Marie Duží</a:t>
            </a:r>
          </a:p>
        </p:txBody>
      </p:sp>
      <p:sp>
        <p:nvSpPr>
          <p:cNvPr id="4" name="Zástupný symbol pro číslo snímku 3">
            <a:extLst>
              <a:ext uri="{FF2B5EF4-FFF2-40B4-BE49-F238E27FC236}">
                <a16:creationId xmlns:a16="http://schemas.microsoft.com/office/drawing/2014/main" id="{B780A7BC-6287-4976-99E8-75DEDE037B6F}"/>
              </a:ext>
            </a:extLst>
          </p:cNvPr>
          <p:cNvSpPr>
            <a:spLocks noGrp="1"/>
          </p:cNvSpPr>
          <p:nvPr>
            <p:ph type="sldNum" sz="quarter" idx="12"/>
          </p:nvPr>
        </p:nvSpPr>
        <p:spPr/>
        <p:txBody>
          <a:bodyPr/>
          <a:lstStyle/>
          <a:p>
            <a:fld id="{FF866376-18FF-4DCA-9D4A-E0BA9FCB2780}" type="slidenum">
              <a:rPr lang="cs-CZ" smtClean="0"/>
              <a:t>1</a:t>
            </a:fld>
            <a:endParaRPr lang="cs-CZ"/>
          </a:p>
        </p:txBody>
      </p:sp>
    </p:spTree>
    <p:extLst>
      <p:ext uri="{BB962C8B-B14F-4D97-AF65-F5344CB8AC3E}">
        <p14:creationId xmlns:p14="http://schemas.microsoft.com/office/powerpoint/2010/main" val="7041058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50B66C-36CC-4820-B4C2-87A6D394FBDC}"/>
              </a:ext>
            </a:extLst>
          </p:cNvPr>
          <p:cNvSpPr>
            <a:spLocks noGrp="1"/>
          </p:cNvSpPr>
          <p:nvPr>
            <p:ph type="title"/>
          </p:nvPr>
        </p:nvSpPr>
        <p:spPr>
          <a:xfrm>
            <a:off x="838200" y="365126"/>
            <a:ext cx="10515600" cy="1114882"/>
          </a:xfrm>
        </p:spPr>
        <p:txBody>
          <a:bodyPr/>
          <a:lstStyle/>
          <a:p>
            <a:r>
              <a:rPr lang="en-US" i="1" dirty="0">
                <a:solidFill>
                  <a:srgbClr val="0070C0"/>
                </a:solidFill>
                <a:effectLst>
                  <a:outerShdw blurRad="38100" dist="38100" dir="2700000" algn="tl">
                    <a:srgbClr val="000000">
                      <a:alpha val="43137"/>
                    </a:srgbClr>
                  </a:outerShdw>
                </a:effectLst>
              </a:rPr>
              <a:t>Deductively valid arguments</a:t>
            </a:r>
            <a:endParaRPr lang="cs-CZ" dirty="0"/>
          </a:p>
        </p:txBody>
      </p:sp>
      <p:sp>
        <p:nvSpPr>
          <p:cNvPr id="3" name="Zástupný symbol pro obsah 2">
            <a:extLst>
              <a:ext uri="{FF2B5EF4-FFF2-40B4-BE49-F238E27FC236}">
                <a16:creationId xmlns:a16="http://schemas.microsoft.com/office/drawing/2014/main" id="{6D823349-E89E-4C8C-847D-86EAB4014E56}"/>
              </a:ext>
            </a:extLst>
          </p:cNvPr>
          <p:cNvSpPr>
            <a:spLocks noGrp="1"/>
          </p:cNvSpPr>
          <p:nvPr>
            <p:ph idx="1"/>
          </p:nvPr>
        </p:nvSpPr>
        <p:spPr>
          <a:xfrm>
            <a:off x="838200" y="1659118"/>
            <a:ext cx="10515600" cy="4517846"/>
          </a:xfrm>
        </p:spPr>
        <p:txBody>
          <a:bodyPr>
            <a:normAutofit/>
          </a:bodyPr>
          <a:lstStyle/>
          <a:p>
            <a:pPr marL="457200" lvl="1" indent="0">
              <a:buNone/>
            </a:pPr>
            <a:r>
              <a:rPr lang="en-US" dirty="0"/>
              <a:t>Let us adjust the argument U</a:t>
            </a:r>
            <a:r>
              <a:rPr lang="en-US" baseline="-25000" dirty="0"/>
              <a:t>2</a:t>
            </a:r>
            <a:r>
              <a:rPr lang="en-US" dirty="0"/>
              <a:t> so as it be </a:t>
            </a:r>
            <a:r>
              <a:rPr lang="en-US" b="1" i="1" dirty="0"/>
              <a:t>valid</a:t>
            </a:r>
            <a:r>
              <a:rPr lang="en-US" dirty="0"/>
              <a:t>:</a:t>
            </a:r>
          </a:p>
          <a:p>
            <a:pPr marL="0" indent="0">
              <a:spcBef>
                <a:spcPts val="2400"/>
              </a:spcBef>
              <a:buNone/>
            </a:pPr>
            <a:r>
              <a:rPr lang="en-US" dirty="0"/>
              <a:t>	</a:t>
            </a:r>
            <a:r>
              <a:rPr lang="en-US" dirty="0">
                <a:solidFill>
                  <a:srgbClr val="0070C0"/>
                </a:solidFill>
              </a:rPr>
              <a:t>Only accountants issue invoices</a:t>
            </a:r>
          </a:p>
          <a:p>
            <a:pPr marL="0" indent="0">
              <a:buNone/>
            </a:pPr>
            <a:r>
              <a:rPr lang="en-US" dirty="0">
                <a:solidFill>
                  <a:srgbClr val="0070C0"/>
                </a:solidFill>
              </a:rPr>
              <a:t>	Tom is not an accountant</a:t>
            </a:r>
            <a:endParaRPr lang="en-US" dirty="0"/>
          </a:p>
          <a:p>
            <a:pPr marL="0" indent="0">
              <a:spcBef>
                <a:spcPts val="0"/>
              </a:spcBef>
              <a:buNone/>
            </a:pPr>
            <a:r>
              <a:rPr lang="en-US" b="1" dirty="0">
                <a:solidFill>
                  <a:srgbClr val="0070C0"/>
                </a:solidFill>
              </a:rPr>
              <a:t>U</a:t>
            </a:r>
            <a:r>
              <a:rPr lang="en-US" b="1" baseline="-25000" dirty="0">
                <a:solidFill>
                  <a:srgbClr val="0070C0"/>
                </a:solidFill>
              </a:rPr>
              <a:t>3</a:t>
            </a:r>
            <a:r>
              <a:rPr lang="en-US" baseline="-25000" dirty="0">
                <a:solidFill>
                  <a:srgbClr val="0070C0"/>
                </a:solidFill>
              </a:rPr>
              <a:t>	</a:t>
            </a:r>
            <a:r>
              <a:rPr lang="en-US" dirty="0">
                <a:solidFill>
                  <a:srgbClr val="0070C0"/>
                </a:solidFill>
              </a:rPr>
              <a:t>––––––––––––––––––––––––––</a:t>
            </a:r>
          </a:p>
          <a:p>
            <a:pPr marL="0" indent="0">
              <a:spcBef>
                <a:spcPts val="0"/>
              </a:spcBef>
              <a:buNone/>
            </a:pPr>
            <a:r>
              <a:rPr lang="en-US" dirty="0">
                <a:solidFill>
                  <a:srgbClr val="0070C0"/>
                </a:solidFill>
              </a:rPr>
              <a:t>	Tom does not issue invoices</a:t>
            </a:r>
            <a:endParaRPr lang="en-US" dirty="0"/>
          </a:p>
          <a:p>
            <a:pPr>
              <a:spcBef>
                <a:spcPts val="2400"/>
              </a:spcBef>
            </a:pPr>
            <a:r>
              <a:rPr lang="en-US" dirty="0"/>
              <a:t>Certainly, according to the first premise being an accountant is a </a:t>
            </a:r>
            <a:r>
              <a:rPr lang="en-US" i="1" dirty="0"/>
              <a:t>necessary condition </a:t>
            </a:r>
            <a:r>
              <a:rPr lang="en-US" dirty="0"/>
              <a:t>for issuing invoices and Tom (according to the second premise) does not satisfy it; hence, Tom cannot issue invoices.</a:t>
            </a:r>
          </a:p>
          <a:p>
            <a:pPr>
              <a:spcBef>
                <a:spcPts val="600"/>
              </a:spcBef>
            </a:pPr>
            <a:r>
              <a:rPr lang="en-US" dirty="0"/>
              <a:t>The argument is </a:t>
            </a:r>
            <a:r>
              <a:rPr lang="en-US" b="1" dirty="0"/>
              <a:t>valid</a:t>
            </a:r>
          </a:p>
        </p:txBody>
      </p:sp>
      <p:sp>
        <p:nvSpPr>
          <p:cNvPr id="4" name="Zástupný symbol pro číslo snímku 3">
            <a:extLst>
              <a:ext uri="{FF2B5EF4-FFF2-40B4-BE49-F238E27FC236}">
                <a16:creationId xmlns:a16="http://schemas.microsoft.com/office/drawing/2014/main" id="{29F80FF2-BD8E-4312-9C1B-A3B50FFC3944}"/>
              </a:ext>
            </a:extLst>
          </p:cNvPr>
          <p:cNvSpPr>
            <a:spLocks noGrp="1"/>
          </p:cNvSpPr>
          <p:nvPr>
            <p:ph type="sldNum" sz="quarter" idx="12"/>
          </p:nvPr>
        </p:nvSpPr>
        <p:spPr/>
        <p:txBody>
          <a:bodyPr/>
          <a:lstStyle/>
          <a:p>
            <a:fld id="{FF866376-18FF-4DCA-9D4A-E0BA9FCB2780}" type="slidenum">
              <a:rPr lang="cs-CZ" smtClean="0"/>
              <a:t>10</a:t>
            </a:fld>
            <a:endParaRPr lang="cs-CZ"/>
          </a:p>
        </p:txBody>
      </p:sp>
    </p:spTree>
    <p:extLst>
      <p:ext uri="{BB962C8B-B14F-4D97-AF65-F5344CB8AC3E}">
        <p14:creationId xmlns:p14="http://schemas.microsoft.com/office/powerpoint/2010/main" val="27556386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3F9D8B-70BB-4D21-AD72-8219E426ABA5}"/>
              </a:ext>
            </a:extLst>
          </p:cNvPr>
          <p:cNvSpPr>
            <a:spLocks noGrp="1"/>
          </p:cNvSpPr>
          <p:nvPr>
            <p:ph type="title"/>
          </p:nvPr>
        </p:nvSpPr>
        <p:spPr>
          <a:xfrm>
            <a:off x="838200" y="365126"/>
            <a:ext cx="10515600" cy="982619"/>
          </a:xfrm>
        </p:spPr>
        <p:txBody>
          <a:bodyPr>
            <a:normAutofit fontScale="90000"/>
          </a:bodyPr>
          <a:lstStyle/>
          <a:p>
            <a:r>
              <a:rPr lang="en-US" i="1" dirty="0">
                <a:solidFill>
                  <a:srgbClr val="0070C0"/>
                </a:solidFill>
                <a:effectLst>
                  <a:outerShdw blurRad="38100" dist="38100" dir="2700000" algn="tl">
                    <a:srgbClr val="000000">
                      <a:alpha val="43137"/>
                    </a:srgbClr>
                  </a:outerShdw>
                </a:effectLst>
              </a:rPr>
              <a:t>Deductively valid arguments</a:t>
            </a:r>
            <a:r>
              <a:rPr lang="cs-CZ" i="1" dirty="0">
                <a:effectLst>
                  <a:outerShdw blurRad="38100" dist="38100" dir="2700000" algn="tl">
                    <a:srgbClr val="000000">
                      <a:alpha val="43137"/>
                    </a:srgbClr>
                  </a:outerShdw>
                </a:effectLst>
              </a:rPr>
              <a:t> (</a:t>
            </a:r>
            <a:r>
              <a:rPr lang="en-US" i="1" dirty="0">
                <a:effectLst>
                  <a:outerShdw blurRad="38100" dist="38100" dir="2700000" algn="tl">
                    <a:srgbClr val="000000">
                      <a:alpha val="43137"/>
                    </a:srgbClr>
                  </a:outerShdw>
                </a:effectLst>
              </a:rPr>
              <a:t>important schemas</a:t>
            </a:r>
            <a:r>
              <a:rPr lang="cs-CZ" i="1" dirty="0">
                <a:effectLst>
                  <a:outerShdw blurRad="38100" dist="38100" dir="2700000" algn="tl">
                    <a:srgbClr val="000000">
                      <a:alpha val="43137"/>
                    </a:srgbClr>
                  </a:outerShdw>
                </a:effectLst>
              </a:rPr>
              <a:t>)</a:t>
            </a:r>
            <a:endParaRPr lang="cs-CZ" dirty="0"/>
          </a:p>
        </p:txBody>
      </p:sp>
      <p:sp>
        <p:nvSpPr>
          <p:cNvPr id="3" name="Zástupný symbol pro obsah 2">
            <a:extLst>
              <a:ext uri="{FF2B5EF4-FFF2-40B4-BE49-F238E27FC236}">
                <a16:creationId xmlns:a16="http://schemas.microsoft.com/office/drawing/2014/main" id="{097C1928-B197-4CFA-A5A6-0E9BEFD6D87B}"/>
              </a:ext>
            </a:extLst>
          </p:cNvPr>
          <p:cNvSpPr>
            <a:spLocks noGrp="1"/>
          </p:cNvSpPr>
          <p:nvPr>
            <p:ph idx="1"/>
          </p:nvPr>
        </p:nvSpPr>
        <p:spPr>
          <a:xfrm>
            <a:off x="838200" y="1555423"/>
            <a:ext cx="10515600" cy="4621540"/>
          </a:xfrm>
        </p:spPr>
        <p:txBody>
          <a:bodyPr/>
          <a:lstStyle/>
          <a:p>
            <a:pPr marL="457200" lvl="1" indent="0">
              <a:buNone/>
            </a:pPr>
            <a:r>
              <a:rPr lang="cs-CZ" dirty="0"/>
              <a:t> </a:t>
            </a:r>
            <a:r>
              <a:rPr lang="en-US" dirty="0"/>
              <a:t>	  </a:t>
            </a:r>
            <a:r>
              <a:rPr lang="en-US" u="sng" dirty="0"/>
              <a:t>valid</a:t>
            </a:r>
            <a:r>
              <a:rPr lang="cs-CZ" dirty="0"/>
              <a:t>					         </a:t>
            </a:r>
            <a:r>
              <a:rPr lang="en-US" dirty="0"/>
              <a:t>    </a:t>
            </a:r>
            <a:r>
              <a:rPr lang="en-US" u="sng" dirty="0"/>
              <a:t>valid</a:t>
            </a:r>
            <a:endParaRPr lang="cs-CZ" u="sng" dirty="0"/>
          </a:p>
          <a:p>
            <a:pPr marL="0" indent="0">
              <a:buNone/>
            </a:pPr>
            <a:r>
              <a:rPr lang="en-US" dirty="0">
                <a:solidFill>
                  <a:srgbClr val="0070C0"/>
                </a:solidFill>
              </a:rPr>
              <a:t>     if</a:t>
            </a:r>
            <a:r>
              <a:rPr lang="cs-CZ" dirty="0">
                <a:solidFill>
                  <a:srgbClr val="0070C0"/>
                </a:solidFill>
              </a:rPr>
              <a:t> </a:t>
            </a:r>
            <a:r>
              <a:rPr lang="cs-CZ" i="1" dirty="0">
                <a:solidFill>
                  <a:srgbClr val="0070C0"/>
                </a:solidFill>
              </a:rPr>
              <a:t>A</a:t>
            </a:r>
            <a:r>
              <a:rPr lang="cs-CZ" dirty="0">
                <a:solidFill>
                  <a:srgbClr val="0070C0"/>
                </a:solidFill>
              </a:rPr>
              <a:t>, </a:t>
            </a:r>
            <a:r>
              <a:rPr lang="en-US" dirty="0">
                <a:solidFill>
                  <a:srgbClr val="0070C0"/>
                </a:solidFill>
              </a:rPr>
              <a:t>then</a:t>
            </a:r>
            <a:r>
              <a:rPr lang="cs-CZ" dirty="0">
                <a:solidFill>
                  <a:srgbClr val="0070C0"/>
                </a:solidFill>
              </a:rPr>
              <a:t> </a:t>
            </a:r>
            <a:r>
              <a:rPr lang="cs-CZ" i="1" dirty="0">
                <a:solidFill>
                  <a:srgbClr val="0070C0"/>
                </a:solidFill>
              </a:rPr>
              <a:t>B.				</a:t>
            </a:r>
            <a:r>
              <a:rPr lang="en-US" i="1" dirty="0">
                <a:solidFill>
                  <a:srgbClr val="0070C0"/>
                </a:solidFill>
              </a:rPr>
              <a:t>    </a:t>
            </a:r>
            <a:r>
              <a:rPr lang="en-US" dirty="0">
                <a:solidFill>
                  <a:srgbClr val="0070C0"/>
                </a:solidFill>
              </a:rPr>
              <a:t>If</a:t>
            </a:r>
            <a:r>
              <a:rPr lang="cs-CZ" dirty="0">
                <a:solidFill>
                  <a:srgbClr val="0070C0"/>
                </a:solidFill>
              </a:rPr>
              <a:t> </a:t>
            </a:r>
            <a:r>
              <a:rPr lang="cs-CZ" i="1" dirty="0">
                <a:solidFill>
                  <a:srgbClr val="0070C0"/>
                </a:solidFill>
              </a:rPr>
              <a:t>A</a:t>
            </a:r>
            <a:r>
              <a:rPr lang="cs-CZ" dirty="0">
                <a:solidFill>
                  <a:srgbClr val="0070C0"/>
                </a:solidFill>
              </a:rPr>
              <a:t>, </a:t>
            </a:r>
            <a:r>
              <a:rPr lang="en-US" dirty="0">
                <a:solidFill>
                  <a:srgbClr val="0070C0"/>
                </a:solidFill>
              </a:rPr>
              <a:t>then</a:t>
            </a:r>
            <a:r>
              <a:rPr lang="cs-CZ" dirty="0">
                <a:solidFill>
                  <a:srgbClr val="0070C0"/>
                </a:solidFill>
              </a:rPr>
              <a:t> </a:t>
            </a:r>
            <a:r>
              <a:rPr lang="cs-CZ" i="1" dirty="0">
                <a:solidFill>
                  <a:srgbClr val="0070C0"/>
                </a:solidFill>
              </a:rPr>
              <a:t>B.</a:t>
            </a:r>
            <a:endParaRPr lang="cs-CZ" dirty="0">
              <a:solidFill>
                <a:srgbClr val="0070C0"/>
              </a:solidFill>
            </a:endParaRPr>
          </a:p>
          <a:p>
            <a:pPr marL="0" indent="0">
              <a:buNone/>
            </a:pPr>
            <a:r>
              <a:rPr lang="cs-CZ" dirty="0">
                <a:solidFill>
                  <a:srgbClr val="0070C0"/>
                </a:solidFill>
              </a:rPr>
              <a:t>	</a:t>
            </a:r>
            <a:r>
              <a:rPr lang="en-US" dirty="0">
                <a:solidFill>
                  <a:srgbClr val="0070C0"/>
                </a:solidFill>
              </a:rPr>
              <a:t>   </a:t>
            </a:r>
            <a:r>
              <a:rPr lang="cs-CZ" i="1" dirty="0">
                <a:solidFill>
                  <a:srgbClr val="0070C0"/>
                </a:solidFill>
              </a:rPr>
              <a:t>A					</a:t>
            </a:r>
            <a:r>
              <a:rPr lang="en-US" i="1" dirty="0">
                <a:solidFill>
                  <a:srgbClr val="0070C0"/>
                </a:solidFill>
              </a:rPr>
              <a:t>	</a:t>
            </a:r>
            <a:r>
              <a:rPr lang="en-US" dirty="0">
                <a:solidFill>
                  <a:srgbClr val="0070C0"/>
                </a:solidFill>
              </a:rPr>
              <a:t>not</a:t>
            </a:r>
            <a:r>
              <a:rPr lang="cs-CZ" i="1" dirty="0">
                <a:solidFill>
                  <a:srgbClr val="0070C0"/>
                </a:solidFill>
              </a:rPr>
              <a:t> B</a:t>
            </a:r>
          </a:p>
          <a:p>
            <a:pPr marL="0" indent="0">
              <a:buNone/>
            </a:pPr>
            <a:r>
              <a:rPr lang="cs-CZ" dirty="0">
                <a:solidFill>
                  <a:srgbClr val="0070C0"/>
                </a:solidFill>
              </a:rPr>
              <a:t>	</a:t>
            </a:r>
            <a:r>
              <a:rPr lang="en-US" dirty="0">
                <a:solidFill>
                  <a:srgbClr val="0070C0"/>
                </a:solidFill>
              </a:rPr>
              <a:t>   </a:t>
            </a:r>
            <a:r>
              <a:rPr lang="cs-CZ" i="1" dirty="0">
                <a:solidFill>
                  <a:srgbClr val="0070C0"/>
                </a:solidFill>
              </a:rPr>
              <a:t>B						</a:t>
            </a:r>
            <a:r>
              <a:rPr lang="cs-CZ" dirty="0">
                <a:solidFill>
                  <a:srgbClr val="0070C0"/>
                </a:solidFill>
              </a:rPr>
              <a:t>n</a:t>
            </a:r>
            <a:r>
              <a:rPr lang="en-US" dirty="0" err="1">
                <a:solidFill>
                  <a:srgbClr val="0070C0"/>
                </a:solidFill>
              </a:rPr>
              <a:t>ot</a:t>
            </a:r>
            <a:r>
              <a:rPr lang="cs-CZ" i="1" dirty="0">
                <a:solidFill>
                  <a:srgbClr val="0070C0"/>
                </a:solidFill>
              </a:rPr>
              <a:t> A</a:t>
            </a:r>
            <a:endParaRPr lang="cs-CZ" i="1" u="sng" dirty="0">
              <a:solidFill>
                <a:srgbClr val="0070C0"/>
              </a:solidFill>
            </a:endParaRPr>
          </a:p>
          <a:p>
            <a:pPr marL="457200" lvl="1" indent="0">
              <a:spcBef>
                <a:spcPts val="3600"/>
              </a:spcBef>
              <a:buNone/>
            </a:pPr>
            <a:r>
              <a:rPr lang="en-US" dirty="0"/>
              <a:t>	 </a:t>
            </a:r>
            <a:r>
              <a:rPr lang="en-US" u="sng" dirty="0"/>
              <a:t>invalid</a:t>
            </a:r>
            <a:r>
              <a:rPr lang="cs-CZ" dirty="0"/>
              <a:t>				</a:t>
            </a:r>
            <a:r>
              <a:rPr lang="en-US" dirty="0"/>
              <a:t>	             </a:t>
            </a:r>
            <a:r>
              <a:rPr lang="en-US" u="sng" dirty="0"/>
              <a:t>invalid</a:t>
            </a:r>
            <a:endParaRPr lang="cs-CZ" u="sng" dirty="0"/>
          </a:p>
          <a:p>
            <a:pPr marL="0" indent="0">
              <a:buNone/>
            </a:pPr>
            <a:r>
              <a:rPr lang="en-US" dirty="0">
                <a:solidFill>
                  <a:srgbClr val="0070C0"/>
                </a:solidFill>
              </a:rPr>
              <a:t>     If</a:t>
            </a:r>
            <a:r>
              <a:rPr lang="cs-CZ" dirty="0">
                <a:solidFill>
                  <a:srgbClr val="0070C0"/>
                </a:solidFill>
              </a:rPr>
              <a:t> </a:t>
            </a:r>
            <a:r>
              <a:rPr lang="cs-CZ" i="1" dirty="0">
                <a:solidFill>
                  <a:srgbClr val="0070C0"/>
                </a:solidFill>
              </a:rPr>
              <a:t>A</a:t>
            </a:r>
            <a:r>
              <a:rPr lang="cs-CZ" dirty="0">
                <a:solidFill>
                  <a:srgbClr val="0070C0"/>
                </a:solidFill>
              </a:rPr>
              <a:t>, </a:t>
            </a:r>
            <a:r>
              <a:rPr lang="en-US" dirty="0">
                <a:solidFill>
                  <a:srgbClr val="0070C0"/>
                </a:solidFill>
              </a:rPr>
              <a:t>then</a:t>
            </a:r>
            <a:r>
              <a:rPr lang="cs-CZ" dirty="0">
                <a:solidFill>
                  <a:srgbClr val="0070C0"/>
                </a:solidFill>
              </a:rPr>
              <a:t> </a:t>
            </a:r>
            <a:r>
              <a:rPr lang="cs-CZ" i="1" dirty="0">
                <a:solidFill>
                  <a:srgbClr val="0070C0"/>
                </a:solidFill>
              </a:rPr>
              <a:t>B.			</a:t>
            </a:r>
            <a:r>
              <a:rPr lang="en-US" i="1" dirty="0">
                <a:solidFill>
                  <a:srgbClr val="0070C0"/>
                </a:solidFill>
              </a:rPr>
              <a:t>   	     </a:t>
            </a:r>
            <a:r>
              <a:rPr lang="en-US" dirty="0">
                <a:solidFill>
                  <a:srgbClr val="0070C0"/>
                </a:solidFill>
              </a:rPr>
              <a:t>If</a:t>
            </a:r>
            <a:r>
              <a:rPr lang="cs-CZ" dirty="0">
                <a:solidFill>
                  <a:srgbClr val="0070C0"/>
                </a:solidFill>
              </a:rPr>
              <a:t> </a:t>
            </a:r>
            <a:r>
              <a:rPr lang="cs-CZ" i="1" dirty="0">
                <a:solidFill>
                  <a:srgbClr val="0070C0"/>
                </a:solidFill>
              </a:rPr>
              <a:t>A</a:t>
            </a:r>
            <a:r>
              <a:rPr lang="cs-CZ" dirty="0">
                <a:solidFill>
                  <a:srgbClr val="0070C0"/>
                </a:solidFill>
              </a:rPr>
              <a:t>, </a:t>
            </a:r>
            <a:r>
              <a:rPr lang="en-US" dirty="0">
                <a:solidFill>
                  <a:srgbClr val="0070C0"/>
                </a:solidFill>
              </a:rPr>
              <a:t>then</a:t>
            </a:r>
            <a:r>
              <a:rPr lang="cs-CZ" dirty="0">
                <a:solidFill>
                  <a:srgbClr val="0070C0"/>
                </a:solidFill>
              </a:rPr>
              <a:t> </a:t>
            </a:r>
            <a:r>
              <a:rPr lang="cs-CZ" i="1" dirty="0">
                <a:solidFill>
                  <a:srgbClr val="0070C0"/>
                </a:solidFill>
              </a:rPr>
              <a:t>B.</a:t>
            </a:r>
            <a:endParaRPr lang="cs-CZ" dirty="0">
              <a:solidFill>
                <a:srgbClr val="0070C0"/>
              </a:solidFill>
            </a:endParaRPr>
          </a:p>
          <a:p>
            <a:pPr marL="0" indent="0">
              <a:buNone/>
            </a:pPr>
            <a:r>
              <a:rPr lang="cs-CZ" dirty="0">
                <a:solidFill>
                  <a:srgbClr val="0070C0"/>
                </a:solidFill>
              </a:rPr>
              <a:t>	</a:t>
            </a:r>
            <a:r>
              <a:rPr lang="en-US" dirty="0">
                <a:solidFill>
                  <a:srgbClr val="0070C0"/>
                </a:solidFill>
              </a:rPr>
              <a:t>   </a:t>
            </a:r>
            <a:r>
              <a:rPr lang="cs-CZ" i="1" dirty="0">
                <a:solidFill>
                  <a:srgbClr val="0070C0"/>
                </a:solidFill>
              </a:rPr>
              <a:t>B						</a:t>
            </a:r>
            <a:r>
              <a:rPr lang="cs-CZ" dirty="0">
                <a:solidFill>
                  <a:srgbClr val="0070C0"/>
                </a:solidFill>
              </a:rPr>
              <a:t>n</a:t>
            </a:r>
            <a:r>
              <a:rPr lang="en-US" dirty="0" err="1">
                <a:solidFill>
                  <a:srgbClr val="0070C0"/>
                </a:solidFill>
              </a:rPr>
              <a:t>ot</a:t>
            </a:r>
            <a:r>
              <a:rPr lang="cs-CZ" i="1" dirty="0">
                <a:solidFill>
                  <a:srgbClr val="0070C0"/>
                </a:solidFill>
              </a:rPr>
              <a:t> A</a:t>
            </a:r>
          </a:p>
          <a:p>
            <a:pPr marL="0" indent="0">
              <a:buNone/>
            </a:pPr>
            <a:r>
              <a:rPr lang="cs-CZ" dirty="0">
                <a:solidFill>
                  <a:srgbClr val="0070C0"/>
                </a:solidFill>
              </a:rPr>
              <a:t>	</a:t>
            </a:r>
            <a:r>
              <a:rPr lang="en-US" dirty="0">
                <a:solidFill>
                  <a:srgbClr val="0070C0"/>
                </a:solidFill>
              </a:rPr>
              <a:t>   </a:t>
            </a:r>
            <a:r>
              <a:rPr lang="cs-CZ" i="1" dirty="0">
                <a:solidFill>
                  <a:srgbClr val="0070C0"/>
                </a:solidFill>
              </a:rPr>
              <a:t>A						</a:t>
            </a:r>
            <a:r>
              <a:rPr lang="cs-CZ" dirty="0">
                <a:solidFill>
                  <a:srgbClr val="0070C0"/>
                </a:solidFill>
              </a:rPr>
              <a:t>n</a:t>
            </a:r>
            <a:r>
              <a:rPr lang="en-US" dirty="0" err="1">
                <a:solidFill>
                  <a:srgbClr val="0070C0"/>
                </a:solidFill>
              </a:rPr>
              <a:t>ot</a:t>
            </a:r>
            <a:r>
              <a:rPr lang="cs-CZ" i="1" dirty="0">
                <a:solidFill>
                  <a:srgbClr val="0070C0"/>
                </a:solidFill>
              </a:rPr>
              <a:t> B</a:t>
            </a:r>
          </a:p>
          <a:p>
            <a:pPr marL="0" indent="0">
              <a:buNone/>
            </a:pPr>
            <a:endParaRPr lang="cs-CZ" dirty="0"/>
          </a:p>
          <a:p>
            <a:pPr marL="0" indent="0">
              <a:buNone/>
            </a:pPr>
            <a:endParaRPr lang="cs-CZ" dirty="0"/>
          </a:p>
        </p:txBody>
      </p:sp>
      <p:cxnSp>
        <p:nvCxnSpPr>
          <p:cNvPr id="6" name="Přímá spojnice 5">
            <a:extLst>
              <a:ext uri="{FF2B5EF4-FFF2-40B4-BE49-F238E27FC236}">
                <a16:creationId xmlns:a16="http://schemas.microsoft.com/office/drawing/2014/main" id="{B6E2D2A4-37E2-458B-B6E5-E9130C848C82}"/>
              </a:ext>
            </a:extLst>
          </p:cNvPr>
          <p:cNvCxnSpPr/>
          <p:nvPr/>
        </p:nvCxnSpPr>
        <p:spPr>
          <a:xfrm>
            <a:off x="952107" y="3026004"/>
            <a:ext cx="940795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7" name="Přímá spojnice 6">
            <a:extLst>
              <a:ext uri="{FF2B5EF4-FFF2-40B4-BE49-F238E27FC236}">
                <a16:creationId xmlns:a16="http://schemas.microsoft.com/office/drawing/2014/main" id="{D6EAD60D-8FFF-45A0-926E-3F499A85E049}"/>
              </a:ext>
            </a:extLst>
          </p:cNvPr>
          <p:cNvCxnSpPr/>
          <p:nvPr/>
        </p:nvCxnSpPr>
        <p:spPr>
          <a:xfrm>
            <a:off x="952107" y="5294880"/>
            <a:ext cx="940795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9" name="Přímá spojnice 8">
            <a:extLst>
              <a:ext uri="{FF2B5EF4-FFF2-40B4-BE49-F238E27FC236}">
                <a16:creationId xmlns:a16="http://schemas.microsoft.com/office/drawing/2014/main" id="{5EE0A85C-03C1-4018-B643-44779BE01827}"/>
              </a:ext>
            </a:extLst>
          </p:cNvPr>
          <p:cNvCxnSpPr/>
          <p:nvPr/>
        </p:nvCxnSpPr>
        <p:spPr>
          <a:xfrm>
            <a:off x="5085708" y="1654139"/>
            <a:ext cx="0" cy="4315146"/>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 name="Zástupný symbol pro číslo snímku 3">
            <a:extLst>
              <a:ext uri="{FF2B5EF4-FFF2-40B4-BE49-F238E27FC236}">
                <a16:creationId xmlns:a16="http://schemas.microsoft.com/office/drawing/2014/main" id="{9620BB0B-774A-4897-99B0-8E3E10C2ED62}"/>
              </a:ext>
            </a:extLst>
          </p:cNvPr>
          <p:cNvSpPr>
            <a:spLocks noGrp="1"/>
          </p:cNvSpPr>
          <p:nvPr>
            <p:ph type="sldNum" sz="quarter" idx="12"/>
          </p:nvPr>
        </p:nvSpPr>
        <p:spPr/>
        <p:txBody>
          <a:bodyPr/>
          <a:lstStyle/>
          <a:p>
            <a:fld id="{FF866376-18FF-4DCA-9D4A-E0BA9FCB2780}" type="slidenum">
              <a:rPr lang="cs-CZ" smtClean="0"/>
              <a:t>11</a:t>
            </a:fld>
            <a:endParaRPr lang="cs-CZ"/>
          </a:p>
        </p:txBody>
      </p:sp>
    </p:spTree>
    <p:extLst>
      <p:ext uri="{BB962C8B-B14F-4D97-AF65-F5344CB8AC3E}">
        <p14:creationId xmlns:p14="http://schemas.microsoft.com/office/powerpoint/2010/main" val="3425026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3F9D8B-70BB-4D21-AD72-8219E426ABA5}"/>
              </a:ext>
            </a:extLst>
          </p:cNvPr>
          <p:cNvSpPr>
            <a:spLocks noGrp="1"/>
          </p:cNvSpPr>
          <p:nvPr>
            <p:ph type="title"/>
          </p:nvPr>
        </p:nvSpPr>
        <p:spPr>
          <a:xfrm>
            <a:off x="838200" y="365126"/>
            <a:ext cx="10515600" cy="982619"/>
          </a:xfrm>
        </p:spPr>
        <p:txBody>
          <a:bodyPr>
            <a:normAutofit fontScale="90000"/>
          </a:bodyPr>
          <a:lstStyle/>
          <a:p>
            <a:r>
              <a:rPr lang="en-US" i="1" dirty="0">
                <a:solidFill>
                  <a:srgbClr val="0070C0"/>
                </a:solidFill>
                <a:effectLst>
                  <a:outerShdw blurRad="38100" dist="38100" dir="2700000" algn="tl">
                    <a:srgbClr val="000000">
                      <a:alpha val="43137"/>
                    </a:srgbClr>
                  </a:outerShdw>
                </a:effectLst>
              </a:rPr>
              <a:t>Deductively valid arguments</a:t>
            </a:r>
            <a:r>
              <a:rPr lang="cs-CZ" i="1" dirty="0">
                <a:effectLst>
                  <a:outerShdw blurRad="38100" dist="38100" dir="2700000" algn="tl">
                    <a:srgbClr val="000000">
                      <a:alpha val="43137"/>
                    </a:srgbClr>
                  </a:outerShdw>
                </a:effectLst>
              </a:rPr>
              <a:t> (</a:t>
            </a:r>
            <a:r>
              <a:rPr lang="en-US" i="1" dirty="0">
                <a:effectLst>
                  <a:outerShdw blurRad="38100" dist="38100" dir="2700000" algn="tl">
                    <a:srgbClr val="000000">
                      <a:alpha val="43137"/>
                    </a:srgbClr>
                  </a:outerShdw>
                </a:effectLst>
              </a:rPr>
              <a:t>important schemas</a:t>
            </a:r>
            <a:r>
              <a:rPr lang="cs-CZ" i="1" dirty="0">
                <a:effectLst>
                  <a:outerShdw blurRad="38100" dist="38100" dir="2700000" algn="tl">
                    <a:srgbClr val="000000">
                      <a:alpha val="43137"/>
                    </a:srgbClr>
                  </a:outerShdw>
                </a:effectLst>
              </a:rPr>
              <a:t>)</a:t>
            </a:r>
            <a:endParaRPr lang="cs-CZ" dirty="0"/>
          </a:p>
        </p:txBody>
      </p:sp>
      <p:sp>
        <p:nvSpPr>
          <p:cNvPr id="3" name="Zástupný symbol pro obsah 2">
            <a:extLst>
              <a:ext uri="{FF2B5EF4-FFF2-40B4-BE49-F238E27FC236}">
                <a16:creationId xmlns:a16="http://schemas.microsoft.com/office/drawing/2014/main" id="{097C1928-B197-4CFA-A5A6-0E9BEFD6D87B}"/>
              </a:ext>
            </a:extLst>
          </p:cNvPr>
          <p:cNvSpPr>
            <a:spLocks noGrp="1"/>
          </p:cNvSpPr>
          <p:nvPr>
            <p:ph idx="1"/>
          </p:nvPr>
        </p:nvSpPr>
        <p:spPr>
          <a:xfrm>
            <a:off x="838200" y="1555423"/>
            <a:ext cx="10515600" cy="4621540"/>
          </a:xfrm>
        </p:spPr>
        <p:txBody>
          <a:bodyPr/>
          <a:lstStyle/>
          <a:p>
            <a:pPr marL="457200" lvl="1" indent="0">
              <a:buNone/>
            </a:pPr>
            <a:r>
              <a:rPr lang="cs-CZ" dirty="0"/>
              <a:t>    </a:t>
            </a:r>
            <a:r>
              <a:rPr lang="en-US" u="sng" dirty="0"/>
              <a:t>valid</a:t>
            </a:r>
            <a:r>
              <a:rPr lang="cs-CZ" dirty="0"/>
              <a:t>					            </a:t>
            </a:r>
            <a:r>
              <a:rPr lang="en-US" u="sng" dirty="0"/>
              <a:t>valid</a:t>
            </a:r>
            <a:endParaRPr lang="cs-CZ" u="sng" dirty="0"/>
          </a:p>
          <a:p>
            <a:pPr marL="0" indent="0">
              <a:buNone/>
            </a:pPr>
            <a:r>
              <a:rPr lang="cs-CZ" dirty="0">
                <a:solidFill>
                  <a:srgbClr val="0070C0"/>
                </a:solidFill>
              </a:rPr>
              <a:t> </a:t>
            </a:r>
            <a:r>
              <a:rPr lang="en-US" dirty="0">
                <a:solidFill>
                  <a:srgbClr val="0070C0"/>
                </a:solidFill>
              </a:rPr>
              <a:t>All</a:t>
            </a:r>
            <a:r>
              <a:rPr lang="cs-CZ" dirty="0">
                <a:solidFill>
                  <a:srgbClr val="0070C0"/>
                </a:solidFill>
              </a:rPr>
              <a:t> </a:t>
            </a:r>
            <a:r>
              <a:rPr lang="cs-CZ" i="1" dirty="0">
                <a:solidFill>
                  <a:srgbClr val="0070C0"/>
                </a:solidFill>
              </a:rPr>
              <a:t>P</a:t>
            </a:r>
            <a:r>
              <a:rPr lang="en-US" i="1" dirty="0">
                <a:solidFill>
                  <a:srgbClr val="0070C0"/>
                </a:solidFill>
              </a:rPr>
              <a:t>s</a:t>
            </a:r>
            <a:r>
              <a:rPr lang="cs-CZ" i="1" dirty="0">
                <a:solidFill>
                  <a:srgbClr val="0070C0"/>
                </a:solidFill>
              </a:rPr>
              <a:t> </a:t>
            </a:r>
            <a:r>
              <a:rPr lang="en-US" dirty="0">
                <a:solidFill>
                  <a:srgbClr val="0070C0"/>
                </a:solidFill>
              </a:rPr>
              <a:t>are</a:t>
            </a:r>
            <a:r>
              <a:rPr lang="cs-CZ" dirty="0">
                <a:solidFill>
                  <a:srgbClr val="0070C0"/>
                </a:solidFill>
              </a:rPr>
              <a:t> </a:t>
            </a:r>
            <a:r>
              <a:rPr lang="cs-CZ" i="1" dirty="0">
                <a:solidFill>
                  <a:srgbClr val="0070C0"/>
                </a:solidFill>
              </a:rPr>
              <a:t>Q</a:t>
            </a:r>
            <a:r>
              <a:rPr lang="en-US" i="1" dirty="0">
                <a:solidFill>
                  <a:srgbClr val="0070C0"/>
                </a:solidFill>
              </a:rPr>
              <a:t>s</a:t>
            </a:r>
            <a:r>
              <a:rPr lang="cs-CZ" i="1" dirty="0">
                <a:solidFill>
                  <a:srgbClr val="0070C0"/>
                </a:solidFill>
              </a:rPr>
              <a:t>.				</a:t>
            </a:r>
            <a:r>
              <a:rPr lang="cs-CZ" dirty="0">
                <a:solidFill>
                  <a:srgbClr val="0070C0"/>
                </a:solidFill>
              </a:rPr>
              <a:t> </a:t>
            </a:r>
            <a:r>
              <a:rPr lang="en-US" dirty="0">
                <a:solidFill>
                  <a:srgbClr val="0070C0"/>
                </a:solidFill>
              </a:rPr>
              <a:t>  All</a:t>
            </a:r>
            <a:r>
              <a:rPr lang="cs-CZ" dirty="0">
                <a:solidFill>
                  <a:srgbClr val="0070C0"/>
                </a:solidFill>
              </a:rPr>
              <a:t> </a:t>
            </a:r>
            <a:r>
              <a:rPr lang="cs-CZ" i="1" dirty="0">
                <a:solidFill>
                  <a:srgbClr val="0070C0"/>
                </a:solidFill>
              </a:rPr>
              <a:t>P</a:t>
            </a:r>
            <a:r>
              <a:rPr lang="en-US" i="1" dirty="0">
                <a:solidFill>
                  <a:srgbClr val="0070C0"/>
                </a:solidFill>
              </a:rPr>
              <a:t>s</a:t>
            </a:r>
            <a:r>
              <a:rPr lang="cs-CZ" i="1" dirty="0">
                <a:solidFill>
                  <a:srgbClr val="0070C0"/>
                </a:solidFill>
              </a:rPr>
              <a:t> </a:t>
            </a:r>
            <a:r>
              <a:rPr lang="en-US" dirty="0">
                <a:solidFill>
                  <a:srgbClr val="0070C0"/>
                </a:solidFill>
              </a:rPr>
              <a:t>are</a:t>
            </a:r>
            <a:r>
              <a:rPr lang="cs-CZ" dirty="0">
                <a:solidFill>
                  <a:srgbClr val="0070C0"/>
                </a:solidFill>
              </a:rPr>
              <a:t> </a:t>
            </a:r>
            <a:r>
              <a:rPr lang="cs-CZ" i="1" dirty="0">
                <a:solidFill>
                  <a:srgbClr val="0070C0"/>
                </a:solidFill>
              </a:rPr>
              <a:t>Q</a:t>
            </a:r>
            <a:r>
              <a:rPr lang="en-US" i="1" dirty="0">
                <a:solidFill>
                  <a:srgbClr val="0070C0"/>
                </a:solidFill>
              </a:rPr>
              <a:t>s</a:t>
            </a:r>
            <a:r>
              <a:rPr lang="cs-CZ" i="1" dirty="0">
                <a:solidFill>
                  <a:srgbClr val="0070C0"/>
                </a:solidFill>
              </a:rPr>
              <a:t>.</a:t>
            </a:r>
            <a:endParaRPr lang="cs-CZ" dirty="0">
              <a:solidFill>
                <a:srgbClr val="0070C0"/>
              </a:solidFill>
            </a:endParaRPr>
          </a:p>
          <a:p>
            <a:pPr marL="0" indent="0">
              <a:buNone/>
            </a:pPr>
            <a:r>
              <a:rPr lang="en-US" i="1" dirty="0">
                <a:solidFill>
                  <a:srgbClr val="0070C0"/>
                </a:solidFill>
              </a:rPr>
              <a:t>      </a:t>
            </a:r>
            <a:r>
              <a:rPr lang="cs-CZ" i="1" dirty="0">
                <a:solidFill>
                  <a:srgbClr val="0070C0"/>
                </a:solidFill>
              </a:rPr>
              <a:t>a </a:t>
            </a:r>
            <a:r>
              <a:rPr lang="en-US" dirty="0">
                <a:solidFill>
                  <a:srgbClr val="0070C0"/>
                </a:solidFill>
              </a:rPr>
              <a:t>is a</a:t>
            </a:r>
            <a:r>
              <a:rPr lang="cs-CZ" dirty="0">
                <a:solidFill>
                  <a:srgbClr val="0070C0"/>
                </a:solidFill>
              </a:rPr>
              <a:t> </a:t>
            </a:r>
            <a:r>
              <a:rPr lang="cs-CZ" i="1" dirty="0">
                <a:solidFill>
                  <a:srgbClr val="0070C0"/>
                </a:solidFill>
              </a:rPr>
              <a:t>P.					</a:t>
            </a:r>
            <a:r>
              <a:rPr lang="en-US" i="1" dirty="0">
                <a:solidFill>
                  <a:srgbClr val="0070C0"/>
                </a:solidFill>
              </a:rPr>
              <a:t>    </a:t>
            </a:r>
            <a:r>
              <a:rPr lang="cs-CZ" i="1" dirty="0">
                <a:solidFill>
                  <a:srgbClr val="0070C0"/>
                </a:solidFill>
              </a:rPr>
              <a:t>a </a:t>
            </a:r>
            <a:r>
              <a:rPr lang="en-US" i="1" dirty="0">
                <a:solidFill>
                  <a:srgbClr val="0070C0"/>
                </a:solidFill>
              </a:rPr>
              <a:t>is not a</a:t>
            </a:r>
            <a:r>
              <a:rPr lang="cs-CZ" dirty="0">
                <a:solidFill>
                  <a:srgbClr val="0070C0"/>
                </a:solidFill>
              </a:rPr>
              <a:t> </a:t>
            </a:r>
            <a:r>
              <a:rPr lang="cs-CZ" i="1" dirty="0">
                <a:solidFill>
                  <a:srgbClr val="0070C0"/>
                </a:solidFill>
              </a:rPr>
              <a:t>Q.</a:t>
            </a:r>
          </a:p>
          <a:p>
            <a:pPr marL="0" indent="0">
              <a:buNone/>
            </a:pPr>
            <a:r>
              <a:rPr lang="en-US" i="1" dirty="0">
                <a:solidFill>
                  <a:srgbClr val="0070C0"/>
                </a:solidFill>
              </a:rPr>
              <a:t>      </a:t>
            </a:r>
            <a:r>
              <a:rPr lang="cs-CZ" i="1" dirty="0">
                <a:solidFill>
                  <a:srgbClr val="0070C0"/>
                </a:solidFill>
              </a:rPr>
              <a:t>a </a:t>
            </a:r>
            <a:r>
              <a:rPr lang="en-US" dirty="0">
                <a:solidFill>
                  <a:srgbClr val="0070C0"/>
                </a:solidFill>
              </a:rPr>
              <a:t>is a</a:t>
            </a:r>
            <a:r>
              <a:rPr lang="cs-CZ" dirty="0">
                <a:solidFill>
                  <a:srgbClr val="0070C0"/>
                </a:solidFill>
              </a:rPr>
              <a:t> </a:t>
            </a:r>
            <a:r>
              <a:rPr lang="cs-CZ" i="1" dirty="0">
                <a:solidFill>
                  <a:srgbClr val="0070C0"/>
                </a:solidFill>
              </a:rPr>
              <a:t>Q. 					</a:t>
            </a:r>
            <a:r>
              <a:rPr lang="en-US" i="1" dirty="0">
                <a:solidFill>
                  <a:srgbClr val="0070C0"/>
                </a:solidFill>
              </a:rPr>
              <a:t>    </a:t>
            </a:r>
            <a:r>
              <a:rPr lang="cs-CZ" i="1" dirty="0">
                <a:solidFill>
                  <a:srgbClr val="0070C0"/>
                </a:solidFill>
              </a:rPr>
              <a:t>a </a:t>
            </a:r>
            <a:r>
              <a:rPr lang="en-US" i="1" dirty="0">
                <a:solidFill>
                  <a:srgbClr val="0070C0"/>
                </a:solidFill>
              </a:rPr>
              <a:t>is not a</a:t>
            </a:r>
            <a:r>
              <a:rPr lang="cs-CZ" dirty="0">
                <a:solidFill>
                  <a:srgbClr val="0070C0"/>
                </a:solidFill>
              </a:rPr>
              <a:t> </a:t>
            </a:r>
            <a:r>
              <a:rPr lang="en-US" i="1" dirty="0">
                <a:solidFill>
                  <a:srgbClr val="0070C0"/>
                </a:solidFill>
              </a:rPr>
              <a:t>P</a:t>
            </a:r>
            <a:r>
              <a:rPr lang="cs-CZ" i="1" dirty="0">
                <a:solidFill>
                  <a:srgbClr val="0070C0"/>
                </a:solidFill>
              </a:rPr>
              <a:t>.</a:t>
            </a:r>
          </a:p>
          <a:p>
            <a:pPr marL="457200" lvl="1" indent="0">
              <a:spcBef>
                <a:spcPts val="3600"/>
              </a:spcBef>
              <a:buNone/>
            </a:pPr>
            <a:r>
              <a:rPr lang="cs-CZ" dirty="0"/>
              <a:t>    </a:t>
            </a:r>
            <a:r>
              <a:rPr lang="en-US" u="sng" dirty="0"/>
              <a:t>invalid</a:t>
            </a:r>
            <a:r>
              <a:rPr lang="cs-CZ" dirty="0"/>
              <a:t>					              </a:t>
            </a:r>
            <a:r>
              <a:rPr lang="en-US" u="sng" dirty="0"/>
              <a:t>valid</a:t>
            </a:r>
            <a:endParaRPr lang="cs-CZ" u="sng" dirty="0"/>
          </a:p>
          <a:p>
            <a:pPr marL="0" indent="0">
              <a:buNone/>
            </a:pPr>
            <a:r>
              <a:rPr lang="cs-CZ" dirty="0">
                <a:solidFill>
                  <a:srgbClr val="0070C0"/>
                </a:solidFill>
              </a:rPr>
              <a:t> </a:t>
            </a:r>
            <a:r>
              <a:rPr lang="en-US" dirty="0">
                <a:solidFill>
                  <a:srgbClr val="0070C0"/>
                </a:solidFill>
              </a:rPr>
              <a:t>Only</a:t>
            </a:r>
            <a:r>
              <a:rPr lang="cs-CZ" dirty="0">
                <a:solidFill>
                  <a:srgbClr val="0070C0"/>
                </a:solidFill>
              </a:rPr>
              <a:t> </a:t>
            </a:r>
            <a:r>
              <a:rPr lang="cs-CZ" i="1" dirty="0">
                <a:solidFill>
                  <a:srgbClr val="0070C0"/>
                </a:solidFill>
              </a:rPr>
              <a:t>P</a:t>
            </a:r>
            <a:r>
              <a:rPr lang="en-US" dirty="0">
                <a:solidFill>
                  <a:srgbClr val="0070C0"/>
                </a:solidFill>
              </a:rPr>
              <a:t>s are</a:t>
            </a:r>
            <a:r>
              <a:rPr lang="cs-CZ" dirty="0">
                <a:solidFill>
                  <a:srgbClr val="0070C0"/>
                </a:solidFill>
              </a:rPr>
              <a:t> </a:t>
            </a:r>
            <a:r>
              <a:rPr lang="cs-CZ" i="1" dirty="0">
                <a:solidFill>
                  <a:srgbClr val="0070C0"/>
                </a:solidFill>
              </a:rPr>
              <a:t>Q</a:t>
            </a:r>
            <a:r>
              <a:rPr lang="en-US" i="1" dirty="0">
                <a:solidFill>
                  <a:srgbClr val="0070C0"/>
                </a:solidFill>
              </a:rPr>
              <a:t>s</a:t>
            </a:r>
            <a:r>
              <a:rPr lang="cs-CZ" i="1" dirty="0">
                <a:solidFill>
                  <a:srgbClr val="0070C0"/>
                </a:solidFill>
              </a:rPr>
              <a:t>.				 </a:t>
            </a:r>
            <a:r>
              <a:rPr lang="en-US" i="1" dirty="0">
                <a:solidFill>
                  <a:srgbClr val="0070C0"/>
                </a:solidFill>
              </a:rPr>
              <a:t>  </a:t>
            </a:r>
            <a:r>
              <a:rPr lang="en-US" dirty="0">
                <a:solidFill>
                  <a:srgbClr val="0070C0"/>
                </a:solidFill>
              </a:rPr>
              <a:t>Only</a:t>
            </a:r>
            <a:r>
              <a:rPr lang="cs-CZ" dirty="0">
                <a:solidFill>
                  <a:srgbClr val="0070C0"/>
                </a:solidFill>
              </a:rPr>
              <a:t> </a:t>
            </a:r>
            <a:r>
              <a:rPr lang="cs-CZ" i="1" dirty="0">
                <a:solidFill>
                  <a:srgbClr val="0070C0"/>
                </a:solidFill>
              </a:rPr>
              <a:t>P</a:t>
            </a:r>
            <a:r>
              <a:rPr lang="en-US" dirty="0">
                <a:solidFill>
                  <a:srgbClr val="0070C0"/>
                </a:solidFill>
              </a:rPr>
              <a:t>s are</a:t>
            </a:r>
            <a:r>
              <a:rPr lang="cs-CZ" dirty="0">
                <a:solidFill>
                  <a:srgbClr val="0070C0"/>
                </a:solidFill>
              </a:rPr>
              <a:t> </a:t>
            </a:r>
            <a:r>
              <a:rPr lang="cs-CZ" i="1" dirty="0">
                <a:solidFill>
                  <a:srgbClr val="0070C0"/>
                </a:solidFill>
              </a:rPr>
              <a:t>Q</a:t>
            </a:r>
            <a:r>
              <a:rPr lang="en-US" i="1" dirty="0">
                <a:solidFill>
                  <a:srgbClr val="0070C0"/>
                </a:solidFill>
              </a:rPr>
              <a:t>s</a:t>
            </a:r>
            <a:r>
              <a:rPr lang="cs-CZ" i="1" dirty="0">
                <a:solidFill>
                  <a:srgbClr val="0070C0"/>
                </a:solidFill>
              </a:rPr>
              <a:t>.</a:t>
            </a:r>
            <a:endParaRPr lang="cs-CZ" dirty="0">
              <a:solidFill>
                <a:srgbClr val="0070C0"/>
              </a:solidFill>
            </a:endParaRPr>
          </a:p>
          <a:p>
            <a:pPr marL="0" indent="0">
              <a:buNone/>
            </a:pPr>
            <a:r>
              <a:rPr lang="en-US" i="1" dirty="0">
                <a:solidFill>
                  <a:srgbClr val="0070C0"/>
                </a:solidFill>
              </a:rPr>
              <a:t>       </a:t>
            </a:r>
            <a:r>
              <a:rPr lang="cs-CZ" i="1" dirty="0">
                <a:solidFill>
                  <a:srgbClr val="0070C0"/>
                </a:solidFill>
              </a:rPr>
              <a:t>a </a:t>
            </a:r>
            <a:r>
              <a:rPr lang="en-US" i="1" dirty="0">
                <a:solidFill>
                  <a:srgbClr val="0070C0"/>
                </a:solidFill>
              </a:rPr>
              <a:t>is a</a:t>
            </a:r>
            <a:r>
              <a:rPr lang="cs-CZ" i="1" dirty="0">
                <a:solidFill>
                  <a:srgbClr val="0070C0"/>
                </a:solidFill>
              </a:rPr>
              <a:t> P.					</a:t>
            </a:r>
            <a:r>
              <a:rPr lang="en-US" i="1" dirty="0">
                <a:solidFill>
                  <a:srgbClr val="0070C0"/>
                </a:solidFill>
              </a:rPr>
              <a:t>      </a:t>
            </a:r>
            <a:r>
              <a:rPr lang="cs-CZ" i="1" dirty="0">
                <a:solidFill>
                  <a:srgbClr val="0070C0"/>
                </a:solidFill>
              </a:rPr>
              <a:t>a </a:t>
            </a:r>
            <a:r>
              <a:rPr lang="en-US" i="1" dirty="0">
                <a:solidFill>
                  <a:srgbClr val="0070C0"/>
                </a:solidFill>
              </a:rPr>
              <a:t>is not a</a:t>
            </a:r>
            <a:r>
              <a:rPr lang="cs-CZ" dirty="0">
                <a:solidFill>
                  <a:srgbClr val="0070C0"/>
                </a:solidFill>
              </a:rPr>
              <a:t> </a:t>
            </a:r>
            <a:r>
              <a:rPr lang="en-US" i="1" dirty="0">
                <a:solidFill>
                  <a:srgbClr val="0070C0"/>
                </a:solidFill>
              </a:rPr>
              <a:t>P</a:t>
            </a:r>
            <a:r>
              <a:rPr lang="cs-CZ" i="1" dirty="0">
                <a:solidFill>
                  <a:srgbClr val="0070C0"/>
                </a:solidFill>
              </a:rPr>
              <a:t>.</a:t>
            </a:r>
          </a:p>
          <a:p>
            <a:pPr marL="0" indent="0">
              <a:buNone/>
            </a:pPr>
            <a:r>
              <a:rPr lang="en-US" i="1" dirty="0">
                <a:solidFill>
                  <a:srgbClr val="0070C0"/>
                </a:solidFill>
              </a:rPr>
              <a:t>       </a:t>
            </a:r>
            <a:r>
              <a:rPr lang="cs-CZ" i="1" dirty="0">
                <a:solidFill>
                  <a:srgbClr val="0070C0"/>
                </a:solidFill>
              </a:rPr>
              <a:t>a </a:t>
            </a:r>
            <a:r>
              <a:rPr lang="en-US" dirty="0">
                <a:solidFill>
                  <a:srgbClr val="0070C0"/>
                </a:solidFill>
              </a:rPr>
              <a:t>is a</a:t>
            </a:r>
            <a:r>
              <a:rPr lang="cs-CZ" dirty="0">
                <a:solidFill>
                  <a:srgbClr val="0070C0"/>
                </a:solidFill>
              </a:rPr>
              <a:t> </a:t>
            </a:r>
            <a:r>
              <a:rPr lang="cs-CZ" i="1" dirty="0">
                <a:solidFill>
                  <a:srgbClr val="0070C0"/>
                </a:solidFill>
              </a:rPr>
              <a:t>Q.					</a:t>
            </a:r>
            <a:r>
              <a:rPr lang="en-US" i="1" dirty="0">
                <a:solidFill>
                  <a:srgbClr val="0070C0"/>
                </a:solidFill>
              </a:rPr>
              <a:t>      </a:t>
            </a:r>
            <a:r>
              <a:rPr lang="cs-CZ" i="1" dirty="0">
                <a:solidFill>
                  <a:srgbClr val="0070C0"/>
                </a:solidFill>
              </a:rPr>
              <a:t>a </a:t>
            </a:r>
            <a:r>
              <a:rPr lang="en-US" i="1" dirty="0">
                <a:solidFill>
                  <a:srgbClr val="0070C0"/>
                </a:solidFill>
              </a:rPr>
              <a:t>is not a</a:t>
            </a:r>
            <a:r>
              <a:rPr lang="cs-CZ" dirty="0">
                <a:solidFill>
                  <a:srgbClr val="0070C0"/>
                </a:solidFill>
              </a:rPr>
              <a:t> </a:t>
            </a:r>
            <a:r>
              <a:rPr lang="en-US" i="1" dirty="0">
                <a:solidFill>
                  <a:srgbClr val="0070C0"/>
                </a:solidFill>
              </a:rPr>
              <a:t>Q</a:t>
            </a:r>
            <a:r>
              <a:rPr lang="cs-CZ" i="1" dirty="0">
                <a:solidFill>
                  <a:srgbClr val="0070C0"/>
                </a:solidFill>
              </a:rPr>
              <a:t>.</a:t>
            </a:r>
          </a:p>
          <a:p>
            <a:pPr marL="0" indent="0">
              <a:buNone/>
            </a:pPr>
            <a:endParaRPr lang="cs-CZ" dirty="0"/>
          </a:p>
          <a:p>
            <a:pPr marL="0" indent="0">
              <a:buNone/>
            </a:pPr>
            <a:endParaRPr lang="cs-CZ" dirty="0"/>
          </a:p>
        </p:txBody>
      </p:sp>
      <p:cxnSp>
        <p:nvCxnSpPr>
          <p:cNvPr id="6" name="Přímá spojnice 5">
            <a:extLst>
              <a:ext uri="{FF2B5EF4-FFF2-40B4-BE49-F238E27FC236}">
                <a16:creationId xmlns:a16="http://schemas.microsoft.com/office/drawing/2014/main" id="{B6E2D2A4-37E2-458B-B6E5-E9130C848C82}"/>
              </a:ext>
            </a:extLst>
          </p:cNvPr>
          <p:cNvCxnSpPr/>
          <p:nvPr/>
        </p:nvCxnSpPr>
        <p:spPr>
          <a:xfrm>
            <a:off x="952107" y="3026004"/>
            <a:ext cx="940795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7" name="Přímá spojnice 6">
            <a:extLst>
              <a:ext uri="{FF2B5EF4-FFF2-40B4-BE49-F238E27FC236}">
                <a16:creationId xmlns:a16="http://schemas.microsoft.com/office/drawing/2014/main" id="{D6EAD60D-8FFF-45A0-926E-3F499A85E049}"/>
              </a:ext>
            </a:extLst>
          </p:cNvPr>
          <p:cNvCxnSpPr/>
          <p:nvPr/>
        </p:nvCxnSpPr>
        <p:spPr>
          <a:xfrm>
            <a:off x="952107" y="5294880"/>
            <a:ext cx="940795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9" name="Přímá spojnice 8">
            <a:extLst>
              <a:ext uri="{FF2B5EF4-FFF2-40B4-BE49-F238E27FC236}">
                <a16:creationId xmlns:a16="http://schemas.microsoft.com/office/drawing/2014/main" id="{5EE0A85C-03C1-4018-B643-44779BE01827}"/>
              </a:ext>
            </a:extLst>
          </p:cNvPr>
          <p:cNvCxnSpPr/>
          <p:nvPr/>
        </p:nvCxnSpPr>
        <p:spPr>
          <a:xfrm>
            <a:off x="5085708" y="1654139"/>
            <a:ext cx="0" cy="4315146"/>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 name="Zástupný symbol pro číslo snímku 3">
            <a:extLst>
              <a:ext uri="{FF2B5EF4-FFF2-40B4-BE49-F238E27FC236}">
                <a16:creationId xmlns:a16="http://schemas.microsoft.com/office/drawing/2014/main" id="{9620BB0B-774A-4897-99B0-8E3E10C2ED62}"/>
              </a:ext>
            </a:extLst>
          </p:cNvPr>
          <p:cNvSpPr>
            <a:spLocks noGrp="1"/>
          </p:cNvSpPr>
          <p:nvPr>
            <p:ph type="sldNum" sz="quarter" idx="12"/>
          </p:nvPr>
        </p:nvSpPr>
        <p:spPr/>
        <p:txBody>
          <a:bodyPr/>
          <a:lstStyle/>
          <a:p>
            <a:fld id="{FF866376-18FF-4DCA-9D4A-E0BA9FCB2780}" type="slidenum">
              <a:rPr lang="cs-CZ" smtClean="0"/>
              <a:t>12</a:t>
            </a:fld>
            <a:endParaRPr lang="cs-CZ"/>
          </a:p>
        </p:txBody>
      </p:sp>
    </p:spTree>
    <p:extLst>
      <p:ext uri="{BB962C8B-B14F-4D97-AF65-F5344CB8AC3E}">
        <p14:creationId xmlns:p14="http://schemas.microsoft.com/office/powerpoint/2010/main" val="17559814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30A010-AD2A-4175-AB1C-543E62F203AE}"/>
              </a:ext>
            </a:extLst>
          </p:cNvPr>
          <p:cNvSpPr>
            <a:spLocks noGrp="1"/>
          </p:cNvSpPr>
          <p:nvPr>
            <p:ph type="title"/>
          </p:nvPr>
        </p:nvSpPr>
        <p:spPr>
          <a:xfrm>
            <a:off x="838200" y="365126"/>
            <a:ext cx="10515600" cy="888639"/>
          </a:xfrm>
        </p:spPr>
        <p:txBody>
          <a:bodyPr>
            <a:normAutofit/>
          </a:bodyPr>
          <a:lstStyle/>
          <a:p>
            <a:r>
              <a:rPr lang="en-US" i="1" dirty="0">
                <a:solidFill>
                  <a:srgbClr val="0070C0"/>
                </a:solidFill>
                <a:effectLst>
                  <a:outerShdw blurRad="38100" dist="38100" dir="2700000" algn="tl">
                    <a:srgbClr val="000000">
                      <a:alpha val="43137"/>
                    </a:srgbClr>
                  </a:outerShdw>
                </a:effectLst>
              </a:rPr>
              <a:t>Deductively valid arguments</a:t>
            </a:r>
            <a:r>
              <a:rPr lang="cs-CZ" i="1" dirty="0">
                <a:effectLst>
                  <a:outerShdw blurRad="38100" dist="38100" dir="2700000" algn="tl">
                    <a:srgbClr val="000000">
                      <a:alpha val="43137"/>
                    </a:srgbClr>
                  </a:outerShdw>
                </a:effectLst>
              </a:rPr>
              <a:t> (</a:t>
            </a:r>
            <a:r>
              <a:rPr lang="en-US" i="1" dirty="0">
                <a:effectLst>
                  <a:outerShdw blurRad="38100" dist="38100" dir="2700000" algn="tl">
                    <a:srgbClr val="000000">
                      <a:alpha val="43137"/>
                    </a:srgbClr>
                  </a:outerShdw>
                </a:effectLst>
              </a:rPr>
              <a:t>examples</a:t>
            </a:r>
            <a:r>
              <a:rPr lang="cs-CZ" i="1" dirty="0">
                <a:effectLst>
                  <a:outerShdw blurRad="38100" dist="38100" dir="2700000" algn="tl">
                    <a:srgbClr val="000000">
                      <a:alpha val="43137"/>
                    </a:srgbClr>
                  </a:outerShdw>
                </a:effectLst>
              </a:rPr>
              <a:t>)</a:t>
            </a:r>
            <a:endParaRPr lang="cs-CZ" dirty="0"/>
          </a:p>
        </p:txBody>
      </p:sp>
      <p:sp>
        <p:nvSpPr>
          <p:cNvPr id="3" name="Zástupný symbol pro obsah 2">
            <a:extLst>
              <a:ext uri="{FF2B5EF4-FFF2-40B4-BE49-F238E27FC236}">
                <a16:creationId xmlns:a16="http://schemas.microsoft.com/office/drawing/2014/main" id="{BB6F0039-8226-4AAE-AF14-47051CFE8A0F}"/>
              </a:ext>
            </a:extLst>
          </p:cNvPr>
          <p:cNvSpPr>
            <a:spLocks noGrp="1"/>
          </p:cNvSpPr>
          <p:nvPr>
            <p:ph idx="1"/>
          </p:nvPr>
        </p:nvSpPr>
        <p:spPr>
          <a:xfrm>
            <a:off x="838200" y="1470580"/>
            <a:ext cx="10515600" cy="5022293"/>
          </a:xfrm>
        </p:spPr>
        <p:txBody>
          <a:bodyPr>
            <a:normAutofit lnSpcReduction="10000"/>
          </a:bodyPr>
          <a:lstStyle/>
          <a:p>
            <a:pPr marL="457200" lvl="1" indent="0">
              <a:buNone/>
            </a:pPr>
            <a:r>
              <a:rPr lang="en-US" dirty="0"/>
              <a:t>On the door of the lift, there is a notice:</a:t>
            </a:r>
            <a:endParaRPr lang="cs-CZ" dirty="0"/>
          </a:p>
          <a:p>
            <a:pPr marL="0" indent="0" algn="ctr">
              <a:buNone/>
            </a:pPr>
            <a:r>
              <a:rPr lang="en-US" dirty="0">
                <a:solidFill>
                  <a:srgbClr val="0070C0"/>
                </a:solidFill>
                <a:effectLst>
                  <a:outerShdw blurRad="38100" dist="38100" dir="2700000" algn="tl">
                    <a:srgbClr val="000000">
                      <a:alpha val="43137"/>
                    </a:srgbClr>
                  </a:outerShdw>
                </a:effectLst>
              </a:rPr>
              <a:t>Only employees use the lift</a:t>
            </a:r>
            <a:r>
              <a:rPr lang="cs-CZ" dirty="0">
                <a:solidFill>
                  <a:srgbClr val="0070C0"/>
                </a:solidFill>
                <a:effectLst>
                  <a:outerShdw blurRad="38100" dist="38100" dir="2700000" algn="tl">
                    <a:srgbClr val="000000">
                      <a:alpha val="43137"/>
                    </a:srgbClr>
                  </a:outerShdw>
                </a:effectLst>
              </a:rPr>
              <a:t>!</a:t>
            </a:r>
          </a:p>
          <a:p>
            <a:pPr marL="457200" lvl="1" indent="0">
              <a:buNone/>
            </a:pPr>
            <a:r>
              <a:rPr lang="en-US" dirty="0"/>
              <a:t>Moreover, we know that </a:t>
            </a:r>
            <a:r>
              <a:rPr lang="cs-CZ" dirty="0"/>
              <a:t> </a:t>
            </a:r>
          </a:p>
          <a:p>
            <a:pPr marL="0" indent="0" algn="ctr">
              <a:buNone/>
            </a:pPr>
            <a:r>
              <a:rPr lang="cs-CZ" dirty="0">
                <a:solidFill>
                  <a:srgbClr val="0070C0"/>
                </a:solidFill>
                <a:effectLst>
                  <a:outerShdw blurRad="38100" dist="38100" dir="2700000" algn="tl">
                    <a:srgbClr val="000000">
                      <a:alpha val="43137"/>
                    </a:srgbClr>
                  </a:outerShdw>
                </a:effectLst>
              </a:rPr>
              <a:t>Marie </a:t>
            </a:r>
            <a:r>
              <a:rPr lang="en-US" dirty="0">
                <a:solidFill>
                  <a:srgbClr val="0070C0"/>
                </a:solidFill>
                <a:effectLst>
                  <a:outerShdw blurRad="38100" dist="38100" dir="2700000" algn="tl">
                    <a:srgbClr val="000000">
                      <a:alpha val="43137"/>
                    </a:srgbClr>
                  </a:outerShdw>
                </a:effectLst>
              </a:rPr>
              <a:t>sometimes uses the lift</a:t>
            </a:r>
            <a:r>
              <a:rPr lang="cs-CZ" dirty="0">
                <a:solidFill>
                  <a:srgbClr val="0070C0"/>
                </a:solidFill>
                <a:effectLst>
                  <a:outerShdw blurRad="38100" dist="38100" dir="2700000" algn="tl">
                    <a:srgbClr val="000000">
                      <a:alpha val="43137"/>
                    </a:srgbClr>
                  </a:outerShdw>
                </a:effectLst>
              </a:rPr>
              <a:t>.</a:t>
            </a:r>
          </a:p>
          <a:p>
            <a:pPr marL="457200" lvl="1" indent="0">
              <a:spcBef>
                <a:spcPts val="1800"/>
              </a:spcBef>
              <a:buNone/>
            </a:pPr>
            <a:r>
              <a:rPr lang="en-US" dirty="0"/>
              <a:t>Hence, we </a:t>
            </a:r>
            <a:r>
              <a:rPr lang="en-US" i="1" dirty="0">
                <a:effectLst>
                  <a:outerShdw blurRad="38100" dist="38100" dir="2700000" algn="tl">
                    <a:srgbClr val="000000">
                      <a:alpha val="43137"/>
                    </a:srgbClr>
                  </a:outerShdw>
                </a:effectLst>
              </a:rPr>
              <a:t>logically deduce</a:t>
            </a:r>
            <a:r>
              <a:rPr lang="en-US" dirty="0"/>
              <a:t> that</a:t>
            </a:r>
            <a:endParaRPr lang="cs-CZ" dirty="0"/>
          </a:p>
          <a:p>
            <a:pPr marL="0" indent="0" algn="ctr">
              <a:buNone/>
            </a:pPr>
            <a:r>
              <a:rPr lang="cs-CZ" dirty="0">
                <a:solidFill>
                  <a:srgbClr val="0070C0"/>
                </a:solidFill>
                <a:effectLst>
                  <a:outerShdw blurRad="38100" dist="38100" dir="2700000" algn="tl">
                    <a:srgbClr val="000000">
                      <a:alpha val="43137"/>
                    </a:srgbClr>
                  </a:outerShdw>
                </a:effectLst>
              </a:rPr>
              <a:t>Marie </a:t>
            </a:r>
            <a:r>
              <a:rPr lang="en-US" dirty="0">
                <a:solidFill>
                  <a:srgbClr val="0070C0"/>
                </a:solidFill>
                <a:effectLst>
                  <a:outerShdw blurRad="38100" dist="38100" dir="2700000" algn="tl">
                    <a:srgbClr val="000000">
                      <a:alpha val="43137"/>
                    </a:srgbClr>
                  </a:outerShdw>
                </a:effectLst>
              </a:rPr>
              <a:t>is an employee</a:t>
            </a:r>
            <a:r>
              <a:rPr lang="cs-CZ" dirty="0">
                <a:solidFill>
                  <a:srgbClr val="0070C0"/>
                </a:solidFill>
                <a:effectLst>
                  <a:outerShdw blurRad="38100" dist="38100" dir="2700000" algn="tl">
                    <a:srgbClr val="000000">
                      <a:alpha val="43137"/>
                    </a:srgbClr>
                  </a:outerShdw>
                </a:effectLst>
              </a:rPr>
              <a:t>.</a:t>
            </a:r>
            <a:r>
              <a:rPr lang="en-US" dirty="0">
                <a:solidFill>
                  <a:srgbClr val="0070C0"/>
                </a:solidFill>
                <a:effectLst>
                  <a:outerShdw blurRad="38100" dist="38100" dir="2700000" algn="tl">
                    <a:srgbClr val="000000">
                      <a:alpha val="43137"/>
                    </a:srgbClr>
                  </a:outerShdw>
                </a:effectLst>
              </a:rPr>
              <a:t>  </a:t>
            </a:r>
            <a:endParaRPr lang="cs-CZ" dirty="0">
              <a:solidFill>
                <a:srgbClr val="0070C0"/>
              </a:solidFill>
              <a:effectLst>
                <a:outerShdw blurRad="38100" dist="38100" dir="2700000" algn="tl">
                  <a:srgbClr val="000000">
                    <a:alpha val="43137"/>
                  </a:srgbClr>
                </a:outerShdw>
              </a:effectLst>
            </a:endParaRPr>
          </a:p>
          <a:p>
            <a:pPr>
              <a:spcBef>
                <a:spcPts val="1800"/>
              </a:spcBef>
            </a:pPr>
            <a:r>
              <a:rPr lang="en-US" dirty="0"/>
              <a:t>For, if Marie were not an employee and yet used the lift</a:t>
            </a:r>
            <a:r>
              <a:rPr lang="cs-CZ" dirty="0"/>
              <a:t>, </a:t>
            </a:r>
            <a:r>
              <a:rPr lang="en-US" dirty="0"/>
              <a:t>it could not be true that only employees use the lift</a:t>
            </a:r>
            <a:r>
              <a:rPr lang="cs-CZ" dirty="0"/>
              <a:t>. </a:t>
            </a:r>
          </a:p>
          <a:p>
            <a:pPr>
              <a:spcBef>
                <a:spcPts val="1800"/>
              </a:spcBef>
            </a:pPr>
            <a:r>
              <a:rPr lang="en-US" dirty="0"/>
              <a:t>Hence, </a:t>
            </a:r>
            <a:r>
              <a:rPr lang="en-US" i="1" dirty="0">
                <a:effectLst>
                  <a:outerShdw blurRad="38100" dist="38100" dir="2700000" algn="tl">
                    <a:srgbClr val="000000">
                      <a:alpha val="43137"/>
                    </a:srgbClr>
                  </a:outerShdw>
                </a:effectLst>
              </a:rPr>
              <a:t>the assumption of premises being true and conclusion being false yields an inconsistency</a:t>
            </a:r>
            <a:r>
              <a:rPr lang="cs-CZ" i="1" dirty="0">
                <a:effectLst>
                  <a:outerShdw blurRad="38100" dist="38100" dir="2700000" algn="tl">
                    <a:srgbClr val="000000">
                      <a:alpha val="43137"/>
                    </a:srgbClr>
                  </a:outerShdw>
                </a:effectLst>
              </a:rPr>
              <a:t>.</a:t>
            </a:r>
            <a:r>
              <a:rPr lang="en-US" b="1" dirty="0">
                <a:effectLst>
                  <a:outerShdw blurRad="38100" dist="38100" dir="2700000" algn="tl">
                    <a:srgbClr val="000000">
                      <a:alpha val="43137"/>
                    </a:srgbClr>
                  </a:outerShdw>
                </a:effectLst>
              </a:rPr>
              <a:t> </a:t>
            </a:r>
            <a:r>
              <a:rPr lang="en-US" dirty="0"/>
              <a:t>In other words, </a:t>
            </a:r>
            <a:r>
              <a:rPr lang="en-US" i="1" dirty="0">
                <a:effectLst>
                  <a:outerShdw blurRad="38100" dist="38100" dir="2700000" algn="tl">
                    <a:srgbClr val="000000">
                      <a:alpha val="43137"/>
                    </a:srgbClr>
                  </a:outerShdw>
                </a:effectLst>
              </a:rPr>
              <a:t>it cannot be the case that the premises were true and conclusion false</a:t>
            </a:r>
            <a:r>
              <a:rPr lang="en-US" dirty="0"/>
              <a:t>.</a:t>
            </a:r>
            <a:endParaRPr lang="cs-CZ" b="1" dirty="0">
              <a:effectLst>
                <a:outerShdw blurRad="38100" dist="38100" dir="2700000" algn="tl">
                  <a:srgbClr val="000000">
                    <a:alpha val="43137"/>
                  </a:srgbClr>
                </a:outerShdw>
              </a:effectLst>
            </a:endParaRPr>
          </a:p>
        </p:txBody>
      </p:sp>
      <p:sp>
        <p:nvSpPr>
          <p:cNvPr id="4" name="Zástupný symbol pro číslo snímku 3">
            <a:extLst>
              <a:ext uri="{FF2B5EF4-FFF2-40B4-BE49-F238E27FC236}">
                <a16:creationId xmlns:a16="http://schemas.microsoft.com/office/drawing/2014/main" id="{2480F223-7CE6-43EA-BB20-AE198DA59AC4}"/>
              </a:ext>
            </a:extLst>
          </p:cNvPr>
          <p:cNvSpPr>
            <a:spLocks noGrp="1"/>
          </p:cNvSpPr>
          <p:nvPr>
            <p:ph type="sldNum" sz="quarter" idx="12"/>
          </p:nvPr>
        </p:nvSpPr>
        <p:spPr/>
        <p:txBody>
          <a:bodyPr/>
          <a:lstStyle/>
          <a:p>
            <a:fld id="{FF866376-18FF-4DCA-9D4A-E0BA9FCB2780}" type="slidenum">
              <a:rPr lang="cs-CZ" smtClean="0"/>
              <a:t>13</a:t>
            </a:fld>
            <a:endParaRPr lang="cs-CZ"/>
          </a:p>
        </p:txBody>
      </p:sp>
    </p:spTree>
    <p:extLst>
      <p:ext uri="{BB962C8B-B14F-4D97-AF65-F5344CB8AC3E}">
        <p14:creationId xmlns:p14="http://schemas.microsoft.com/office/powerpoint/2010/main" val="3961696845"/>
      </p:ext>
    </p:extLst>
  </p:cSld>
  <p:clrMapOvr>
    <a:masterClrMapping/>
  </p:clrMapOvr>
  <p:extLst mod="1">
    <p:ext uri="{6950BFC3-D8DA-4A85-94F7-54DA5524770B}">
      <p188:commentRel xmlns:p188="http://schemas.microsoft.com/office/powerpoint/2018/8/main" xmlns="" r:id="rId2"/>
    </p:ext>
  </p:extLs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30A010-AD2A-4175-AB1C-543E62F203AE}"/>
              </a:ext>
            </a:extLst>
          </p:cNvPr>
          <p:cNvSpPr>
            <a:spLocks noGrp="1"/>
          </p:cNvSpPr>
          <p:nvPr>
            <p:ph type="title"/>
          </p:nvPr>
        </p:nvSpPr>
        <p:spPr>
          <a:xfrm>
            <a:off x="838200" y="365126"/>
            <a:ext cx="10515600" cy="888639"/>
          </a:xfrm>
        </p:spPr>
        <p:txBody>
          <a:bodyPr/>
          <a:lstStyle/>
          <a:p>
            <a:r>
              <a:rPr lang="en-US" i="1" dirty="0">
                <a:solidFill>
                  <a:srgbClr val="0070C0"/>
                </a:solidFill>
                <a:effectLst>
                  <a:outerShdw blurRad="38100" dist="38100" dir="2700000" algn="tl">
                    <a:srgbClr val="000000">
                      <a:alpha val="43137"/>
                    </a:srgbClr>
                  </a:outerShdw>
                </a:effectLst>
              </a:rPr>
              <a:t>Deductively valid arguments</a:t>
            </a:r>
            <a:r>
              <a:rPr lang="cs-CZ" i="1" dirty="0">
                <a:effectLst>
                  <a:outerShdw blurRad="38100" dist="38100" dir="2700000" algn="tl">
                    <a:srgbClr val="000000">
                      <a:alpha val="43137"/>
                    </a:srgbClr>
                  </a:outerShdw>
                </a:effectLst>
              </a:rPr>
              <a:t> (</a:t>
            </a:r>
            <a:r>
              <a:rPr lang="en-US" i="1" dirty="0">
                <a:effectLst>
                  <a:outerShdw blurRad="38100" dist="38100" dir="2700000" algn="tl">
                    <a:srgbClr val="000000">
                      <a:alpha val="43137"/>
                    </a:srgbClr>
                  </a:outerShdw>
                </a:effectLst>
              </a:rPr>
              <a:t>examples</a:t>
            </a:r>
            <a:r>
              <a:rPr lang="cs-CZ" i="1" dirty="0">
                <a:effectLst>
                  <a:outerShdw blurRad="38100" dist="38100" dir="2700000" algn="tl">
                    <a:srgbClr val="000000">
                      <a:alpha val="43137"/>
                    </a:srgbClr>
                  </a:outerShdw>
                </a:effectLst>
              </a:rPr>
              <a:t>)</a:t>
            </a:r>
            <a:endParaRPr lang="cs-CZ" dirty="0"/>
          </a:p>
        </p:txBody>
      </p:sp>
      <p:sp>
        <p:nvSpPr>
          <p:cNvPr id="3" name="Zástupný symbol pro obsah 2">
            <a:extLst>
              <a:ext uri="{FF2B5EF4-FFF2-40B4-BE49-F238E27FC236}">
                <a16:creationId xmlns:a16="http://schemas.microsoft.com/office/drawing/2014/main" id="{BB6F0039-8226-4AAE-AF14-47051CFE8A0F}"/>
              </a:ext>
            </a:extLst>
          </p:cNvPr>
          <p:cNvSpPr>
            <a:spLocks noGrp="1"/>
          </p:cNvSpPr>
          <p:nvPr>
            <p:ph idx="1"/>
          </p:nvPr>
        </p:nvSpPr>
        <p:spPr>
          <a:xfrm>
            <a:off x="575035" y="1470580"/>
            <a:ext cx="10778765" cy="5022293"/>
          </a:xfrm>
        </p:spPr>
        <p:txBody>
          <a:bodyPr>
            <a:normAutofit/>
          </a:bodyPr>
          <a:lstStyle/>
          <a:p>
            <a:r>
              <a:rPr lang="en-US" dirty="0"/>
              <a:t>On the other hand, if we only know that Marie is an </a:t>
            </a:r>
            <a:r>
              <a:rPr lang="en-US" dirty="0" err="1"/>
              <a:t>emploee</a:t>
            </a:r>
            <a:r>
              <a:rPr lang="en-US" dirty="0"/>
              <a:t>, then (on the assumption that only </a:t>
            </a:r>
            <a:r>
              <a:rPr lang="en-US" dirty="0" err="1"/>
              <a:t>emploees</a:t>
            </a:r>
            <a:r>
              <a:rPr lang="en-US" dirty="0"/>
              <a:t> use the lift) we cannot validly deduce that Marie uses the lift. Hence, from the premises</a:t>
            </a:r>
          </a:p>
          <a:p>
            <a:pPr marL="0" indent="0" algn="ctr">
              <a:spcBef>
                <a:spcPts val="2400"/>
              </a:spcBef>
              <a:buNone/>
            </a:pPr>
            <a:r>
              <a:rPr lang="en-US" dirty="0">
                <a:solidFill>
                  <a:srgbClr val="0070C0"/>
                </a:solidFill>
                <a:effectLst>
                  <a:outerShdw blurRad="38100" dist="38100" dir="2700000" algn="tl">
                    <a:srgbClr val="000000">
                      <a:alpha val="43137"/>
                    </a:srgbClr>
                  </a:outerShdw>
                </a:effectLst>
              </a:rPr>
              <a:t>Only employees use the lift.</a:t>
            </a:r>
          </a:p>
          <a:p>
            <a:pPr marL="0" indent="0" algn="ctr">
              <a:buNone/>
            </a:pPr>
            <a:r>
              <a:rPr lang="en-US" dirty="0">
                <a:solidFill>
                  <a:srgbClr val="0070C0"/>
                </a:solidFill>
                <a:effectLst>
                  <a:outerShdw blurRad="38100" dist="38100" dir="2700000" algn="tl">
                    <a:srgbClr val="000000">
                      <a:alpha val="43137"/>
                    </a:srgbClr>
                  </a:outerShdw>
                </a:effectLst>
              </a:rPr>
              <a:t>Marie is an employee</a:t>
            </a:r>
            <a:r>
              <a:rPr lang="en-US" dirty="0"/>
              <a:t>.</a:t>
            </a:r>
          </a:p>
          <a:p>
            <a:pPr marL="457200" lvl="1" indent="0">
              <a:spcBef>
                <a:spcPts val="1800"/>
              </a:spcBef>
              <a:spcAft>
                <a:spcPts val="1200"/>
              </a:spcAft>
              <a:buNone/>
            </a:pPr>
            <a:r>
              <a:rPr lang="en-US" b="1" i="1" dirty="0">
                <a:effectLst>
                  <a:outerShdw blurRad="38100" dist="38100" dir="2700000" algn="tl">
                    <a:srgbClr val="000000">
                      <a:alpha val="43137"/>
                    </a:srgbClr>
                  </a:outerShdw>
                </a:effectLst>
              </a:rPr>
              <a:t>It does not logically follow </a:t>
            </a:r>
            <a:r>
              <a:rPr lang="en-US" dirty="0"/>
              <a:t>that </a:t>
            </a:r>
          </a:p>
          <a:p>
            <a:pPr marL="457200" lvl="1" indent="0" algn="ctr">
              <a:buNone/>
            </a:pPr>
            <a:r>
              <a:rPr lang="en-US" sz="2800" dirty="0">
                <a:solidFill>
                  <a:srgbClr val="0070C0"/>
                </a:solidFill>
                <a:effectLst>
                  <a:outerShdw blurRad="38100" dist="38100" dir="2700000" algn="tl">
                    <a:srgbClr val="000000">
                      <a:alpha val="43137"/>
                    </a:srgbClr>
                  </a:outerShdw>
                </a:effectLst>
              </a:rPr>
              <a:t>Marie uses the lift</a:t>
            </a:r>
            <a:r>
              <a:rPr lang="en-US" sz="2800" dirty="0"/>
              <a:t> </a:t>
            </a:r>
          </a:p>
          <a:p>
            <a:pPr marL="457200" lvl="1" indent="0">
              <a:spcBef>
                <a:spcPts val="1800"/>
              </a:spcBef>
              <a:buNone/>
            </a:pPr>
            <a:r>
              <a:rPr lang="en-US" dirty="0"/>
              <a:t>because the truth of the premises does not contradict falseness of the conclusion.</a:t>
            </a:r>
            <a:endParaRPr lang="en-US" b="1" i="1" dirty="0">
              <a:effectLst>
                <a:outerShdw blurRad="38100" dist="38100" dir="2700000" algn="tl">
                  <a:srgbClr val="000000">
                    <a:alpha val="43137"/>
                  </a:srgbClr>
                </a:outerShdw>
              </a:effectLst>
            </a:endParaRPr>
          </a:p>
        </p:txBody>
      </p:sp>
      <p:sp>
        <p:nvSpPr>
          <p:cNvPr id="4" name="Zástupný symbol pro číslo snímku 3">
            <a:extLst>
              <a:ext uri="{FF2B5EF4-FFF2-40B4-BE49-F238E27FC236}">
                <a16:creationId xmlns:a16="http://schemas.microsoft.com/office/drawing/2014/main" id="{2480F223-7CE6-43EA-BB20-AE198DA59AC4}"/>
              </a:ext>
            </a:extLst>
          </p:cNvPr>
          <p:cNvSpPr>
            <a:spLocks noGrp="1"/>
          </p:cNvSpPr>
          <p:nvPr>
            <p:ph type="sldNum" sz="quarter" idx="12"/>
          </p:nvPr>
        </p:nvSpPr>
        <p:spPr/>
        <p:txBody>
          <a:bodyPr/>
          <a:lstStyle/>
          <a:p>
            <a:fld id="{FF866376-18FF-4DCA-9D4A-E0BA9FCB2780}" type="slidenum">
              <a:rPr lang="cs-CZ" smtClean="0"/>
              <a:t>14</a:t>
            </a:fld>
            <a:endParaRPr lang="cs-CZ"/>
          </a:p>
        </p:txBody>
      </p:sp>
    </p:spTree>
    <p:extLst>
      <p:ext uri="{BB962C8B-B14F-4D97-AF65-F5344CB8AC3E}">
        <p14:creationId xmlns:p14="http://schemas.microsoft.com/office/powerpoint/2010/main" val="4819148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8A2DF5C-B32F-4006-856E-A1D0CF13AFE1}"/>
              </a:ext>
            </a:extLst>
          </p:cNvPr>
          <p:cNvSpPr>
            <a:spLocks noGrp="1"/>
          </p:cNvSpPr>
          <p:nvPr>
            <p:ph type="title"/>
          </p:nvPr>
        </p:nvSpPr>
        <p:spPr>
          <a:xfrm>
            <a:off x="838200" y="365125"/>
            <a:ext cx="10515600" cy="957148"/>
          </a:xfrm>
        </p:spPr>
        <p:txBody>
          <a:bodyPr>
            <a:normAutofit fontScale="90000"/>
          </a:bodyPr>
          <a:lstStyle/>
          <a:p>
            <a:r>
              <a:rPr lang="en-US" dirty="0"/>
              <a:t>Example; more and a little bit more complicated premises</a:t>
            </a:r>
          </a:p>
        </p:txBody>
      </p:sp>
      <p:sp>
        <p:nvSpPr>
          <p:cNvPr id="3" name="Zástupný symbol pro obsah 2">
            <a:extLst>
              <a:ext uri="{FF2B5EF4-FFF2-40B4-BE49-F238E27FC236}">
                <a16:creationId xmlns:a16="http://schemas.microsoft.com/office/drawing/2014/main" id="{57EA7D7B-312B-4C0F-84BC-1B47B27A0D65}"/>
              </a:ext>
            </a:extLst>
          </p:cNvPr>
          <p:cNvSpPr>
            <a:spLocks noGrp="1"/>
          </p:cNvSpPr>
          <p:nvPr>
            <p:ph idx="1"/>
          </p:nvPr>
        </p:nvSpPr>
        <p:spPr>
          <a:xfrm>
            <a:off x="416560" y="1687398"/>
            <a:ext cx="11236959" cy="4668952"/>
          </a:xfrm>
        </p:spPr>
        <p:txBody>
          <a:bodyPr>
            <a:normAutofit/>
          </a:bodyPr>
          <a:lstStyle/>
          <a:p>
            <a:pPr marL="0" indent="0" algn="ctr">
              <a:buNone/>
            </a:pPr>
            <a:r>
              <a:rPr lang="en-US" dirty="0">
                <a:solidFill>
                  <a:srgbClr val="0070C0"/>
                </a:solidFill>
                <a:effectLst>
                  <a:outerShdw blurRad="38100" dist="38100" dir="2700000" algn="tl">
                    <a:srgbClr val="000000">
                      <a:alpha val="43137"/>
                    </a:srgbClr>
                  </a:outerShdw>
                </a:effectLst>
              </a:rPr>
              <a:t>Only those who are at least 18 years of age have the right to vote.</a:t>
            </a:r>
          </a:p>
          <a:p>
            <a:pPr marL="0" indent="0" algn="ctr">
              <a:buNone/>
            </a:pPr>
            <a:r>
              <a:rPr lang="en-US" dirty="0">
                <a:solidFill>
                  <a:srgbClr val="0070C0"/>
                </a:solidFill>
                <a:effectLst>
                  <a:outerShdw blurRad="38100" dist="38100" dir="2700000" algn="tl">
                    <a:srgbClr val="000000">
                      <a:alpha val="43137"/>
                    </a:srgbClr>
                  </a:outerShdw>
                </a:effectLst>
              </a:rPr>
              <a:t>In the Smith family, there is nobody who wouldn’t have the right to vote.</a:t>
            </a:r>
          </a:p>
          <a:p>
            <a:pPr marL="0" indent="0" algn="ctr">
              <a:buNone/>
            </a:pPr>
            <a:r>
              <a:rPr lang="en-US" dirty="0">
                <a:solidFill>
                  <a:srgbClr val="0070C0"/>
                </a:solidFill>
                <a:effectLst>
                  <a:outerShdw blurRad="38100" dist="38100" dir="2700000" algn="tl">
                    <a:srgbClr val="000000">
                      <a:alpha val="43137"/>
                    </a:srgbClr>
                  </a:outerShdw>
                </a:effectLst>
              </a:rPr>
              <a:t>Jack is the youngest member of the Smith family. </a:t>
            </a:r>
          </a:p>
          <a:p>
            <a:pPr marL="0" indent="0" algn="ctr">
              <a:spcBef>
                <a:spcPts val="0"/>
              </a:spcBef>
              <a:buNone/>
            </a:pPr>
            <a:r>
              <a:rPr lang="en-US" dirty="0">
                <a:solidFill>
                  <a:srgbClr val="0070C0"/>
                </a:solidFill>
                <a:effectLst>
                  <a:outerShdw blurRad="38100" dist="38100" dir="2700000" algn="tl">
                    <a:srgbClr val="000000">
                      <a:alpha val="43137"/>
                    </a:srgbClr>
                  </a:outerShdw>
                </a:effectLst>
              </a:rPr>
              <a:t>–––––––––––––––––––––––––––––––––––––––––––––––––––––––</a:t>
            </a:r>
          </a:p>
          <a:p>
            <a:pPr marL="0" indent="0" algn="ctr">
              <a:spcBef>
                <a:spcPts val="0"/>
              </a:spcBef>
              <a:buNone/>
            </a:pPr>
            <a:r>
              <a:rPr lang="en-US" dirty="0">
                <a:solidFill>
                  <a:srgbClr val="0070C0"/>
                </a:solidFill>
                <a:effectLst>
                  <a:outerShdw blurRad="38100" dist="38100" dir="2700000" algn="tl">
                    <a:srgbClr val="000000">
                      <a:alpha val="43137"/>
                    </a:srgbClr>
                  </a:outerShdw>
                </a:effectLst>
              </a:rPr>
              <a:t>Jack is at least 18 years old.</a:t>
            </a:r>
          </a:p>
          <a:p>
            <a:pPr lvl="1">
              <a:spcBef>
                <a:spcPts val="1800"/>
              </a:spcBef>
            </a:pPr>
            <a:r>
              <a:rPr lang="en-US" dirty="0"/>
              <a:t>Note that applying laws like those concerning suffrage calls for logical thinking. Hence, </a:t>
            </a:r>
            <a:r>
              <a:rPr lang="en-US" dirty="0" err="1"/>
              <a:t>lawers</a:t>
            </a:r>
            <a:r>
              <a:rPr lang="en-US" dirty="0"/>
              <a:t> should be educated in logic.</a:t>
            </a:r>
          </a:p>
          <a:p>
            <a:pPr>
              <a:spcBef>
                <a:spcPts val="1800"/>
              </a:spcBef>
            </a:pPr>
            <a:r>
              <a:rPr lang="en-US" i="1" dirty="0">
                <a:effectLst>
                  <a:outerShdw blurRad="38100" dist="38100" dir="2700000" algn="tl">
                    <a:srgbClr val="000000">
                      <a:alpha val="43137"/>
                    </a:srgbClr>
                  </a:outerShdw>
                </a:effectLst>
              </a:rPr>
              <a:t>This argument is valid</a:t>
            </a:r>
            <a:r>
              <a:rPr lang="en-US" dirty="0"/>
              <a:t>. Jack, as a member of the Smith family (the third premise) has the right to vote (second premise). Hence, according to the first premise must be at least 18 years of age.</a:t>
            </a:r>
          </a:p>
        </p:txBody>
      </p:sp>
      <p:sp>
        <p:nvSpPr>
          <p:cNvPr id="4" name="Zástupný symbol pro číslo snímku 3">
            <a:extLst>
              <a:ext uri="{FF2B5EF4-FFF2-40B4-BE49-F238E27FC236}">
                <a16:creationId xmlns:a16="http://schemas.microsoft.com/office/drawing/2014/main" id="{22A07F00-52E9-48BE-826D-191D5449C4FC}"/>
              </a:ext>
            </a:extLst>
          </p:cNvPr>
          <p:cNvSpPr>
            <a:spLocks noGrp="1"/>
          </p:cNvSpPr>
          <p:nvPr>
            <p:ph type="sldNum" sz="quarter" idx="12"/>
          </p:nvPr>
        </p:nvSpPr>
        <p:spPr/>
        <p:txBody>
          <a:bodyPr/>
          <a:lstStyle/>
          <a:p>
            <a:fld id="{FF866376-18FF-4DCA-9D4A-E0BA9FCB2780}" type="slidenum">
              <a:rPr lang="cs-CZ" smtClean="0"/>
              <a:t>15</a:t>
            </a:fld>
            <a:endParaRPr lang="cs-CZ"/>
          </a:p>
        </p:txBody>
      </p:sp>
    </p:spTree>
    <p:extLst>
      <p:ext uri="{BB962C8B-B14F-4D97-AF65-F5344CB8AC3E}">
        <p14:creationId xmlns:p14="http://schemas.microsoft.com/office/powerpoint/2010/main" val="2364913568"/>
      </p:ext>
    </p:extLst>
  </p:cSld>
  <p:clrMapOvr>
    <a:masterClrMapping/>
  </p:clrMapOvr>
  <p:extLst mod="1">
    <p:ext uri="{6950BFC3-D8DA-4A85-94F7-54DA5524770B}">
      <p188:commentRel xmlns:p188="http://schemas.microsoft.com/office/powerpoint/2018/8/main" xmlns="" r:id="rId3"/>
    </p:ext>
  </p:extLs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C003DED-4628-4334-82F4-7C55C2EE1AC6}"/>
              </a:ext>
            </a:extLst>
          </p:cNvPr>
          <p:cNvSpPr>
            <a:spLocks noGrp="1"/>
          </p:cNvSpPr>
          <p:nvPr>
            <p:ph type="title"/>
          </p:nvPr>
        </p:nvSpPr>
        <p:spPr>
          <a:xfrm>
            <a:off x="838200" y="365126"/>
            <a:ext cx="10515600" cy="834600"/>
          </a:xfrm>
        </p:spPr>
        <p:txBody>
          <a:bodyPr>
            <a:normAutofit/>
          </a:bodyPr>
          <a:lstStyle/>
          <a:p>
            <a:r>
              <a:rPr lang="en-US" i="1" dirty="0">
                <a:solidFill>
                  <a:srgbClr val="C00000"/>
                </a:solidFill>
                <a:effectLst>
                  <a:outerShdw blurRad="38100" dist="38100" dir="2700000" algn="tl">
                    <a:srgbClr val="000000">
                      <a:alpha val="43137"/>
                    </a:srgbClr>
                  </a:outerShdw>
                </a:effectLst>
              </a:rPr>
              <a:t>Definition of a valid argument</a:t>
            </a:r>
          </a:p>
        </p:txBody>
      </p:sp>
      <p:sp>
        <p:nvSpPr>
          <p:cNvPr id="3" name="Zástupný symbol pro obsah 2">
            <a:extLst>
              <a:ext uri="{FF2B5EF4-FFF2-40B4-BE49-F238E27FC236}">
                <a16:creationId xmlns:a16="http://schemas.microsoft.com/office/drawing/2014/main" id="{D9B63685-3773-46F0-B99B-A443DD6D10FF}"/>
              </a:ext>
            </a:extLst>
          </p:cNvPr>
          <p:cNvSpPr>
            <a:spLocks noGrp="1"/>
          </p:cNvSpPr>
          <p:nvPr>
            <p:ph idx="1"/>
          </p:nvPr>
        </p:nvSpPr>
        <p:spPr>
          <a:xfrm>
            <a:off x="838200" y="1451728"/>
            <a:ext cx="10515600" cy="4904623"/>
          </a:xfrm>
        </p:spPr>
        <p:txBody>
          <a:bodyPr>
            <a:normAutofit fontScale="92500" lnSpcReduction="10000"/>
          </a:bodyPr>
          <a:lstStyle/>
          <a:p>
            <a:r>
              <a:rPr lang="en-US" dirty="0"/>
              <a:t>Notation for a valid argument: </a:t>
            </a:r>
            <a:r>
              <a:rPr lang="en-US" b="1" i="1" dirty="0">
                <a:solidFill>
                  <a:srgbClr val="0070C0"/>
                </a:solidFill>
                <a:effectLst>
                  <a:outerShdw blurRad="38100" dist="38100" dir="2700000" algn="tl">
                    <a:srgbClr val="000000">
                      <a:alpha val="43137"/>
                    </a:srgbClr>
                  </a:outerShdw>
                </a:effectLst>
              </a:rPr>
              <a:t>P</a:t>
            </a:r>
            <a:r>
              <a:rPr lang="en-US" b="1" baseline="-25000" dirty="0">
                <a:solidFill>
                  <a:srgbClr val="0070C0"/>
                </a:solidFill>
                <a:effectLst>
                  <a:outerShdw blurRad="38100" dist="38100" dir="2700000" algn="tl">
                    <a:srgbClr val="000000">
                      <a:alpha val="43137"/>
                    </a:srgbClr>
                  </a:outerShdw>
                </a:effectLst>
              </a:rPr>
              <a:t>1</a:t>
            </a:r>
            <a:r>
              <a:rPr lang="en-US" b="1" dirty="0">
                <a:solidFill>
                  <a:srgbClr val="0070C0"/>
                </a:solidFill>
                <a:effectLst>
                  <a:outerShdw blurRad="38100" dist="38100" dir="2700000" algn="tl">
                    <a:srgbClr val="000000">
                      <a:alpha val="43137"/>
                    </a:srgbClr>
                  </a:outerShdw>
                </a:effectLst>
              </a:rPr>
              <a:t>,…, </a:t>
            </a:r>
            <a:r>
              <a:rPr lang="en-US" b="1" i="1" dirty="0" err="1">
                <a:solidFill>
                  <a:srgbClr val="0070C0"/>
                </a:solidFill>
                <a:effectLst>
                  <a:outerShdw blurRad="38100" dist="38100" dir="2700000" algn="tl">
                    <a:srgbClr val="000000">
                      <a:alpha val="43137"/>
                    </a:srgbClr>
                  </a:outerShdw>
                </a:effectLst>
              </a:rPr>
              <a:t>P</a:t>
            </a:r>
            <a:r>
              <a:rPr lang="en-US" b="1" i="1" baseline="-25000" dirty="0" err="1">
                <a:solidFill>
                  <a:srgbClr val="0070C0"/>
                </a:solidFill>
                <a:effectLst>
                  <a:outerShdw blurRad="38100" dist="38100" dir="2700000" algn="tl">
                    <a:srgbClr val="000000">
                      <a:alpha val="43137"/>
                    </a:srgbClr>
                  </a:outerShdw>
                </a:effectLst>
              </a:rPr>
              <a:t>n</a:t>
            </a:r>
            <a:r>
              <a:rPr lang="en-US" b="1" i="1" baseline="-25000" dirty="0">
                <a:solidFill>
                  <a:srgbClr val="0070C0"/>
                </a:solidFill>
                <a:effectLst>
                  <a:outerShdw blurRad="38100" dist="38100" dir="2700000" algn="tl">
                    <a:srgbClr val="000000">
                      <a:alpha val="43137"/>
                    </a:srgbClr>
                  </a:outerShdw>
                </a:effectLst>
              </a:rPr>
              <a:t> </a:t>
            </a:r>
            <a:r>
              <a:rPr lang="en-US" b="1" dirty="0">
                <a:solidFill>
                  <a:srgbClr val="0070C0"/>
                </a:solidFill>
                <a:effectLst>
                  <a:outerShdw blurRad="38100" dist="38100" dir="2700000" algn="tl">
                    <a:srgbClr val="000000">
                      <a:alpha val="43137"/>
                    </a:srgbClr>
                  </a:outerShdw>
                </a:effectLst>
              </a:rPr>
              <a:t>|= </a:t>
            </a:r>
            <a:r>
              <a:rPr lang="en-US" b="1" i="1" dirty="0">
                <a:solidFill>
                  <a:srgbClr val="0070C0"/>
                </a:solidFill>
                <a:effectLst>
                  <a:outerShdw blurRad="38100" dist="38100" dir="2700000" algn="tl">
                    <a:srgbClr val="000000">
                      <a:alpha val="43137"/>
                    </a:srgbClr>
                  </a:outerShdw>
                </a:effectLst>
              </a:rPr>
              <a:t>C</a:t>
            </a:r>
            <a:endParaRPr lang="en-US" b="1" dirty="0">
              <a:solidFill>
                <a:srgbClr val="0070C0"/>
              </a:solidFill>
              <a:effectLst>
                <a:outerShdw blurRad="38100" dist="38100" dir="2700000" algn="tl">
                  <a:srgbClr val="000000">
                    <a:alpha val="43137"/>
                  </a:srgbClr>
                </a:outerShdw>
              </a:effectLst>
            </a:endParaRPr>
          </a:p>
          <a:p>
            <a:r>
              <a:rPr lang="en-US" dirty="0"/>
              <a:t>Propositions </a:t>
            </a:r>
            <a:r>
              <a:rPr lang="en-US" i="1" dirty="0"/>
              <a:t>P</a:t>
            </a:r>
            <a:r>
              <a:rPr lang="en-US" baseline="-25000" dirty="0"/>
              <a:t>1</a:t>
            </a:r>
            <a:r>
              <a:rPr lang="en-US" dirty="0"/>
              <a:t>, …, </a:t>
            </a:r>
            <a:r>
              <a:rPr lang="en-US" i="1" dirty="0" err="1"/>
              <a:t>P</a:t>
            </a:r>
            <a:r>
              <a:rPr lang="en-US" i="1" baseline="-25000" dirty="0" err="1"/>
              <a:t>n</a:t>
            </a:r>
            <a:r>
              <a:rPr lang="en-US" i="1" baseline="-25000" dirty="0"/>
              <a:t> </a:t>
            </a:r>
            <a:r>
              <a:rPr lang="en-US" dirty="0"/>
              <a:t>from which we derive the </a:t>
            </a:r>
            <a:r>
              <a:rPr lang="en-US" i="1" dirty="0">
                <a:solidFill>
                  <a:srgbClr val="0070C0"/>
                </a:solidFill>
                <a:effectLst>
                  <a:outerShdw blurRad="38100" dist="38100" dir="2700000" algn="tl">
                    <a:srgbClr val="000000">
                      <a:alpha val="43137"/>
                    </a:srgbClr>
                  </a:outerShdw>
                </a:effectLst>
              </a:rPr>
              <a:t>conclusion C</a:t>
            </a:r>
            <a:r>
              <a:rPr lang="en-US" dirty="0"/>
              <a:t> are called </a:t>
            </a:r>
            <a:r>
              <a:rPr lang="en-US" i="1" dirty="0">
                <a:solidFill>
                  <a:srgbClr val="0070C0"/>
                </a:solidFill>
                <a:effectLst>
                  <a:outerShdw blurRad="38100" dist="38100" dir="2700000" algn="tl">
                    <a:srgbClr val="000000">
                      <a:alpha val="43137"/>
                    </a:srgbClr>
                  </a:outerShdw>
                </a:effectLst>
              </a:rPr>
              <a:t>premises</a:t>
            </a:r>
            <a:r>
              <a:rPr lang="en-US" dirty="0"/>
              <a:t>.</a:t>
            </a:r>
          </a:p>
          <a:p>
            <a:pPr marL="0" indent="0">
              <a:spcBef>
                <a:spcPts val="1800"/>
              </a:spcBef>
              <a:buNone/>
            </a:pPr>
            <a:r>
              <a:rPr lang="en-US" b="1" i="1" dirty="0">
                <a:solidFill>
                  <a:srgbClr val="C00000"/>
                </a:solidFill>
              </a:rPr>
              <a:t>Definition </a:t>
            </a:r>
            <a:r>
              <a:rPr lang="en-US" dirty="0">
                <a:solidFill>
                  <a:srgbClr val="C00000"/>
                </a:solidFill>
              </a:rPr>
              <a:t>(</a:t>
            </a:r>
            <a:r>
              <a:rPr lang="en-US" i="1" dirty="0">
                <a:solidFill>
                  <a:srgbClr val="C00000"/>
                </a:solidFill>
              </a:rPr>
              <a:t>deductively valid argument</a:t>
            </a:r>
            <a:r>
              <a:rPr lang="en-US" dirty="0">
                <a:solidFill>
                  <a:srgbClr val="C00000"/>
                </a:solidFill>
              </a:rPr>
              <a:t>)</a:t>
            </a:r>
          </a:p>
          <a:p>
            <a:pPr marL="0" indent="0">
              <a:buNone/>
            </a:pPr>
            <a:r>
              <a:rPr lang="en-US" dirty="0">
                <a:solidFill>
                  <a:srgbClr val="C00000"/>
                </a:solidFill>
              </a:rPr>
              <a:t>The argument </a:t>
            </a:r>
            <a:r>
              <a:rPr lang="en-US" i="1" dirty="0">
                <a:solidFill>
                  <a:srgbClr val="C00000"/>
                </a:solidFill>
              </a:rPr>
              <a:t>P</a:t>
            </a:r>
            <a:r>
              <a:rPr lang="en-US" baseline="-25000" dirty="0">
                <a:solidFill>
                  <a:srgbClr val="C00000"/>
                </a:solidFill>
              </a:rPr>
              <a:t>1</a:t>
            </a:r>
            <a:r>
              <a:rPr lang="en-US" dirty="0">
                <a:solidFill>
                  <a:srgbClr val="C00000"/>
                </a:solidFill>
              </a:rPr>
              <a:t>,…, </a:t>
            </a:r>
            <a:r>
              <a:rPr lang="en-US" i="1" dirty="0" err="1">
                <a:solidFill>
                  <a:srgbClr val="C00000"/>
                </a:solidFill>
              </a:rPr>
              <a:t>P</a:t>
            </a:r>
            <a:r>
              <a:rPr lang="en-US" i="1" baseline="-25000" dirty="0" err="1">
                <a:solidFill>
                  <a:srgbClr val="C00000"/>
                </a:solidFill>
              </a:rPr>
              <a:t>n</a:t>
            </a:r>
            <a:r>
              <a:rPr lang="en-US" i="1" baseline="-25000" dirty="0">
                <a:solidFill>
                  <a:srgbClr val="C00000"/>
                </a:solidFill>
              </a:rPr>
              <a:t> </a:t>
            </a:r>
            <a:r>
              <a:rPr lang="en-US" dirty="0">
                <a:solidFill>
                  <a:srgbClr val="C00000"/>
                </a:solidFill>
              </a:rPr>
              <a:t>|= </a:t>
            </a:r>
            <a:r>
              <a:rPr lang="en-US" i="1" dirty="0">
                <a:solidFill>
                  <a:srgbClr val="C00000"/>
                </a:solidFill>
              </a:rPr>
              <a:t>C </a:t>
            </a:r>
            <a:r>
              <a:rPr lang="en-US" dirty="0">
                <a:solidFill>
                  <a:srgbClr val="C00000"/>
                </a:solidFill>
              </a:rPr>
              <a:t>is </a:t>
            </a:r>
            <a:r>
              <a:rPr lang="en-US" i="1" dirty="0">
                <a:solidFill>
                  <a:srgbClr val="C00000"/>
                </a:solidFill>
                <a:effectLst>
                  <a:outerShdw blurRad="38100" dist="38100" dir="2700000" algn="tl">
                    <a:srgbClr val="000000">
                      <a:alpha val="43137"/>
                    </a:srgbClr>
                  </a:outerShdw>
                </a:effectLst>
              </a:rPr>
              <a:t>deductively valid</a:t>
            </a:r>
            <a:r>
              <a:rPr lang="en-US" dirty="0">
                <a:solidFill>
                  <a:srgbClr val="C00000"/>
                </a:solidFill>
              </a:rPr>
              <a:t>, if and only if it is not possible that all the premises </a:t>
            </a:r>
            <a:r>
              <a:rPr lang="en-US" i="1" dirty="0">
                <a:solidFill>
                  <a:srgbClr val="C00000"/>
                </a:solidFill>
              </a:rPr>
              <a:t>P</a:t>
            </a:r>
            <a:r>
              <a:rPr lang="en-US" baseline="-25000" dirty="0">
                <a:solidFill>
                  <a:srgbClr val="C00000"/>
                </a:solidFill>
              </a:rPr>
              <a:t>1</a:t>
            </a:r>
            <a:r>
              <a:rPr lang="en-US" dirty="0">
                <a:solidFill>
                  <a:srgbClr val="C00000"/>
                </a:solidFill>
              </a:rPr>
              <a:t>,…, </a:t>
            </a:r>
            <a:r>
              <a:rPr lang="en-US" i="1" dirty="0" err="1">
                <a:solidFill>
                  <a:srgbClr val="C00000"/>
                </a:solidFill>
              </a:rPr>
              <a:t>P</a:t>
            </a:r>
            <a:r>
              <a:rPr lang="en-US" i="1" baseline="-25000" dirty="0" err="1">
                <a:solidFill>
                  <a:srgbClr val="C00000"/>
                </a:solidFill>
              </a:rPr>
              <a:t>n</a:t>
            </a:r>
            <a:r>
              <a:rPr lang="en-US" dirty="0">
                <a:solidFill>
                  <a:srgbClr val="C00000"/>
                </a:solidFill>
              </a:rPr>
              <a:t> were true and the conclusion </a:t>
            </a:r>
            <a:r>
              <a:rPr lang="en-US" i="1" dirty="0">
                <a:solidFill>
                  <a:srgbClr val="C00000"/>
                </a:solidFill>
              </a:rPr>
              <a:t>C </a:t>
            </a:r>
            <a:r>
              <a:rPr lang="en-US" dirty="0">
                <a:solidFill>
                  <a:srgbClr val="C00000"/>
                </a:solidFill>
              </a:rPr>
              <a:t>false. </a:t>
            </a:r>
          </a:p>
          <a:p>
            <a:pPr marL="0" indent="0">
              <a:spcBef>
                <a:spcPts val="1200"/>
              </a:spcBef>
              <a:spcAft>
                <a:spcPts val="600"/>
              </a:spcAft>
              <a:buNone/>
            </a:pPr>
            <a:r>
              <a:rPr lang="en-US" dirty="0"/>
              <a:t>We also say that the conclusion </a:t>
            </a:r>
            <a:r>
              <a:rPr lang="en-US" i="1" dirty="0"/>
              <a:t>C </a:t>
            </a:r>
            <a:r>
              <a:rPr lang="en-US" i="1" dirty="0">
                <a:solidFill>
                  <a:srgbClr val="0070C0"/>
                </a:solidFill>
              </a:rPr>
              <a:t>logically follows</a:t>
            </a:r>
            <a:r>
              <a:rPr lang="en-US" i="1" dirty="0"/>
              <a:t> </a:t>
            </a:r>
            <a:r>
              <a:rPr lang="en-US" dirty="0"/>
              <a:t>from (</a:t>
            </a:r>
            <a:r>
              <a:rPr lang="en-US" i="1" dirty="0">
                <a:solidFill>
                  <a:srgbClr val="0070C0"/>
                </a:solidFill>
              </a:rPr>
              <a:t>is entailed by</a:t>
            </a:r>
            <a:r>
              <a:rPr lang="en-US" dirty="0"/>
              <a:t>) the premises </a:t>
            </a:r>
            <a:r>
              <a:rPr lang="en-US" i="1" dirty="0"/>
              <a:t>P</a:t>
            </a:r>
            <a:r>
              <a:rPr lang="en-US" baseline="-25000" dirty="0"/>
              <a:t>1</a:t>
            </a:r>
            <a:r>
              <a:rPr lang="en-US" dirty="0"/>
              <a:t>, …,</a:t>
            </a:r>
            <a:r>
              <a:rPr lang="en-US" i="1" dirty="0"/>
              <a:t> </a:t>
            </a:r>
            <a:r>
              <a:rPr lang="en-US" i="1" dirty="0" err="1"/>
              <a:t>P</a:t>
            </a:r>
            <a:r>
              <a:rPr lang="en-US" i="1" baseline="-25000" dirty="0" err="1"/>
              <a:t>n</a:t>
            </a:r>
            <a:endParaRPr lang="en-US" i="1" dirty="0"/>
          </a:p>
          <a:p>
            <a:pPr marL="0" indent="0">
              <a:buNone/>
            </a:pPr>
            <a:r>
              <a:rPr lang="en-US" i="1" dirty="0">
                <a:effectLst>
                  <a:outerShdw blurRad="38100" dist="38100" dir="2700000" algn="tl">
                    <a:srgbClr val="000000">
                      <a:alpha val="43137"/>
                    </a:srgbClr>
                  </a:outerShdw>
                </a:effectLst>
              </a:rPr>
              <a:t>Equivalent definition</a:t>
            </a:r>
            <a:endParaRPr lang="en-US" i="1" dirty="0"/>
          </a:p>
          <a:p>
            <a:pPr marL="0" indent="0">
              <a:buNone/>
            </a:pPr>
            <a:r>
              <a:rPr lang="en-US" dirty="0">
                <a:solidFill>
                  <a:srgbClr val="C00000"/>
                </a:solidFill>
              </a:rPr>
              <a:t>The argument </a:t>
            </a:r>
            <a:r>
              <a:rPr lang="en-US" i="1" dirty="0">
                <a:solidFill>
                  <a:srgbClr val="C00000"/>
                </a:solidFill>
              </a:rPr>
              <a:t>P</a:t>
            </a:r>
            <a:r>
              <a:rPr lang="en-US" baseline="-25000" dirty="0">
                <a:solidFill>
                  <a:srgbClr val="C00000"/>
                </a:solidFill>
              </a:rPr>
              <a:t>1</a:t>
            </a:r>
            <a:r>
              <a:rPr lang="en-US" dirty="0">
                <a:solidFill>
                  <a:srgbClr val="C00000"/>
                </a:solidFill>
              </a:rPr>
              <a:t>,…, </a:t>
            </a:r>
            <a:r>
              <a:rPr lang="en-US" i="1" dirty="0" err="1">
                <a:solidFill>
                  <a:srgbClr val="C00000"/>
                </a:solidFill>
              </a:rPr>
              <a:t>P</a:t>
            </a:r>
            <a:r>
              <a:rPr lang="en-US" i="1" baseline="-25000" dirty="0" err="1">
                <a:solidFill>
                  <a:srgbClr val="C00000"/>
                </a:solidFill>
              </a:rPr>
              <a:t>n</a:t>
            </a:r>
            <a:r>
              <a:rPr lang="en-US" i="1" baseline="-25000" dirty="0">
                <a:solidFill>
                  <a:srgbClr val="C00000"/>
                </a:solidFill>
              </a:rPr>
              <a:t> </a:t>
            </a:r>
            <a:r>
              <a:rPr lang="en-US" dirty="0">
                <a:solidFill>
                  <a:srgbClr val="C00000"/>
                </a:solidFill>
              </a:rPr>
              <a:t>|= </a:t>
            </a:r>
            <a:r>
              <a:rPr lang="en-US" i="1" dirty="0">
                <a:solidFill>
                  <a:srgbClr val="C00000"/>
                </a:solidFill>
              </a:rPr>
              <a:t>C </a:t>
            </a:r>
            <a:r>
              <a:rPr lang="en-US" dirty="0">
                <a:solidFill>
                  <a:srgbClr val="C00000"/>
                </a:solidFill>
              </a:rPr>
              <a:t>is </a:t>
            </a:r>
            <a:r>
              <a:rPr lang="en-US" i="1" dirty="0">
                <a:solidFill>
                  <a:srgbClr val="C00000"/>
                </a:solidFill>
                <a:effectLst>
                  <a:outerShdw blurRad="38100" dist="38100" dir="2700000" algn="tl">
                    <a:srgbClr val="000000">
                      <a:alpha val="43137"/>
                    </a:srgbClr>
                  </a:outerShdw>
                </a:effectLst>
              </a:rPr>
              <a:t>deductively valid,</a:t>
            </a:r>
            <a:r>
              <a:rPr lang="en-US" dirty="0">
                <a:solidFill>
                  <a:srgbClr val="C00000"/>
                </a:solidFill>
              </a:rPr>
              <a:t> if and only if the assumption of premises being true and the conclusion false yields a contradiction. </a:t>
            </a:r>
            <a:endParaRPr lang="en-US" dirty="0"/>
          </a:p>
        </p:txBody>
      </p:sp>
      <p:sp>
        <p:nvSpPr>
          <p:cNvPr id="4" name="Zástupný symbol pro číslo snímku 3">
            <a:extLst>
              <a:ext uri="{FF2B5EF4-FFF2-40B4-BE49-F238E27FC236}">
                <a16:creationId xmlns:a16="http://schemas.microsoft.com/office/drawing/2014/main" id="{87B9E5CA-614D-4830-B3B0-75BE7E831992}"/>
              </a:ext>
            </a:extLst>
          </p:cNvPr>
          <p:cNvSpPr>
            <a:spLocks noGrp="1"/>
          </p:cNvSpPr>
          <p:nvPr>
            <p:ph type="sldNum" sz="quarter" idx="12"/>
          </p:nvPr>
        </p:nvSpPr>
        <p:spPr/>
        <p:txBody>
          <a:bodyPr/>
          <a:lstStyle/>
          <a:p>
            <a:fld id="{FF866376-18FF-4DCA-9D4A-E0BA9FCB2780}" type="slidenum">
              <a:rPr lang="cs-CZ" smtClean="0"/>
              <a:t>16</a:t>
            </a:fld>
            <a:endParaRPr lang="cs-CZ"/>
          </a:p>
        </p:txBody>
      </p:sp>
    </p:spTree>
    <p:extLst>
      <p:ext uri="{BB962C8B-B14F-4D97-AF65-F5344CB8AC3E}">
        <p14:creationId xmlns:p14="http://schemas.microsoft.com/office/powerpoint/2010/main" val="16750032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C003DED-4628-4334-82F4-7C55C2EE1AC6}"/>
              </a:ext>
            </a:extLst>
          </p:cNvPr>
          <p:cNvSpPr>
            <a:spLocks noGrp="1"/>
          </p:cNvSpPr>
          <p:nvPr>
            <p:ph type="title"/>
          </p:nvPr>
        </p:nvSpPr>
        <p:spPr>
          <a:xfrm>
            <a:off x="838200" y="365125"/>
            <a:ext cx="10515600" cy="832079"/>
          </a:xfrm>
        </p:spPr>
        <p:txBody>
          <a:bodyPr>
            <a:normAutofit/>
          </a:bodyPr>
          <a:lstStyle/>
          <a:p>
            <a:r>
              <a:rPr lang="en-US" i="1" dirty="0">
                <a:solidFill>
                  <a:srgbClr val="C00000"/>
                </a:solidFill>
                <a:effectLst>
                  <a:outerShdw blurRad="38100" dist="38100" dir="2700000" algn="tl">
                    <a:srgbClr val="000000">
                      <a:alpha val="43137"/>
                    </a:srgbClr>
                  </a:outerShdw>
                </a:effectLst>
              </a:rPr>
              <a:t>Definition of a valid argument</a:t>
            </a:r>
            <a:r>
              <a:rPr lang="en-US" dirty="0"/>
              <a:t>; comments</a:t>
            </a:r>
            <a:endParaRPr lang="cs-CZ" i="1" dirty="0">
              <a:solidFill>
                <a:srgbClr val="C0000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D9B63685-3773-46F0-B99B-A443DD6D10FF}"/>
              </a:ext>
            </a:extLst>
          </p:cNvPr>
          <p:cNvSpPr>
            <a:spLocks noGrp="1"/>
          </p:cNvSpPr>
          <p:nvPr>
            <p:ph idx="1"/>
          </p:nvPr>
        </p:nvSpPr>
        <p:spPr>
          <a:xfrm>
            <a:off x="669303" y="1366888"/>
            <a:ext cx="10684497" cy="5222448"/>
          </a:xfrm>
        </p:spPr>
        <p:txBody>
          <a:bodyPr>
            <a:normAutofit fontScale="85000" lnSpcReduction="10000"/>
          </a:bodyPr>
          <a:lstStyle/>
          <a:p>
            <a:r>
              <a:rPr lang="en-US" i="1" dirty="0"/>
              <a:t>Pay attention</a:t>
            </a:r>
            <a:r>
              <a:rPr lang="cs-CZ" dirty="0"/>
              <a:t>! </a:t>
            </a:r>
            <a:r>
              <a:rPr lang="en-US" dirty="0"/>
              <a:t>If we prove that the argument </a:t>
            </a:r>
            <a:r>
              <a:rPr lang="cs-CZ" i="1" dirty="0"/>
              <a:t>P</a:t>
            </a:r>
            <a:r>
              <a:rPr lang="cs-CZ" baseline="-25000" dirty="0"/>
              <a:t>1</a:t>
            </a:r>
            <a:r>
              <a:rPr lang="cs-CZ" dirty="0"/>
              <a:t>,…, </a:t>
            </a:r>
            <a:r>
              <a:rPr lang="cs-CZ" i="1" dirty="0" err="1"/>
              <a:t>P</a:t>
            </a:r>
            <a:r>
              <a:rPr lang="cs-CZ" i="1" baseline="-25000" dirty="0" err="1"/>
              <a:t>n</a:t>
            </a:r>
            <a:r>
              <a:rPr lang="cs-CZ" i="1" baseline="-25000" dirty="0"/>
              <a:t> </a:t>
            </a:r>
            <a:r>
              <a:rPr lang="cs-CZ" dirty="0"/>
              <a:t>|= </a:t>
            </a:r>
            <a:r>
              <a:rPr lang="en-US" i="1" dirty="0"/>
              <a:t>C </a:t>
            </a:r>
            <a:r>
              <a:rPr lang="en-US" dirty="0"/>
              <a:t>is valid</a:t>
            </a:r>
            <a:r>
              <a:rPr lang="cs-CZ" dirty="0"/>
              <a:t>, </a:t>
            </a:r>
            <a:r>
              <a:rPr lang="en-US" dirty="0"/>
              <a:t>we have not proved that the conclusion </a:t>
            </a:r>
            <a:r>
              <a:rPr lang="en-US" i="1" dirty="0"/>
              <a:t>C </a:t>
            </a:r>
            <a:r>
              <a:rPr lang="en-US" dirty="0"/>
              <a:t>is true. It is true only if the premises are true. </a:t>
            </a:r>
          </a:p>
          <a:p>
            <a:r>
              <a:rPr lang="en-US" dirty="0"/>
              <a:t>Yet, in such a case, at least one of the premises must be false. Hence, a </a:t>
            </a:r>
            <a:r>
              <a:rPr lang="en-US" i="1" dirty="0">
                <a:effectLst>
                  <a:outerShdw blurRad="38100" dist="38100" dir="2700000" algn="tl">
                    <a:srgbClr val="000000">
                      <a:alpha val="43137"/>
                    </a:srgbClr>
                  </a:outerShdw>
                </a:effectLst>
              </a:rPr>
              <a:t>valid argument can have a false conclusion</a:t>
            </a:r>
            <a:endParaRPr lang="cs-CZ" dirty="0"/>
          </a:p>
          <a:p>
            <a:pPr marL="0" indent="0" algn="ctr">
              <a:spcBef>
                <a:spcPts val="1800"/>
              </a:spcBef>
              <a:buNone/>
            </a:pPr>
            <a:r>
              <a:rPr lang="en-US" dirty="0">
                <a:solidFill>
                  <a:srgbClr val="0070C0"/>
                </a:solidFill>
                <a:effectLst>
                  <a:outerShdw blurRad="38100" dist="38100" dir="2700000" algn="tl">
                    <a:srgbClr val="000000">
                      <a:alpha val="43137"/>
                    </a:srgbClr>
                  </a:outerShdw>
                </a:effectLst>
              </a:rPr>
              <a:t>Death cap is one of the most poisonous mushrooms.</a:t>
            </a:r>
            <a:endParaRPr lang="cs-CZ" dirty="0">
              <a:solidFill>
                <a:srgbClr val="0070C0"/>
              </a:solidFill>
              <a:effectLst>
                <a:outerShdw blurRad="38100" dist="38100" dir="2700000" algn="tl">
                  <a:srgbClr val="000000">
                    <a:alpha val="43137"/>
                  </a:srgbClr>
                </a:outerShdw>
              </a:effectLst>
            </a:endParaRPr>
          </a:p>
          <a:p>
            <a:pPr marL="0" indent="0" algn="ctr">
              <a:buNone/>
            </a:pPr>
            <a:r>
              <a:rPr lang="en-US" u="sng" dirty="0">
                <a:solidFill>
                  <a:srgbClr val="0070C0"/>
                </a:solidFill>
                <a:effectLst>
                  <a:outerShdw blurRad="38100" dist="38100" dir="2700000" algn="tl">
                    <a:srgbClr val="000000">
                      <a:alpha val="43137"/>
                    </a:srgbClr>
                  </a:outerShdw>
                </a:effectLst>
              </a:rPr>
              <a:t>This apple is a death cap. </a:t>
            </a:r>
            <a:endParaRPr lang="cs-CZ" dirty="0">
              <a:solidFill>
                <a:srgbClr val="0070C0"/>
              </a:solidFill>
              <a:effectLst>
                <a:outerShdw blurRad="38100" dist="38100" dir="2700000" algn="tl">
                  <a:srgbClr val="000000">
                    <a:alpha val="43137"/>
                  </a:srgbClr>
                </a:outerShdw>
              </a:effectLst>
            </a:endParaRPr>
          </a:p>
          <a:p>
            <a:pPr marL="0" indent="0" algn="ctr">
              <a:spcAft>
                <a:spcPts val="1800"/>
              </a:spcAft>
              <a:buNone/>
            </a:pPr>
            <a:r>
              <a:rPr lang="en-US" dirty="0">
                <a:solidFill>
                  <a:srgbClr val="0070C0"/>
                </a:solidFill>
                <a:effectLst>
                  <a:outerShdw blurRad="38100" dist="38100" dir="2700000" algn="tl">
                    <a:srgbClr val="000000">
                      <a:alpha val="43137"/>
                    </a:srgbClr>
                  </a:outerShdw>
                </a:effectLst>
              </a:rPr>
              <a:t>This apple is poisonous</a:t>
            </a:r>
            <a:r>
              <a:rPr lang="cs-CZ" dirty="0"/>
              <a:t>.</a:t>
            </a:r>
          </a:p>
          <a:p>
            <a:pPr marL="457200" lvl="1" indent="0">
              <a:buNone/>
            </a:pPr>
            <a:r>
              <a:rPr lang="en-US" dirty="0"/>
              <a:t>Since the conclusion is obviously false, at least one of the premises must be false as well. It is the second one, of course. </a:t>
            </a:r>
            <a:r>
              <a:rPr lang="cs-CZ" dirty="0"/>
              <a:t> </a:t>
            </a:r>
          </a:p>
          <a:p>
            <a:r>
              <a:rPr lang="en-US" i="1" dirty="0">
                <a:effectLst>
                  <a:outerShdw blurRad="38100" dist="38100" dir="2700000" algn="tl">
                    <a:srgbClr val="000000">
                      <a:alpha val="43137"/>
                    </a:srgbClr>
                  </a:outerShdw>
                </a:effectLst>
              </a:rPr>
              <a:t>Mind </a:t>
            </a:r>
            <a:r>
              <a:rPr lang="en-US" dirty="0"/>
              <a:t>that the </a:t>
            </a:r>
            <a:r>
              <a:rPr lang="en-US" i="1" dirty="0">
                <a:effectLst>
                  <a:outerShdw blurRad="38100" dist="38100" dir="2700000" algn="tl">
                    <a:srgbClr val="000000">
                      <a:alpha val="43137"/>
                    </a:srgbClr>
                  </a:outerShdw>
                </a:effectLst>
              </a:rPr>
              <a:t>truth </a:t>
            </a:r>
            <a:r>
              <a:rPr lang="en-US" dirty="0"/>
              <a:t>of particular propositions and </a:t>
            </a:r>
            <a:r>
              <a:rPr lang="en-US" i="1" dirty="0">
                <a:effectLst>
                  <a:outerShdw blurRad="38100" dist="38100" dir="2700000" algn="tl">
                    <a:srgbClr val="000000">
                      <a:alpha val="43137"/>
                    </a:srgbClr>
                  </a:outerShdw>
                </a:effectLst>
              </a:rPr>
              <a:t>validity</a:t>
            </a:r>
            <a:r>
              <a:rPr lang="en-US" dirty="0"/>
              <a:t> of an argument are different notions. While the truth value of a proposition is often a casual matter that is discovered by an empirical investigation of the state of affairs, validity of an argument is a </a:t>
            </a:r>
            <a:r>
              <a:rPr lang="en-US" i="1" dirty="0">
                <a:effectLst>
                  <a:outerShdw blurRad="38100" dist="38100" dir="2700000" algn="tl">
                    <a:srgbClr val="000000">
                      <a:alpha val="43137"/>
                    </a:srgbClr>
                  </a:outerShdw>
                </a:effectLst>
              </a:rPr>
              <a:t>necessary relation</a:t>
            </a:r>
            <a:r>
              <a:rPr lang="cs-CZ" dirty="0"/>
              <a:t> </a:t>
            </a:r>
            <a:r>
              <a:rPr lang="en-US" dirty="0"/>
              <a:t>between</a:t>
            </a:r>
            <a:r>
              <a:rPr lang="cs-CZ" dirty="0"/>
              <a:t> premis</a:t>
            </a:r>
            <a:r>
              <a:rPr lang="en-US" dirty="0"/>
              <a:t>es and conclusion. Hence, validity of an argument is an analytical issue. Logic is an </a:t>
            </a:r>
            <a:r>
              <a:rPr lang="en-US" i="1" dirty="0">
                <a:effectLst>
                  <a:outerShdw blurRad="38100" dist="38100" dir="2700000" algn="tl">
                    <a:srgbClr val="000000">
                      <a:alpha val="43137"/>
                    </a:srgbClr>
                  </a:outerShdw>
                </a:effectLst>
              </a:rPr>
              <a:t>analytic discipline</a:t>
            </a:r>
            <a:r>
              <a:rPr lang="en-US" dirty="0"/>
              <a:t>.</a:t>
            </a:r>
            <a:endParaRPr lang="cs-CZ" dirty="0"/>
          </a:p>
        </p:txBody>
      </p:sp>
      <p:sp>
        <p:nvSpPr>
          <p:cNvPr id="4" name="Zástupný symbol pro číslo snímku 3">
            <a:extLst>
              <a:ext uri="{FF2B5EF4-FFF2-40B4-BE49-F238E27FC236}">
                <a16:creationId xmlns:a16="http://schemas.microsoft.com/office/drawing/2014/main" id="{87B9E5CA-614D-4830-B3B0-75BE7E831992}"/>
              </a:ext>
            </a:extLst>
          </p:cNvPr>
          <p:cNvSpPr>
            <a:spLocks noGrp="1"/>
          </p:cNvSpPr>
          <p:nvPr>
            <p:ph type="sldNum" sz="quarter" idx="12"/>
          </p:nvPr>
        </p:nvSpPr>
        <p:spPr/>
        <p:txBody>
          <a:bodyPr/>
          <a:lstStyle/>
          <a:p>
            <a:fld id="{FF866376-18FF-4DCA-9D4A-E0BA9FCB2780}" type="slidenum">
              <a:rPr lang="cs-CZ" smtClean="0"/>
              <a:t>17</a:t>
            </a:fld>
            <a:endParaRPr lang="cs-CZ"/>
          </a:p>
        </p:txBody>
      </p:sp>
    </p:spTree>
    <p:extLst>
      <p:ext uri="{BB962C8B-B14F-4D97-AF65-F5344CB8AC3E}">
        <p14:creationId xmlns:p14="http://schemas.microsoft.com/office/powerpoint/2010/main" val="36442307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C003DED-4628-4334-82F4-7C55C2EE1AC6}"/>
              </a:ext>
            </a:extLst>
          </p:cNvPr>
          <p:cNvSpPr>
            <a:spLocks noGrp="1"/>
          </p:cNvSpPr>
          <p:nvPr>
            <p:ph type="title"/>
          </p:nvPr>
        </p:nvSpPr>
        <p:spPr>
          <a:xfrm>
            <a:off x="838200" y="365125"/>
            <a:ext cx="10515600" cy="1199724"/>
          </a:xfrm>
        </p:spPr>
        <p:txBody>
          <a:bodyPr/>
          <a:lstStyle/>
          <a:p>
            <a:r>
              <a:rPr lang="en-US" i="1" dirty="0">
                <a:solidFill>
                  <a:srgbClr val="C00000"/>
                </a:solidFill>
                <a:effectLst>
                  <a:outerShdw blurRad="38100" dist="38100" dir="2700000" algn="tl">
                    <a:srgbClr val="000000">
                      <a:alpha val="43137"/>
                    </a:srgbClr>
                  </a:outerShdw>
                </a:effectLst>
              </a:rPr>
              <a:t>Definition of a valid argument</a:t>
            </a:r>
            <a:r>
              <a:rPr lang="en-US" dirty="0"/>
              <a:t>; comments</a:t>
            </a:r>
            <a:endParaRPr lang="cs-CZ" i="1" dirty="0">
              <a:solidFill>
                <a:srgbClr val="C0000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D9B63685-3773-46F0-B99B-A443DD6D10FF}"/>
              </a:ext>
            </a:extLst>
          </p:cNvPr>
          <p:cNvSpPr>
            <a:spLocks noGrp="1"/>
          </p:cNvSpPr>
          <p:nvPr>
            <p:ph idx="1"/>
          </p:nvPr>
        </p:nvSpPr>
        <p:spPr>
          <a:xfrm>
            <a:off x="838200" y="1819372"/>
            <a:ext cx="10515600" cy="4374039"/>
          </a:xfrm>
        </p:spPr>
        <p:txBody>
          <a:bodyPr>
            <a:normAutofit/>
          </a:bodyPr>
          <a:lstStyle/>
          <a:p>
            <a:pPr marL="0" indent="0">
              <a:buNone/>
            </a:pPr>
            <a:r>
              <a:rPr lang="en-US" i="1" dirty="0"/>
              <a:t>Unpleasant corollary</a:t>
            </a:r>
            <a:r>
              <a:rPr lang="cs-CZ" dirty="0"/>
              <a:t>: </a:t>
            </a:r>
            <a:endParaRPr lang="en-US" dirty="0"/>
          </a:p>
          <a:p>
            <a:pPr marL="0" indent="0" algn="ctr">
              <a:buNone/>
            </a:pPr>
            <a:r>
              <a:rPr lang="en-US" dirty="0">
                <a:effectLst>
                  <a:outerShdw blurRad="38100" dist="38100" dir="2700000" algn="tl">
                    <a:srgbClr val="000000">
                      <a:alpha val="43137"/>
                    </a:srgbClr>
                  </a:outerShdw>
                </a:effectLst>
              </a:rPr>
              <a:t>Inconsistent premises entail any conclusion.</a:t>
            </a:r>
            <a:endParaRPr lang="en-US" dirty="0"/>
          </a:p>
          <a:p>
            <a:r>
              <a:rPr lang="en-US" dirty="0"/>
              <a:t>Imagine that the </a:t>
            </a:r>
            <a:r>
              <a:rPr lang="cs-CZ" dirty="0"/>
              <a:t>premis</a:t>
            </a:r>
            <a:r>
              <a:rPr lang="en-US" dirty="0"/>
              <a:t>es</a:t>
            </a:r>
            <a:r>
              <a:rPr lang="cs-CZ" dirty="0"/>
              <a:t> </a:t>
            </a:r>
            <a:r>
              <a:rPr lang="cs-CZ" i="1" dirty="0"/>
              <a:t>P</a:t>
            </a:r>
            <a:r>
              <a:rPr lang="cs-CZ" baseline="-25000" dirty="0"/>
              <a:t>1</a:t>
            </a:r>
            <a:r>
              <a:rPr lang="cs-CZ" dirty="0"/>
              <a:t>,…, </a:t>
            </a:r>
            <a:r>
              <a:rPr lang="cs-CZ" i="1" dirty="0" err="1"/>
              <a:t>P</a:t>
            </a:r>
            <a:r>
              <a:rPr lang="cs-CZ" i="1" baseline="-25000" dirty="0" err="1"/>
              <a:t>n</a:t>
            </a:r>
            <a:r>
              <a:rPr lang="cs-CZ" dirty="0"/>
              <a:t> </a:t>
            </a:r>
            <a:r>
              <a:rPr lang="en-US" dirty="0"/>
              <a:t>are inconsistent; it means that it can never be the case that all of them are true. Hence, the contradiction is already in the premises. But then, according to the definition, any conclusion is entailed</a:t>
            </a:r>
            <a:r>
              <a:rPr lang="cs-CZ" dirty="0"/>
              <a:t>! </a:t>
            </a:r>
          </a:p>
          <a:p>
            <a:r>
              <a:rPr lang="en-US" dirty="0"/>
              <a:t>Sure, if it is not possible that all the premises </a:t>
            </a:r>
            <a:r>
              <a:rPr lang="cs-CZ" i="1" dirty="0"/>
              <a:t>P</a:t>
            </a:r>
            <a:r>
              <a:rPr lang="cs-CZ" baseline="-25000" dirty="0"/>
              <a:t>1</a:t>
            </a:r>
            <a:r>
              <a:rPr lang="cs-CZ" dirty="0"/>
              <a:t>,…, </a:t>
            </a:r>
            <a:r>
              <a:rPr lang="cs-CZ" i="1" dirty="0" err="1"/>
              <a:t>P</a:t>
            </a:r>
            <a:r>
              <a:rPr lang="cs-CZ" i="1" baseline="-25000" dirty="0" err="1"/>
              <a:t>n</a:t>
            </a:r>
            <a:r>
              <a:rPr lang="cs-CZ" dirty="0"/>
              <a:t> </a:t>
            </a:r>
            <a:r>
              <a:rPr lang="en-US" dirty="0"/>
              <a:t>were true</a:t>
            </a:r>
            <a:r>
              <a:rPr lang="cs-CZ" dirty="0"/>
              <a:t>, </a:t>
            </a:r>
            <a:r>
              <a:rPr lang="en-US" dirty="0"/>
              <a:t>then any conclusion </a:t>
            </a:r>
            <a:r>
              <a:rPr lang="en-US" i="1" dirty="0"/>
              <a:t>C </a:t>
            </a:r>
            <a:r>
              <a:rPr lang="en-US" dirty="0"/>
              <a:t>plus</a:t>
            </a:r>
            <a:r>
              <a:rPr lang="en-US" i="1" dirty="0"/>
              <a:t> </a:t>
            </a:r>
            <a:r>
              <a:rPr lang="en-US" dirty="0"/>
              <a:t>the premises</a:t>
            </a:r>
            <a:r>
              <a:rPr lang="en-US" i="1" dirty="0"/>
              <a:t> are contradictory. </a:t>
            </a:r>
            <a:r>
              <a:rPr lang="en-US" dirty="0"/>
              <a:t>Hence, such an argument is valid</a:t>
            </a:r>
            <a:r>
              <a:rPr lang="cs-CZ" dirty="0"/>
              <a:t>. </a:t>
            </a:r>
          </a:p>
          <a:p>
            <a:endParaRPr lang="cs-CZ" dirty="0"/>
          </a:p>
        </p:txBody>
      </p:sp>
      <p:sp>
        <p:nvSpPr>
          <p:cNvPr id="4" name="Zástupný symbol pro číslo snímku 3">
            <a:extLst>
              <a:ext uri="{FF2B5EF4-FFF2-40B4-BE49-F238E27FC236}">
                <a16:creationId xmlns:a16="http://schemas.microsoft.com/office/drawing/2014/main" id="{87B9E5CA-614D-4830-B3B0-75BE7E831992}"/>
              </a:ext>
            </a:extLst>
          </p:cNvPr>
          <p:cNvSpPr>
            <a:spLocks noGrp="1"/>
          </p:cNvSpPr>
          <p:nvPr>
            <p:ph type="sldNum" sz="quarter" idx="12"/>
          </p:nvPr>
        </p:nvSpPr>
        <p:spPr/>
        <p:txBody>
          <a:bodyPr/>
          <a:lstStyle/>
          <a:p>
            <a:fld id="{FF866376-18FF-4DCA-9D4A-E0BA9FCB2780}" type="slidenum">
              <a:rPr lang="cs-CZ" smtClean="0"/>
              <a:t>18</a:t>
            </a:fld>
            <a:endParaRPr lang="cs-CZ"/>
          </a:p>
        </p:txBody>
      </p:sp>
    </p:spTree>
    <p:extLst>
      <p:ext uri="{BB962C8B-B14F-4D97-AF65-F5344CB8AC3E}">
        <p14:creationId xmlns:p14="http://schemas.microsoft.com/office/powerpoint/2010/main" val="15058233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C003DED-4628-4334-82F4-7C55C2EE1AC6}"/>
              </a:ext>
            </a:extLst>
          </p:cNvPr>
          <p:cNvSpPr>
            <a:spLocks noGrp="1"/>
          </p:cNvSpPr>
          <p:nvPr>
            <p:ph type="title"/>
          </p:nvPr>
        </p:nvSpPr>
        <p:spPr>
          <a:xfrm>
            <a:off x="838200" y="365125"/>
            <a:ext cx="10515600" cy="832079"/>
          </a:xfrm>
        </p:spPr>
        <p:txBody>
          <a:bodyPr/>
          <a:lstStyle/>
          <a:p>
            <a:r>
              <a:rPr lang="en-US" i="1" dirty="0">
                <a:solidFill>
                  <a:srgbClr val="C00000"/>
                </a:solidFill>
                <a:effectLst>
                  <a:outerShdw blurRad="38100" dist="38100" dir="2700000" algn="tl">
                    <a:srgbClr val="000000">
                      <a:alpha val="43137"/>
                    </a:srgbClr>
                  </a:outerShdw>
                </a:effectLst>
              </a:rPr>
              <a:t>Definition of a valid argument</a:t>
            </a:r>
            <a:r>
              <a:rPr lang="en-US" dirty="0"/>
              <a:t>; comments</a:t>
            </a:r>
            <a:endParaRPr lang="cs-CZ" i="1" dirty="0">
              <a:solidFill>
                <a:srgbClr val="C0000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D9B63685-3773-46F0-B99B-A443DD6D10FF}"/>
              </a:ext>
            </a:extLst>
          </p:cNvPr>
          <p:cNvSpPr>
            <a:spLocks noGrp="1"/>
          </p:cNvSpPr>
          <p:nvPr>
            <p:ph idx="1"/>
          </p:nvPr>
        </p:nvSpPr>
        <p:spPr>
          <a:xfrm>
            <a:off x="838200" y="1545996"/>
            <a:ext cx="10515600" cy="4946879"/>
          </a:xfrm>
        </p:spPr>
        <p:txBody>
          <a:bodyPr>
            <a:normAutofit fontScale="92500" lnSpcReduction="10000"/>
          </a:bodyPr>
          <a:lstStyle/>
          <a:p>
            <a:r>
              <a:rPr lang="cs-CZ" dirty="0"/>
              <a:t>„</a:t>
            </a:r>
            <a:r>
              <a:rPr lang="en-US" i="1" dirty="0"/>
              <a:t>Artificial</a:t>
            </a:r>
            <a:r>
              <a:rPr lang="cs-CZ" i="1" dirty="0"/>
              <a:t> inteligence</a:t>
            </a:r>
            <a:r>
              <a:rPr lang="cs-CZ" dirty="0"/>
              <a:t>“</a:t>
            </a:r>
            <a:r>
              <a:rPr lang="en-US" dirty="0"/>
              <a:t> is a discipline that deals with automated reasoning. It is often characterized as a struggle for consistency. </a:t>
            </a:r>
          </a:p>
          <a:p>
            <a:r>
              <a:rPr lang="en-US" dirty="0"/>
              <a:t>Imagine that there is a large knowledge base obtained by data collection. Since such a data collection can easily become inconsistent by a mistake</a:t>
            </a:r>
            <a:r>
              <a:rPr lang="cs-CZ" dirty="0"/>
              <a:t>,</a:t>
            </a:r>
            <a:r>
              <a:rPr lang="en-US" dirty="0"/>
              <a:t> the inference machine would collapse whenever the inconsistency sneaks into the data. </a:t>
            </a:r>
          </a:p>
          <a:p>
            <a:r>
              <a:rPr lang="en-US" dirty="0"/>
              <a:t>Hence, in this discipline, a lot of efforts is made to deal with this problem. Methods of knowledge or rather </a:t>
            </a:r>
            <a:r>
              <a:rPr lang="en-US" i="1" dirty="0"/>
              <a:t>belief revision</a:t>
            </a:r>
            <a:r>
              <a:rPr lang="en-US" dirty="0"/>
              <a:t> have been developed. Or, we aim at localizing the inconsistency to avoid deducing anything, and take into account only those parts of the knowledge base that should be consistent. These methods are a subject matter of the so-called </a:t>
            </a:r>
            <a:r>
              <a:rPr lang="en-US" i="1" dirty="0"/>
              <a:t>paraconsistent logic.</a:t>
            </a:r>
          </a:p>
          <a:p>
            <a:r>
              <a:rPr lang="en-US" dirty="0"/>
              <a:t>However, in this course, we deal only with classic logic</a:t>
            </a:r>
            <a:r>
              <a:rPr lang="cs-CZ" dirty="0"/>
              <a:t>.</a:t>
            </a:r>
          </a:p>
        </p:txBody>
      </p:sp>
      <p:sp>
        <p:nvSpPr>
          <p:cNvPr id="4" name="Zástupný symbol pro číslo snímku 3">
            <a:extLst>
              <a:ext uri="{FF2B5EF4-FFF2-40B4-BE49-F238E27FC236}">
                <a16:creationId xmlns:a16="http://schemas.microsoft.com/office/drawing/2014/main" id="{87B9E5CA-614D-4830-B3B0-75BE7E831992}"/>
              </a:ext>
            </a:extLst>
          </p:cNvPr>
          <p:cNvSpPr>
            <a:spLocks noGrp="1"/>
          </p:cNvSpPr>
          <p:nvPr>
            <p:ph type="sldNum" sz="quarter" idx="12"/>
          </p:nvPr>
        </p:nvSpPr>
        <p:spPr/>
        <p:txBody>
          <a:bodyPr/>
          <a:lstStyle/>
          <a:p>
            <a:fld id="{FF866376-18FF-4DCA-9D4A-E0BA9FCB2780}" type="slidenum">
              <a:rPr lang="cs-CZ" smtClean="0"/>
              <a:t>19</a:t>
            </a:fld>
            <a:endParaRPr lang="cs-CZ"/>
          </a:p>
        </p:txBody>
      </p:sp>
    </p:spTree>
    <p:extLst>
      <p:ext uri="{BB962C8B-B14F-4D97-AF65-F5344CB8AC3E}">
        <p14:creationId xmlns:p14="http://schemas.microsoft.com/office/powerpoint/2010/main" val="1328221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C3B344-6C0C-470B-AAAE-A82B55C8A69A}"/>
              </a:ext>
            </a:extLst>
          </p:cNvPr>
          <p:cNvSpPr>
            <a:spLocks noGrp="1"/>
          </p:cNvSpPr>
          <p:nvPr>
            <p:ph type="title"/>
          </p:nvPr>
        </p:nvSpPr>
        <p:spPr>
          <a:xfrm>
            <a:off x="838200" y="365126"/>
            <a:ext cx="10515600" cy="1058322"/>
          </a:xfrm>
        </p:spPr>
        <p:txBody>
          <a:bodyPr/>
          <a:lstStyle/>
          <a:p>
            <a:r>
              <a:rPr lang="en-US" dirty="0"/>
              <a:t>Materials</a:t>
            </a:r>
            <a:r>
              <a:rPr lang="cs-CZ" dirty="0"/>
              <a:t> to s</a:t>
            </a:r>
            <a:r>
              <a:rPr lang="en-US" dirty="0" err="1"/>
              <a:t>tudy</a:t>
            </a:r>
            <a:endParaRPr lang="cs-CZ" dirty="0"/>
          </a:p>
        </p:txBody>
      </p:sp>
      <p:sp>
        <p:nvSpPr>
          <p:cNvPr id="3" name="Zástupný symbol pro obsah 2">
            <a:extLst>
              <a:ext uri="{FF2B5EF4-FFF2-40B4-BE49-F238E27FC236}">
                <a16:creationId xmlns:a16="http://schemas.microsoft.com/office/drawing/2014/main" id="{E6609C20-D0D3-4F9A-A212-91AAB92F56C4}"/>
              </a:ext>
            </a:extLst>
          </p:cNvPr>
          <p:cNvSpPr>
            <a:spLocks noGrp="1"/>
          </p:cNvSpPr>
          <p:nvPr>
            <p:ph idx="1"/>
          </p:nvPr>
        </p:nvSpPr>
        <p:spPr>
          <a:xfrm>
            <a:off x="838200" y="1564849"/>
            <a:ext cx="10515600" cy="4612114"/>
          </a:xfrm>
        </p:spPr>
        <p:txBody>
          <a:bodyPr>
            <a:normAutofit/>
          </a:bodyPr>
          <a:lstStyle/>
          <a:p>
            <a:r>
              <a:rPr lang="pl-PL" dirty="0"/>
              <a:t>Duží, M.: </a:t>
            </a:r>
            <a:endParaRPr lang="en-US" dirty="0"/>
          </a:p>
          <a:p>
            <a:r>
              <a:rPr lang="pl-PL" i="1" dirty="0">
                <a:hlinkClick r:id="rId2"/>
              </a:rPr>
              <a:t>https://www.cs.vsb.cz/duzi/ILT.html</a:t>
            </a:r>
            <a:endParaRPr lang="en-US" i="1" dirty="0"/>
          </a:p>
          <a:p>
            <a:r>
              <a:rPr lang="en-GB" u="sng" dirty="0">
                <a:hlinkClick r:id="rId3"/>
              </a:rPr>
              <a:t>http://www.cs.vsb.cz/duzi/Matlogika.pdf</a:t>
            </a:r>
            <a:r>
              <a:rPr lang="en-GB" dirty="0"/>
              <a:t> </a:t>
            </a:r>
            <a:endParaRPr lang="cs-CZ" dirty="0"/>
          </a:p>
          <a:p>
            <a:pPr>
              <a:spcBef>
                <a:spcPts val="1800"/>
              </a:spcBef>
            </a:pPr>
            <a:r>
              <a:rPr lang="cs-CZ" dirty="0" err="1"/>
              <a:t>Gensler</a:t>
            </a:r>
            <a:r>
              <a:rPr lang="cs-CZ" dirty="0"/>
              <a:t>, H. J. (2010): </a:t>
            </a:r>
            <a:r>
              <a:rPr lang="cs-CZ" i="1" dirty="0" err="1"/>
              <a:t>Introduction</a:t>
            </a:r>
            <a:r>
              <a:rPr lang="cs-CZ" i="1" dirty="0"/>
              <a:t> to </a:t>
            </a:r>
            <a:r>
              <a:rPr lang="cs-CZ" i="1" dirty="0" err="1"/>
              <a:t>Logic</a:t>
            </a:r>
            <a:r>
              <a:rPr lang="cs-CZ" i="1" dirty="0"/>
              <a:t> </a:t>
            </a:r>
            <a:r>
              <a:rPr lang="cs-CZ" dirty="0"/>
              <a:t>(</a:t>
            </a:r>
            <a:r>
              <a:rPr lang="en-US" dirty="0"/>
              <a:t>2</a:t>
            </a:r>
            <a:r>
              <a:rPr lang="en-US" baseline="30000" dirty="0"/>
              <a:t>nd</a:t>
            </a:r>
            <a:r>
              <a:rPr lang="en-US" dirty="0"/>
              <a:t> ed.</a:t>
            </a:r>
            <a:r>
              <a:rPr lang="cs-CZ" dirty="0"/>
              <a:t>). Londýn, New York: </a:t>
            </a:r>
            <a:r>
              <a:rPr lang="cs-CZ" dirty="0" err="1"/>
              <a:t>Routlege</a:t>
            </a:r>
            <a:r>
              <a:rPr lang="cs-CZ" dirty="0"/>
              <a:t>.</a:t>
            </a:r>
          </a:p>
          <a:p>
            <a:pPr>
              <a:lnSpc>
                <a:spcPct val="80000"/>
              </a:lnSpc>
              <a:spcBef>
                <a:spcPts val="600"/>
              </a:spcBef>
            </a:pPr>
            <a:r>
              <a:rPr lang="en-US" altLang="cs-CZ" dirty="0"/>
              <a:t>Devlin, K.: </a:t>
            </a:r>
            <a:r>
              <a:rPr lang="en-US" altLang="cs-CZ" i="1" dirty="0"/>
              <a:t>Introduction to Mathematical Thinking</a:t>
            </a:r>
            <a:r>
              <a:rPr lang="en-US" altLang="cs-CZ" dirty="0"/>
              <a:t>, K. Devlin 2012, ISBN: 978-061565363</a:t>
            </a:r>
            <a:r>
              <a:rPr lang="cs-CZ" altLang="cs-CZ" dirty="0"/>
              <a:t>1</a:t>
            </a:r>
          </a:p>
          <a:p>
            <a:pPr>
              <a:lnSpc>
                <a:spcPct val="80000"/>
              </a:lnSpc>
              <a:spcBef>
                <a:spcPts val="600"/>
              </a:spcBef>
            </a:pPr>
            <a:r>
              <a:rPr lang="en-US" altLang="cs-CZ" dirty="0" err="1"/>
              <a:t>Huth</a:t>
            </a:r>
            <a:r>
              <a:rPr lang="en-US" altLang="cs-CZ" dirty="0"/>
              <a:t>, M.: </a:t>
            </a:r>
            <a:r>
              <a:rPr lang="en-US" altLang="cs-CZ" i="1" dirty="0"/>
              <a:t>Logic in Computer Science: Modelling and Reasoning about Systems</a:t>
            </a:r>
            <a:r>
              <a:rPr lang="en-US" altLang="cs-CZ" dirty="0"/>
              <a:t>, Cambridge 2008, ISBN: 978-0521670890</a:t>
            </a:r>
          </a:p>
          <a:p>
            <a:endParaRPr lang="cs-CZ" dirty="0"/>
          </a:p>
        </p:txBody>
      </p:sp>
      <p:sp>
        <p:nvSpPr>
          <p:cNvPr id="4" name="Zástupný symbol pro číslo snímku 3">
            <a:extLst>
              <a:ext uri="{FF2B5EF4-FFF2-40B4-BE49-F238E27FC236}">
                <a16:creationId xmlns:a16="http://schemas.microsoft.com/office/drawing/2014/main" id="{0D218555-0633-4F83-9182-329744F1F8A0}"/>
              </a:ext>
            </a:extLst>
          </p:cNvPr>
          <p:cNvSpPr>
            <a:spLocks noGrp="1"/>
          </p:cNvSpPr>
          <p:nvPr>
            <p:ph type="sldNum" sz="quarter" idx="12"/>
          </p:nvPr>
        </p:nvSpPr>
        <p:spPr/>
        <p:txBody>
          <a:bodyPr/>
          <a:lstStyle/>
          <a:p>
            <a:fld id="{FF866376-18FF-4DCA-9D4A-E0BA9FCB2780}" type="slidenum">
              <a:rPr lang="cs-CZ" smtClean="0"/>
              <a:t>2</a:t>
            </a:fld>
            <a:endParaRPr lang="cs-CZ"/>
          </a:p>
        </p:txBody>
      </p:sp>
    </p:spTree>
    <p:extLst>
      <p:ext uri="{BB962C8B-B14F-4D97-AF65-F5344CB8AC3E}">
        <p14:creationId xmlns:p14="http://schemas.microsoft.com/office/powerpoint/2010/main" val="16011687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0790D1-97BA-4D9F-A6E1-3731204D94A4}"/>
              </a:ext>
            </a:extLst>
          </p:cNvPr>
          <p:cNvSpPr>
            <a:spLocks noGrp="1"/>
          </p:cNvSpPr>
          <p:nvPr>
            <p:ph type="title"/>
          </p:nvPr>
        </p:nvSpPr>
        <p:spPr>
          <a:xfrm>
            <a:off x="838200" y="365126"/>
            <a:ext cx="10515600" cy="953312"/>
          </a:xfrm>
        </p:spPr>
        <p:txBody>
          <a:bodyPr>
            <a:normAutofit/>
          </a:bodyPr>
          <a:lstStyle/>
          <a:p>
            <a:r>
              <a:rPr lang="en-US" i="1" dirty="0">
                <a:effectLst>
                  <a:outerShdw blurRad="38100" dist="38100" dir="2700000" algn="tl">
                    <a:srgbClr val="000000">
                      <a:alpha val="43137"/>
                    </a:srgbClr>
                  </a:outerShdw>
                </a:effectLst>
              </a:rPr>
              <a:t>Analytically true vs. contradiction</a:t>
            </a:r>
          </a:p>
        </p:txBody>
      </p:sp>
      <p:sp>
        <p:nvSpPr>
          <p:cNvPr id="3" name="Zástupný symbol pro obsah 2">
            <a:extLst>
              <a:ext uri="{FF2B5EF4-FFF2-40B4-BE49-F238E27FC236}">
                <a16:creationId xmlns:a16="http://schemas.microsoft.com/office/drawing/2014/main" id="{316969F1-3C1A-4AB9-98A7-530052D453DE}"/>
              </a:ext>
            </a:extLst>
          </p:cNvPr>
          <p:cNvSpPr>
            <a:spLocks noGrp="1"/>
          </p:cNvSpPr>
          <p:nvPr>
            <p:ph idx="1"/>
          </p:nvPr>
        </p:nvSpPr>
        <p:spPr>
          <a:xfrm>
            <a:off x="838200" y="1555423"/>
            <a:ext cx="10515600" cy="4937451"/>
          </a:xfrm>
        </p:spPr>
        <p:txBody>
          <a:bodyPr>
            <a:normAutofit fontScale="92500" lnSpcReduction="20000"/>
          </a:bodyPr>
          <a:lstStyle/>
          <a:p>
            <a:r>
              <a:rPr lang="en-US" dirty="0"/>
              <a:t>If the number of premises equals zero</a:t>
            </a:r>
            <a:r>
              <a:rPr lang="cs-CZ" dirty="0"/>
              <a:t>, </a:t>
            </a:r>
            <a:r>
              <a:rPr lang="en-US" dirty="0"/>
              <a:t>we deal with a valid argument without premises</a:t>
            </a:r>
            <a:r>
              <a:rPr lang="cs-CZ" dirty="0"/>
              <a:t>: </a:t>
            </a:r>
          </a:p>
          <a:p>
            <a:pPr marL="0" indent="0" algn="ctr">
              <a:buNone/>
            </a:pPr>
            <a:r>
              <a:rPr lang="cs-CZ" dirty="0">
                <a:effectLst>
                  <a:outerShdw blurRad="38100" dist="38100" dir="2700000" algn="tl">
                    <a:srgbClr val="000000">
                      <a:alpha val="43137"/>
                    </a:srgbClr>
                  </a:outerShdw>
                </a:effectLst>
              </a:rPr>
              <a:t>|= </a:t>
            </a:r>
            <a:r>
              <a:rPr lang="en-US" i="1" dirty="0">
                <a:effectLst>
                  <a:outerShdw blurRad="38100" dist="38100" dir="2700000" algn="tl">
                    <a:srgbClr val="000000">
                      <a:alpha val="43137"/>
                    </a:srgbClr>
                  </a:outerShdw>
                </a:effectLst>
              </a:rPr>
              <a:t>C</a:t>
            </a:r>
            <a:endParaRPr lang="cs-CZ" dirty="0">
              <a:effectLst>
                <a:outerShdw blurRad="38100" dist="38100" dir="2700000" algn="tl">
                  <a:srgbClr val="000000">
                    <a:alpha val="43137"/>
                  </a:srgbClr>
                </a:outerShdw>
              </a:effectLst>
            </a:endParaRPr>
          </a:p>
          <a:p>
            <a:r>
              <a:rPr lang="en-US" dirty="0"/>
              <a:t>It means that </a:t>
            </a:r>
            <a:r>
              <a:rPr lang="en-US" i="1" dirty="0">
                <a:effectLst>
                  <a:outerShdw blurRad="38100" dist="38100" dir="2700000" algn="tl">
                    <a:srgbClr val="000000">
                      <a:alpha val="43137"/>
                    </a:srgbClr>
                  </a:outerShdw>
                </a:effectLst>
              </a:rPr>
              <a:t>falseness of the conclusion C</a:t>
            </a:r>
            <a:r>
              <a:rPr lang="en-US" dirty="0"/>
              <a:t>, i.e. </a:t>
            </a:r>
            <a:r>
              <a:rPr lang="cs-CZ" dirty="0">
                <a:sym typeface="Symbol" panose="05050102010706020507" pitchFamily="18" charset="2"/>
              </a:rPr>
              <a:t></a:t>
            </a:r>
            <a:r>
              <a:rPr lang="en-US" i="1" dirty="0">
                <a:sym typeface="Symbol" panose="05050102010706020507" pitchFamily="18" charset="2"/>
              </a:rPr>
              <a:t>C,</a:t>
            </a:r>
            <a:r>
              <a:rPr lang="cs-CZ" i="1" dirty="0"/>
              <a:t> </a:t>
            </a:r>
            <a:r>
              <a:rPr lang="en-US" dirty="0"/>
              <a:t>is a </a:t>
            </a:r>
            <a:r>
              <a:rPr lang="en-US" i="1" dirty="0">
                <a:effectLst>
                  <a:outerShdw blurRad="38100" dist="38100" dir="2700000" algn="tl">
                    <a:srgbClr val="000000">
                      <a:alpha val="43137"/>
                    </a:srgbClr>
                  </a:outerShdw>
                </a:effectLst>
              </a:rPr>
              <a:t>c</a:t>
            </a:r>
            <a:r>
              <a:rPr lang="cs-CZ" i="1" dirty="0" err="1">
                <a:effectLst>
                  <a:outerShdw blurRad="38100" dist="38100" dir="2700000" algn="tl">
                    <a:srgbClr val="000000">
                      <a:alpha val="43137"/>
                    </a:srgbClr>
                  </a:outerShdw>
                </a:effectLst>
              </a:rPr>
              <a:t>ontradi</a:t>
            </a:r>
            <a:r>
              <a:rPr lang="en-US" i="1" dirty="0" err="1">
                <a:effectLst>
                  <a:outerShdw blurRad="38100" dist="38100" dir="2700000" algn="tl">
                    <a:srgbClr val="000000">
                      <a:alpha val="43137"/>
                    </a:srgbClr>
                  </a:outerShdw>
                </a:effectLst>
              </a:rPr>
              <a:t>ction</a:t>
            </a:r>
            <a:r>
              <a:rPr lang="cs-CZ" dirty="0"/>
              <a:t>. </a:t>
            </a:r>
            <a:r>
              <a:rPr lang="en-US" dirty="0"/>
              <a:t>Symbolically, </a:t>
            </a:r>
            <a:r>
              <a:rPr lang="cs-CZ" dirty="0">
                <a:sym typeface="Symbol" panose="05050102010706020507" pitchFamily="18" charset="2"/>
              </a:rPr>
              <a:t></a:t>
            </a:r>
            <a:r>
              <a:rPr lang="en-US" i="1" dirty="0">
                <a:sym typeface="Symbol" panose="05050102010706020507" pitchFamily="18" charset="2"/>
              </a:rPr>
              <a:t>C</a:t>
            </a:r>
            <a:r>
              <a:rPr lang="cs-CZ" i="1" dirty="0">
                <a:sym typeface="Symbol" panose="05050102010706020507" pitchFamily="18" charset="2"/>
              </a:rPr>
              <a:t> </a:t>
            </a:r>
            <a:r>
              <a:rPr lang="cs-CZ" dirty="0"/>
              <a:t>|=</a:t>
            </a:r>
            <a:r>
              <a:rPr lang="en-US" dirty="0"/>
              <a:t> (from negated </a:t>
            </a:r>
            <a:r>
              <a:rPr lang="en-US" i="1" dirty="0"/>
              <a:t>C </a:t>
            </a:r>
            <a:r>
              <a:rPr lang="en-US" dirty="0"/>
              <a:t>anything follows, as </a:t>
            </a:r>
            <a:r>
              <a:rPr lang="cs-CZ" dirty="0">
                <a:sym typeface="Symbol" panose="05050102010706020507" pitchFamily="18" charset="2"/>
              </a:rPr>
              <a:t></a:t>
            </a:r>
            <a:r>
              <a:rPr lang="en-US" i="1" dirty="0">
                <a:sym typeface="Symbol" panose="05050102010706020507" pitchFamily="18" charset="2"/>
              </a:rPr>
              <a:t>C </a:t>
            </a:r>
            <a:r>
              <a:rPr lang="en-US" dirty="0">
                <a:sym typeface="Symbol" panose="05050102010706020507" pitchFamily="18" charset="2"/>
              </a:rPr>
              <a:t>cannot be true.)</a:t>
            </a:r>
            <a:endParaRPr lang="cs-CZ" dirty="0"/>
          </a:p>
          <a:p>
            <a:r>
              <a:rPr lang="en-US" dirty="0"/>
              <a:t>In other words, if</a:t>
            </a:r>
            <a:r>
              <a:rPr lang="cs-CZ" dirty="0"/>
              <a:t> |= </a:t>
            </a:r>
            <a:r>
              <a:rPr lang="en-US" i="1" dirty="0"/>
              <a:t>C</a:t>
            </a:r>
            <a:r>
              <a:rPr lang="cs-CZ" dirty="0"/>
              <a:t>, </a:t>
            </a:r>
            <a:r>
              <a:rPr lang="en-US" dirty="0"/>
              <a:t>then</a:t>
            </a:r>
            <a:r>
              <a:rPr lang="cs-CZ" dirty="0"/>
              <a:t> </a:t>
            </a:r>
            <a:r>
              <a:rPr lang="en-US" i="1" dirty="0"/>
              <a:t>C</a:t>
            </a:r>
            <a:r>
              <a:rPr lang="cs-CZ" i="1" dirty="0"/>
              <a:t> </a:t>
            </a:r>
            <a:r>
              <a:rPr lang="en-US" dirty="0"/>
              <a:t>cannot be false; we say that </a:t>
            </a:r>
            <a:r>
              <a:rPr lang="en-US" i="1" dirty="0"/>
              <a:t>C</a:t>
            </a:r>
            <a:r>
              <a:rPr lang="cs-CZ" i="1" dirty="0"/>
              <a:t> </a:t>
            </a:r>
            <a:r>
              <a:rPr lang="en-US" dirty="0"/>
              <a:t>is an</a:t>
            </a:r>
            <a:r>
              <a:rPr lang="cs-CZ" dirty="0"/>
              <a:t> </a:t>
            </a:r>
            <a:r>
              <a:rPr lang="cs-CZ" i="1" dirty="0" err="1">
                <a:effectLst>
                  <a:outerShdw blurRad="38100" dist="38100" dir="2700000" algn="tl">
                    <a:srgbClr val="000000">
                      <a:alpha val="43137"/>
                    </a:srgbClr>
                  </a:outerShdw>
                </a:effectLst>
              </a:rPr>
              <a:t>analytic</a:t>
            </a:r>
            <a:r>
              <a:rPr lang="en-US" i="1" dirty="0">
                <a:effectLst>
                  <a:outerShdw blurRad="38100" dist="38100" dir="2700000" algn="tl">
                    <a:srgbClr val="000000">
                      <a:alpha val="43137"/>
                    </a:srgbClr>
                  </a:outerShdw>
                </a:effectLst>
              </a:rPr>
              <a:t>ally</a:t>
            </a:r>
            <a:r>
              <a:rPr lang="cs-CZ" i="1" dirty="0"/>
              <a:t> </a:t>
            </a:r>
            <a:r>
              <a:rPr lang="en-US" dirty="0"/>
              <a:t>or</a:t>
            </a:r>
            <a:r>
              <a:rPr lang="cs-CZ" dirty="0"/>
              <a:t> </a:t>
            </a:r>
            <a:r>
              <a:rPr lang="cs-CZ" i="1" dirty="0" err="1">
                <a:effectLst>
                  <a:outerShdw blurRad="38100" dist="38100" dir="2700000" algn="tl">
                    <a:srgbClr val="000000">
                      <a:alpha val="43137"/>
                    </a:srgbClr>
                  </a:outerShdw>
                </a:effectLst>
              </a:rPr>
              <a:t>logic</a:t>
            </a:r>
            <a:r>
              <a:rPr lang="en-US" i="1" dirty="0">
                <a:effectLst>
                  <a:outerShdw blurRad="38100" dist="38100" dir="2700000" algn="tl">
                    <a:srgbClr val="000000">
                      <a:alpha val="43137"/>
                    </a:srgbClr>
                  </a:outerShdw>
                </a:effectLst>
              </a:rPr>
              <a:t>ally true proposition</a:t>
            </a:r>
            <a:r>
              <a:rPr lang="cs-CZ" dirty="0"/>
              <a:t>.</a:t>
            </a:r>
          </a:p>
          <a:p>
            <a:pPr marL="0" indent="0">
              <a:spcBef>
                <a:spcPts val="1800"/>
              </a:spcBef>
              <a:buNone/>
            </a:pPr>
            <a:r>
              <a:rPr lang="en-US" i="1" dirty="0"/>
              <a:t>Example</a:t>
            </a:r>
            <a:r>
              <a:rPr lang="cs-CZ" i="1" dirty="0"/>
              <a:t>. </a:t>
            </a:r>
            <a:r>
              <a:rPr lang="cs-CZ" dirty="0"/>
              <a:t>„</a:t>
            </a:r>
            <a:r>
              <a:rPr lang="en-US" i="1" dirty="0">
                <a:solidFill>
                  <a:srgbClr val="0070C0"/>
                </a:solidFill>
              </a:rPr>
              <a:t>No bachelor is married</a:t>
            </a:r>
            <a:r>
              <a:rPr lang="cs-CZ" dirty="0"/>
              <a:t>“ </a:t>
            </a:r>
            <a:r>
              <a:rPr lang="en-US" dirty="0"/>
              <a:t>is analytically true</a:t>
            </a:r>
            <a:r>
              <a:rPr lang="cs-CZ" dirty="0"/>
              <a:t>. </a:t>
            </a:r>
            <a:r>
              <a:rPr lang="en-US" dirty="0"/>
              <a:t>If one understands the terms ‘bachelor’ and ‘married’</a:t>
            </a:r>
            <a:r>
              <a:rPr lang="cs-CZ" dirty="0"/>
              <a:t>, </a:t>
            </a:r>
            <a:r>
              <a:rPr lang="en-US" dirty="0"/>
              <a:t>then one knows that the proposition is necessarily true. Hence, you wouldn’t empirically examine particular bachelors and ask them about their being married. Rather, you’d apply logic. </a:t>
            </a:r>
            <a:endParaRPr lang="cs-CZ" dirty="0"/>
          </a:p>
          <a:p>
            <a:pPr marL="0" indent="0" algn="ctr">
              <a:spcBef>
                <a:spcPts val="1800"/>
              </a:spcBef>
              <a:buNone/>
            </a:pPr>
            <a:r>
              <a:rPr lang="cs-CZ" dirty="0">
                <a:effectLst>
                  <a:outerShdw blurRad="38100" dist="38100" dir="2700000" algn="tl">
                    <a:srgbClr val="000000">
                      <a:alpha val="43137"/>
                    </a:srgbClr>
                  </a:outerShdw>
                </a:effectLst>
              </a:rPr>
              <a:t>|= </a:t>
            </a:r>
            <a:r>
              <a:rPr lang="en-US" i="1" dirty="0">
                <a:effectLst>
                  <a:outerShdw blurRad="38100" dist="38100" dir="2700000" algn="tl">
                    <a:srgbClr val="000000">
                      <a:alpha val="43137"/>
                    </a:srgbClr>
                  </a:outerShdw>
                </a:effectLst>
              </a:rPr>
              <a:t>C</a:t>
            </a:r>
            <a:r>
              <a:rPr lang="cs-CZ" i="1" dirty="0">
                <a:effectLst>
                  <a:outerShdw blurRad="38100" dist="38100" dir="2700000" algn="tl">
                    <a:srgbClr val="000000">
                      <a:alpha val="43137"/>
                    </a:srgbClr>
                  </a:outerShdw>
                </a:effectLst>
              </a:rPr>
              <a:t> </a:t>
            </a:r>
            <a:r>
              <a:rPr lang="en-US" dirty="0">
                <a:effectLst>
                  <a:outerShdw blurRad="38100" dist="38100" dir="2700000" algn="tl">
                    <a:srgbClr val="000000">
                      <a:alpha val="43137"/>
                    </a:srgbClr>
                  </a:outerShdw>
                </a:effectLst>
              </a:rPr>
              <a:t>if and only if</a:t>
            </a:r>
            <a:r>
              <a:rPr lang="cs-CZ" dirty="0">
                <a:effectLst>
                  <a:outerShdw blurRad="38100" dist="38100" dir="2700000" algn="tl">
                    <a:srgbClr val="000000">
                      <a:alpha val="43137"/>
                    </a:srgbClr>
                  </a:outerShdw>
                </a:effectLst>
              </a:rPr>
              <a:t> </a:t>
            </a:r>
            <a:r>
              <a:rPr lang="cs-CZ" dirty="0">
                <a:effectLst>
                  <a:outerShdw blurRad="38100" dist="38100" dir="2700000" algn="tl">
                    <a:srgbClr val="000000">
                      <a:alpha val="43137"/>
                    </a:srgbClr>
                  </a:outerShdw>
                </a:effectLst>
                <a:sym typeface="Symbol" panose="05050102010706020507" pitchFamily="18" charset="2"/>
              </a:rPr>
              <a:t></a:t>
            </a:r>
            <a:r>
              <a:rPr lang="en-US" i="1" dirty="0">
                <a:effectLst>
                  <a:outerShdw blurRad="38100" dist="38100" dir="2700000" algn="tl">
                    <a:srgbClr val="000000">
                      <a:alpha val="43137"/>
                    </a:srgbClr>
                  </a:outerShdw>
                </a:effectLst>
                <a:sym typeface="Symbol" panose="05050102010706020507" pitchFamily="18" charset="2"/>
              </a:rPr>
              <a:t>C</a:t>
            </a:r>
            <a:r>
              <a:rPr lang="cs-CZ" i="1" dirty="0">
                <a:effectLst>
                  <a:outerShdw blurRad="38100" dist="38100" dir="2700000" algn="tl">
                    <a:srgbClr val="000000">
                      <a:alpha val="43137"/>
                    </a:srgbClr>
                  </a:outerShdw>
                </a:effectLst>
                <a:sym typeface="Symbol" panose="05050102010706020507" pitchFamily="18" charset="2"/>
              </a:rPr>
              <a:t> </a:t>
            </a:r>
            <a:r>
              <a:rPr lang="cs-CZ" dirty="0">
                <a:effectLst>
                  <a:outerShdw blurRad="38100" dist="38100" dir="2700000" algn="tl">
                    <a:srgbClr val="000000">
                      <a:alpha val="43137"/>
                    </a:srgbClr>
                  </a:outerShdw>
                </a:effectLst>
              </a:rPr>
              <a:t>|=</a:t>
            </a:r>
          </a:p>
        </p:txBody>
      </p:sp>
      <p:sp>
        <p:nvSpPr>
          <p:cNvPr id="4" name="Zástupný symbol pro číslo snímku 3">
            <a:extLst>
              <a:ext uri="{FF2B5EF4-FFF2-40B4-BE49-F238E27FC236}">
                <a16:creationId xmlns:a16="http://schemas.microsoft.com/office/drawing/2014/main" id="{AE15FC31-D5BE-4E9E-9281-D5C053D64B30}"/>
              </a:ext>
            </a:extLst>
          </p:cNvPr>
          <p:cNvSpPr>
            <a:spLocks noGrp="1"/>
          </p:cNvSpPr>
          <p:nvPr>
            <p:ph type="sldNum" sz="quarter" idx="12"/>
          </p:nvPr>
        </p:nvSpPr>
        <p:spPr/>
        <p:txBody>
          <a:bodyPr/>
          <a:lstStyle/>
          <a:p>
            <a:fld id="{FF866376-18FF-4DCA-9D4A-E0BA9FCB2780}" type="slidenum">
              <a:rPr lang="cs-CZ" smtClean="0"/>
              <a:t>20</a:t>
            </a:fld>
            <a:endParaRPr lang="cs-CZ"/>
          </a:p>
        </p:txBody>
      </p:sp>
    </p:spTree>
    <p:extLst>
      <p:ext uri="{BB962C8B-B14F-4D97-AF65-F5344CB8AC3E}">
        <p14:creationId xmlns:p14="http://schemas.microsoft.com/office/powerpoint/2010/main" val="2847469113"/>
      </p:ext>
    </p:extLst>
  </p:cSld>
  <p:clrMapOvr>
    <a:masterClrMapping/>
  </p:clrMapOvr>
  <p:extLst mod="1">
    <p:ext uri="{6950BFC3-D8DA-4A85-94F7-54DA5524770B}">
      <p188:commentRel xmlns:p188="http://schemas.microsoft.com/office/powerpoint/2018/8/main" xmlns="" r:id="rId2"/>
    </p:ext>
  </p:extLs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E8C428-0DCC-49A8-AB03-7EDF99CF745B}"/>
              </a:ext>
            </a:extLst>
          </p:cNvPr>
          <p:cNvSpPr>
            <a:spLocks noGrp="1"/>
          </p:cNvSpPr>
          <p:nvPr>
            <p:ph type="title"/>
          </p:nvPr>
        </p:nvSpPr>
        <p:spPr>
          <a:xfrm>
            <a:off x="838200" y="365126"/>
            <a:ext cx="10515600" cy="775517"/>
          </a:xfrm>
        </p:spPr>
        <p:txBody>
          <a:bodyPr>
            <a:normAutofit fontScale="90000"/>
          </a:bodyPr>
          <a:lstStyle/>
          <a:p>
            <a:r>
              <a:rPr lang="en-US" i="1" dirty="0">
                <a:effectLst>
                  <a:outerShdw blurRad="38100" dist="38100" dir="2700000" algn="tl">
                    <a:srgbClr val="000000">
                      <a:alpha val="43137"/>
                    </a:srgbClr>
                  </a:outerShdw>
                </a:effectLst>
              </a:rPr>
              <a:t>Valid argument and analytically true proposition</a:t>
            </a:r>
          </a:p>
        </p:txBody>
      </p:sp>
      <p:sp>
        <p:nvSpPr>
          <p:cNvPr id="3" name="Zástupný symbol pro obsah 2">
            <a:extLst>
              <a:ext uri="{FF2B5EF4-FFF2-40B4-BE49-F238E27FC236}">
                <a16:creationId xmlns:a16="http://schemas.microsoft.com/office/drawing/2014/main" id="{6919B609-E57D-4F63-BB2F-3587438813E4}"/>
              </a:ext>
            </a:extLst>
          </p:cNvPr>
          <p:cNvSpPr>
            <a:spLocks noGrp="1"/>
          </p:cNvSpPr>
          <p:nvPr>
            <p:ph idx="1"/>
          </p:nvPr>
        </p:nvSpPr>
        <p:spPr>
          <a:xfrm>
            <a:off x="650449" y="1348033"/>
            <a:ext cx="10840825" cy="5144841"/>
          </a:xfrm>
        </p:spPr>
        <p:txBody>
          <a:bodyPr>
            <a:normAutofit fontScale="92500" lnSpcReduction="20000"/>
          </a:bodyPr>
          <a:lstStyle/>
          <a:p>
            <a:r>
              <a:rPr lang="en-US" i="1" dirty="0">
                <a:solidFill>
                  <a:srgbClr val="0070C0"/>
                </a:solidFill>
              </a:rPr>
              <a:t>Semantic theorem of deduction</a:t>
            </a:r>
            <a:endParaRPr lang="en-US" dirty="0"/>
          </a:p>
          <a:p>
            <a:r>
              <a:rPr lang="en-US" dirty="0"/>
              <a:t>The argument </a:t>
            </a:r>
            <a:r>
              <a:rPr lang="en-US" i="1" dirty="0"/>
              <a:t>P</a:t>
            </a:r>
            <a:r>
              <a:rPr lang="en-US" baseline="-25000" dirty="0"/>
              <a:t>1</a:t>
            </a:r>
            <a:r>
              <a:rPr lang="en-US" dirty="0"/>
              <a:t>, …, </a:t>
            </a:r>
            <a:r>
              <a:rPr lang="en-US" i="1" dirty="0" err="1"/>
              <a:t>P</a:t>
            </a:r>
            <a:r>
              <a:rPr lang="en-US" i="1" baseline="-25000" dirty="0" err="1"/>
              <a:t>n</a:t>
            </a:r>
            <a:r>
              <a:rPr lang="en-US" dirty="0"/>
              <a:t> |= </a:t>
            </a:r>
            <a:r>
              <a:rPr lang="en-US" i="1" dirty="0"/>
              <a:t>C </a:t>
            </a:r>
            <a:r>
              <a:rPr lang="en-US" dirty="0"/>
              <a:t>is valid </a:t>
            </a:r>
            <a:r>
              <a:rPr lang="en-US" dirty="0" err="1"/>
              <a:t>iff</a:t>
            </a:r>
            <a:r>
              <a:rPr lang="en-US" dirty="0"/>
              <a:t> the proposition of the form </a:t>
            </a:r>
            <a:br>
              <a:rPr lang="en-US" dirty="0"/>
            </a:br>
            <a:r>
              <a:rPr lang="en-US" dirty="0"/>
              <a:t>“If (</a:t>
            </a:r>
            <a:r>
              <a:rPr lang="en-US" i="1" dirty="0"/>
              <a:t>P</a:t>
            </a:r>
            <a:r>
              <a:rPr lang="en-US" baseline="-25000" dirty="0"/>
              <a:t>1 </a:t>
            </a:r>
            <a:r>
              <a:rPr lang="en-US" dirty="0"/>
              <a:t>and … and </a:t>
            </a:r>
            <a:r>
              <a:rPr lang="en-US" i="1" dirty="0" err="1"/>
              <a:t>P</a:t>
            </a:r>
            <a:r>
              <a:rPr lang="en-US" i="1" baseline="-25000" dirty="0" err="1"/>
              <a:t>n</a:t>
            </a:r>
            <a:r>
              <a:rPr lang="en-US" dirty="0"/>
              <a:t>), then </a:t>
            </a:r>
            <a:r>
              <a:rPr lang="en-US" i="1" dirty="0"/>
              <a:t>C</a:t>
            </a:r>
            <a:r>
              <a:rPr lang="en-US" dirty="0"/>
              <a:t>“ is analytically true. </a:t>
            </a:r>
          </a:p>
          <a:p>
            <a:pPr marL="0" indent="0">
              <a:spcBef>
                <a:spcPts val="1800"/>
              </a:spcBef>
              <a:buNone/>
            </a:pPr>
            <a:r>
              <a:rPr lang="en-US" dirty="0"/>
              <a:t>	</a:t>
            </a:r>
            <a:r>
              <a:rPr lang="en-US" sz="3100" dirty="0"/>
              <a:t>Schematically: </a:t>
            </a:r>
            <a:r>
              <a:rPr lang="en-US" sz="3100" i="1" dirty="0">
                <a:solidFill>
                  <a:srgbClr val="0070C0"/>
                </a:solidFill>
                <a:effectLst>
                  <a:outerShdw blurRad="38100" dist="38100" dir="2700000" algn="tl">
                    <a:srgbClr val="000000">
                      <a:alpha val="43137"/>
                    </a:srgbClr>
                  </a:outerShdw>
                </a:effectLst>
              </a:rPr>
              <a:t>P</a:t>
            </a:r>
            <a:r>
              <a:rPr lang="en-US" sz="3100" baseline="-25000" dirty="0">
                <a:solidFill>
                  <a:srgbClr val="0070C0"/>
                </a:solidFill>
                <a:effectLst>
                  <a:outerShdw blurRad="38100" dist="38100" dir="2700000" algn="tl">
                    <a:srgbClr val="000000">
                      <a:alpha val="43137"/>
                    </a:srgbClr>
                  </a:outerShdw>
                </a:effectLst>
              </a:rPr>
              <a:t>1</a:t>
            </a:r>
            <a:r>
              <a:rPr lang="en-US" sz="3100" dirty="0">
                <a:solidFill>
                  <a:srgbClr val="0070C0"/>
                </a:solidFill>
                <a:effectLst>
                  <a:outerShdw blurRad="38100" dist="38100" dir="2700000" algn="tl">
                    <a:srgbClr val="000000">
                      <a:alpha val="43137"/>
                    </a:srgbClr>
                  </a:outerShdw>
                </a:effectLst>
              </a:rPr>
              <a:t>, …, </a:t>
            </a:r>
            <a:r>
              <a:rPr lang="en-US" sz="3100" i="1" dirty="0" err="1">
                <a:solidFill>
                  <a:srgbClr val="0070C0"/>
                </a:solidFill>
                <a:effectLst>
                  <a:outerShdw blurRad="38100" dist="38100" dir="2700000" algn="tl">
                    <a:srgbClr val="000000">
                      <a:alpha val="43137"/>
                    </a:srgbClr>
                  </a:outerShdw>
                </a:effectLst>
              </a:rPr>
              <a:t>P</a:t>
            </a:r>
            <a:r>
              <a:rPr lang="en-US" sz="3100" i="1" baseline="-25000" dirty="0" err="1">
                <a:solidFill>
                  <a:srgbClr val="0070C0"/>
                </a:solidFill>
                <a:effectLst>
                  <a:outerShdw blurRad="38100" dist="38100" dir="2700000" algn="tl">
                    <a:srgbClr val="000000">
                      <a:alpha val="43137"/>
                    </a:srgbClr>
                  </a:outerShdw>
                </a:effectLst>
              </a:rPr>
              <a:t>n</a:t>
            </a:r>
            <a:r>
              <a:rPr lang="en-US" sz="3100" dirty="0">
                <a:solidFill>
                  <a:srgbClr val="0070C0"/>
                </a:solidFill>
                <a:effectLst>
                  <a:outerShdw blurRad="38100" dist="38100" dir="2700000" algn="tl">
                    <a:srgbClr val="000000">
                      <a:alpha val="43137"/>
                    </a:srgbClr>
                  </a:outerShdw>
                </a:effectLst>
              </a:rPr>
              <a:t> |= </a:t>
            </a:r>
            <a:r>
              <a:rPr lang="en-US" sz="3100" i="1" dirty="0">
                <a:solidFill>
                  <a:srgbClr val="0070C0"/>
                </a:solidFill>
                <a:effectLst>
                  <a:outerShdw blurRad="38100" dist="38100" dir="2700000" algn="tl">
                    <a:srgbClr val="000000">
                      <a:alpha val="43137"/>
                    </a:srgbClr>
                  </a:outerShdw>
                </a:effectLst>
              </a:rPr>
              <a:t>C</a:t>
            </a:r>
            <a:r>
              <a:rPr lang="en-US" sz="3100" dirty="0"/>
              <a:t> </a:t>
            </a:r>
            <a:r>
              <a:rPr lang="en-US" sz="3100" dirty="0" err="1"/>
              <a:t>iff</a:t>
            </a:r>
            <a:r>
              <a:rPr lang="en-US" sz="3100" dirty="0"/>
              <a:t> </a:t>
            </a:r>
            <a:r>
              <a:rPr lang="en-US" sz="3100" dirty="0">
                <a:solidFill>
                  <a:srgbClr val="0070C0"/>
                </a:solidFill>
                <a:effectLst>
                  <a:outerShdw blurRad="38100" dist="38100" dir="2700000" algn="tl">
                    <a:srgbClr val="000000">
                      <a:alpha val="43137"/>
                    </a:srgbClr>
                  </a:outerShdw>
                </a:effectLst>
              </a:rPr>
              <a:t>|=  (</a:t>
            </a:r>
            <a:r>
              <a:rPr lang="en-US" sz="3100" i="1" dirty="0">
                <a:solidFill>
                  <a:srgbClr val="0070C0"/>
                </a:solidFill>
                <a:effectLst>
                  <a:outerShdw blurRad="38100" dist="38100" dir="2700000" algn="tl">
                    <a:srgbClr val="000000">
                      <a:alpha val="43137"/>
                    </a:srgbClr>
                  </a:outerShdw>
                </a:effectLst>
              </a:rPr>
              <a:t>P</a:t>
            </a:r>
            <a:r>
              <a:rPr lang="en-US" sz="3100" baseline="-25000" dirty="0">
                <a:solidFill>
                  <a:srgbClr val="0070C0"/>
                </a:solidFill>
                <a:effectLst>
                  <a:outerShdw blurRad="38100" dist="38100" dir="2700000" algn="tl">
                    <a:srgbClr val="000000">
                      <a:alpha val="43137"/>
                    </a:srgbClr>
                  </a:outerShdw>
                </a:effectLst>
              </a:rPr>
              <a:t>1</a:t>
            </a:r>
            <a:r>
              <a:rPr lang="en-US" sz="3100" dirty="0">
                <a:solidFill>
                  <a:srgbClr val="0070C0"/>
                </a:solidFill>
                <a:effectLst>
                  <a:outerShdw blurRad="38100" dist="38100" dir="2700000" algn="tl">
                    <a:srgbClr val="000000">
                      <a:alpha val="43137"/>
                    </a:srgbClr>
                  </a:outerShdw>
                </a:effectLst>
              </a:rPr>
              <a:t> &amp; … &amp; </a:t>
            </a:r>
            <a:r>
              <a:rPr lang="en-US" sz="3100" i="1" dirty="0" err="1">
                <a:solidFill>
                  <a:srgbClr val="0070C0"/>
                </a:solidFill>
                <a:effectLst>
                  <a:outerShdw blurRad="38100" dist="38100" dir="2700000" algn="tl">
                    <a:srgbClr val="000000">
                      <a:alpha val="43137"/>
                    </a:srgbClr>
                  </a:outerShdw>
                </a:effectLst>
              </a:rPr>
              <a:t>P</a:t>
            </a:r>
            <a:r>
              <a:rPr lang="en-US" sz="3100" i="1" baseline="-25000" dirty="0" err="1">
                <a:solidFill>
                  <a:srgbClr val="0070C0"/>
                </a:solidFill>
                <a:effectLst>
                  <a:outerShdw blurRad="38100" dist="38100" dir="2700000" algn="tl">
                    <a:srgbClr val="000000">
                      <a:alpha val="43137"/>
                    </a:srgbClr>
                  </a:outerShdw>
                </a:effectLst>
              </a:rPr>
              <a:t>n</a:t>
            </a:r>
            <a:r>
              <a:rPr lang="en-US" sz="3100" dirty="0">
                <a:solidFill>
                  <a:srgbClr val="0070C0"/>
                </a:solidFill>
                <a:effectLst>
                  <a:outerShdw blurRad="38100" dist="38100" dir="2700000" algn="tl">
                    <a:srgbClr val="000000">
                      <a:alpha val="43137"/>
                    </a:srgbClr>
                  </a:outerShdw>
                </a:effectLst>
              </a:rPr>
              <a:t>) </a:t>
            </a:r>
            <a:r>
              <a:rPr lang="en-US" sz="3100" dirty="0">
                <a:solidFill>
                  <a:srgbClr val="0070C0"/>
                </a:solidFill>
                <a:effectLst>
                  <a:outerShdw blurRad="38100" dist="38100" dir="2700000" algn="tl">
                    <a:srgbClr val="000000">
                      <a:alpha val="43137"/>
                    </a:srgbClr>
                  </a:outerShdw>
                </a:effectLst>
                <a:sym typeface="Symbol" panose="05050102010706020507" pitchFamily="18" charset="2"/>
              </a:rPr>
              <a:t></a:t>
            </a:r>
            <a:r>
              <a:rPr lang="en-US" sz="3100" dirty="0">
                <a:solidFill>
                  <a:srgbClr val="0070C0"/>
                </a:solidFill>
                <a:effectLst>
                  <a:outerShdw blurRad="38100" dist="38100" dir="2700000" algn="tl">
                    <a:srgbClr val="000000">
                      <a:alpha val="43137"/>
                    </a:srgbClr>
                  </a:outerShdw>
                </a:effectLst>
              </a:rPr>
              <a:t> </a:t>
            </a:r>
            <a:r>
              <a:rPr lang="en-US" sz="3100" i="1" dirty="0">
                <a:solidFill>
                  <a:srgbClr val="0070C0"/>
                </a:solidFill>
                <a:effectLst>
                  <a:outerShdw blurRad="38100" dist="38100" dir="2700000" algn="tl">
                    <a:srgbClr val="000000">
                      <a:alpha val="43137"/>
                    </a:srgbClr>
                  </a:outerShdw>
                </a:effectLst>
              </a:rPr>
              <a:t>C</a:t>
            </a:r>
            <a:endParaRPr lang="en-US" sz="3100" dirty="0">
              <a:solidFill>
                <a:srgbClr val="0070C0"/>
              </a:solidFill>
              <a:effectLst>
                <a:outerShdw blurRad="38100" dist="38100" dir="2700000" algn="tl">
                  <a:srgbClr val="000000">
                    <a:alpha val="43137"/>
                  </a:srgbClr>
                </a:outerShdw>
              </a:effectLst>
            </a:endParaRPr>
          </a:p>
          <a:p>
            <a:r>
              <a:rPr lang="en-US" dirty="0"/>
              <a:t>Premises can be moved to the right-hand side as the antecedents of an implicative proposition: </a:t>
            </a:r>
          </a:p>
          <a:p>
            <a:pPr marL="0" indent="0">
              <a:buNone/>
            </a:pPr>
            <a:r>
              <a:rPr lang="en-US" i="1" dirty="0"/>
              <a:t>	P</a:t>
            </a:r>
            <a:r>
              <a:rPr lang="en-US" baseline="-25000" dirty="0"/>
              <a:t>1</a:t>
            </a:r>
            <a:r>
              <a:rPr lang="en-US" dirty="0"/>
              <a:t>, ..., </a:t>
            </a:r>
            <a:r>
              <a:rPr lang="en-US" i="1" dirty="0" err="1"/>
              <a:t>P</a:t>
            </a:r>
            <a:r>
              <a:rPr lang="en-US" i="1" baseline="-25000" dirty="0" err="1"/>
              <a:t>n</a:t>
            </a:r>
            <a:r>
              <a:rPr lang="en-US" dirty="0"/>
              <a:t>   |= </a:t>
            </a:r>
            <a:r>
              <a:rPr lang="en-US" i="1" dirty="0"/>
              <a:t>C</a:t>
            </a:r>
            <a:r>
              <a:rPr lang="en-US" dirty="0"/>
              <a:t>				</a:t>
            </a:r>
            <a:r>
              <a:rPr lang="en-US" dirty="0">
                <a:sym typeface="Symbol" panose="05050102010706020507" pitchFamily="18" charset="2"/>
              </a:rPr>
              <a:t></a:t>
            </a:r>
            <a:r>
              <a:rPr lang="en-US" dirty="0"/>
              <a:t> (</a:t>
            </a:r>
            <a:r>
              <a:rPr lang="en-US" dirty="0" err="1"/>
              <a:t>iff</a:t>
            </a:r>
            <a:r>
              <a:rPr lang="en-US" dirty="0"/>
              <a:t>)</a:t>
            </a:r>
          </a:p>
          <a:p>
            <a:pPr marL="0" indent="0">
              <a:buNone/>
            </a:pPr>
            <a:r>
              <a:rPr lang="en-US" i="1" dirty="0"/>
              <a:t>	P</a:t>
            </a:r>
            <a:r>
              <a:rPr lang="en-US" baseline="-25000" dirty="0"/>
              <a:t>1</a:t>
            </a:r>
            <a:r>
              <a:rPr lang="en-US" dirty="0"/>
              <a:t>, ..., </a:t>
            </a:r>
            <a:r>
              <a:rPr lang="en-US" i="1" dirty="0"/>
              <a:t>P</a:t>
            </a:r>
            <a:r>
              <a:rPr lang="en-US" i="1" baseline="-25000" dirty="0"/>
              <a:t>n-</a:t>
            </a:r>
            <a:r>
              <a:rPr lang="en-US" baseline="-25000" dirty="0"/>
              <a:t>1</a:t>
            </a:r>
            <a:r>
              <a:rPr lang="en-US" dirty="0"/>
              <a:t> |= </a:t>
            </a:r>
            <a:r>
              <a:rPr lang="en-US" i="1" dirty="0" err="1"/>
              <a:t>P</a:t>
            </a:r>
            <a:r>
              <a:rPr lang="en-US" i="1" baseline="-25000" dirty="0" err="1"/>
              <a:t>n</a:t>
            </a:r>
            <a:r>
              <a:rPr lang="en-US" dirty="0"/>
              <a:t> </a:t>
            </a:r>
            <a:r>
              <a:rPr lang="en-US" dirty="0">
                <a:sym typeface="Symbol" panose="05050102010706020507" pitchFamily="18" charset="2"/>
              </a:rPr>
              <a:t></a:t>
            </a:r>
            <a:r>
              <a:rPr lang="en-US" dirty="0"/>
              <a:t> </a:t>
            </a:r>
            <a:r>
              <a:rPr lang="en-US" i="1" dirty="0"/>
              <a:t>C</a:t>
            </a:r>
            <a:r>
              <a:rPr lang="en-US" dirty="0"/>
              <a:t>	 			</a:t>
            </a:r>
            <a:r>
              <a:rPr lang="en-US" dirty="0">
                <a:sym typeface="Symbol" panose="05050102010706020507" pitchFamily="18" charset="2"/>
              </a:rPr>
              <a:t></a:t>
            </a:r>
            <a:endParaRPr lang="en-US" dirty="0"/>
          </a:p>
          <a:p>
            <a:pPr marL="0" indent="0">
              <a:buNone/>
            </a:pPr>
            <a:r>
              <a:rPr lang="en-US" i="1" dirty="0"/>
              <a:t>	P</a:t>
            </a:r>
            <a:r>
              <a:rPr lang="en-US" baseline="-25000" dirty="0"/>
              <a:t>1</a:t>
            </a:r>
            <a:r>
              <a:rPr lang="en-US" dirty="0"/>
              <a:t>, ..., </a:t>
            </a:r>
            <a:r>
              <a:rPr lang="en-US" i="1" dirty="0"/>
              <a:t>P</a:t>
            </a:r>
            <a:r>
              <a:rPr lang="en-US" i="1" baseline="-25000" dirty="0"/>
              <a:t>n-</a:t>
            </a:r>
            <a:r>
              <a:rPr lang="en-US" baseline="-25000" dirty="0"/>
              <a:t>2</a:t>
            </a:r>
            <a:r>
              <a:rPr lang="en-US" dirty="0"/>
              <a:t> |= (</a:t>
            </a:r>
            <a:r>
              <a:rPr lang="en-US" i="1" dirty="0"/>
              <a:t>P</a:t>
            </a:r>
            <a:r>
              <a:rPr lang="en-US" i="1" baseline="-25000" dirty="0"/>
              <a:t>n-</a:t>
            </a:r>
            <a:r>
              <a:rPr lang="en-US" baseline="-25000" dirty="0"/>
              <a:t>1</a:t>
            </a:r>
            <a:r>
              <a:rPr lang="en-US" i="1" dirty="0"/>
              <a:t> </a:t>
            </a:r>
            <a:r>
              <a:rPr lang="en-US" dirty="0"/>
              <a:t>&amp; </a:t>
            </a:r>
            <a:r>
              <a:rPr lang="en-US" i="1" dirty="0" err="1"/>
              <a:t>P</a:t>
            </a:r>
            <a:r>
              <a:rPr lang="en-US" i="1" baseline="-25000" dirty="0" err="1"/>
              <a:t>n</a:t>
            </a:r>
            <a:r>
              <a:rPr lang="en-US" dirty="0"/>
              <a:t>) </a:t>
            </a:r>
            <a:r>
              <a:rPr lang="en-US" dirty="0">
                <a:sym typeface="Symbol" panose="05050102010706020507" pitchFamily="18" charset="2"/>
              </a:rPr>
              <a:t></a:t>
            </a:r>
            <a:r>
              <a:rPr lang="en-US" dirty="0"/>
              <a:t> </a:t>
            </a:r>
            <a:r>
              <a:rPr lang="en-US" i="1" dirty="0"/>
              <a:t>C</a:t>
            </a:r>
            <a:r>
              <a:rPr lang="en-US" dirty="0"/>
              <a:t>	 	</a:t>
            </a:r>
            <a:r>
              <a:rPr lang="en-US" dirty="0">
                <a:sym typeface="Symbol" panose="05050102010706020507" pitchFamily="18" charset="2"/>
              </a:rPr>
              <a:t></a:t>
            </a:r>
            <a:endParaRPr lang="en-US" dirty="0"/>
          </a:p>
          <a:p>
            <a:pPr marL="0" indent="0">
              <a:buNone/>
            </a:pPr>
            <a:r>
              <a:rPr lang="en-US" i="1" dirty="0"/>
              <a:t>	P</a:t>
            </a:r>
            <a:r>
              <a:rPr lang="en-US" baseline="-25000" dirty="0"/>
              <a:t>1</a:t>
            </a:r>
            <a:r>
              <a:rPr lang="en-US" dirty="0"/>
              <a:t>, ..., </a:t>
            </a:r>
            <a:r>
              <a:rPr lang="en-US" i="1" dirty="0"/>
              <a:t>P</a:t>
            </a:r>
            <a:r>
              <a:rPr lang="en-US" i="1" baseline="-25000" dirty="0"/>
              <a:t>n-</a:t>
            </a:r>
            <a:r>
              <a:rPr lang="en-US" baseline="-25000" dirty="0"/>
              <a:t>3</a:t>
            </a:r>
            <a:r>
              <a:rPr lang="en-US" dirty="0"/>
              <a:t> |= (</a:t>
            </a:r>
            <a:r>
              <a:rPr lang="en-US" i="1" dirty="0"/>
              <a:t>P</a:t>
            </a:r>
            <a:r>
              <a:rPr lang="en-US" i="1" baseline="-25000" dirty="0"/>
              <a:t>n-</a:t>
            </a:r>
            <a:r>
              <a:rPr lang="en-US" baseline="-25000" dirty="0"/>
              <a:t>2</a:t>
            </a:r>
            <a:r>
              <a:rPr lang="en-US" i="1" dirty="0"/>
              <a:t> </a:t>
            </a:r>
            <a:r>
              <a:rPr lang="en-US" dirty="0"/>
              <a:t>&amp; </a:t>
            </a:r>
            <a:r>
              <a:rPr lang="en-US" i="1" dirty="0"/>
              <a:t>P</a:t>
            </a:r>
            <a:r>
              <a:rPr lang="en-US" i="1" baseline="-25000" dirty="0"/>
              <a:t>n-</a:t>
            </a:r>
            <a:r>
              <a:rPr lang="en-US" baseline="-25000" dirty="0"/>
              <a:t>1</a:t>
            </a:r>
            <a:r>
              <a:rPr lang="en-US" i="1" dirty="0"/>
              <a:t> </a:t>
            </a:r>
            <a:r>
              <a:rPr lang="en-US" dirty="0"/>
              <a:t>&amp; </a:t>
            </a:r>
            <a:r>
              <a:rPr lang="en-US" i="1" dirty="0" err="1"/>
              <a:t>P</a:t>
            </a:r>
            <a:r>
              <a:rPr lang="en-US" i="1" baseline="-25000" dirty="0" err="1"/>
              <a:t>n</a:t>
            </a:r>
            <a:r>
              <a:rPr lang="en-US" dirty="0"/>
              <a:t>) </a:t>
            </a:r>
            <a:r>
              <a:rPr lang="en-US" dirty="0">
                <a:sym typeface="Symbol" panose="05050102010706020507" pitchFamily="18" charset="2"/>
              </a:rPr>
              <a:t></a:t>
            </a:r>
            <a:r>
              <a:rPr lang="en-US" dirty="0"/>
              <a:t> </a:t>
            </a:r>
            <a:r>
              <a:rPr lang="en-US" i="1" dirty="0"/>
              <a:t>C</a:t>
            </a:r>
            <a:r>
              <a:rPr lang="en-US" dirty="0"/>
              <a:t> 	</a:t>
            </a:r>
            <a:r>
              <a:rPr lang="en-US" dirty="0">
                <a:sym typeface="Symbol" panose="05050102010706020507" pitchFamily="18" charset="2"/>
              </a:rPr>
              <a:t></a:t>
            </a:r>
            <a:endParaRPr lang="en-US" dirty="0"/>
          </a:p>
          <a:p>
            <a:pPr marL="0" indent="0">
              <a:buNone/>
            </a:pPr>
            <a:r>
              <a:rPr lang="en-US" dirty="0"/>
              <a:t>		…</a:t>
            </a:r>
          </a:p>
          <a:p>
            <a:pPr marL="0" indent="0">
              <a:buNone/>
            </a:pPr>
            <a:r>
              <a:rPr lang="en-US" dirty="0"/>
              <a:t>	|=  (</a:t>
            </a:r>
            <a:r>
              <a:rPr lang="en-US" i="1" dirty="0"/>
              <a:t>P</a:t>
            </a:r>
            <a:r>
              <a:rPr lang="en-US" baseline="-25000" dirty="0"/>
              <a:t>1</a:t>
            </a:r>
            <a:r>
              <a:rPr lang="en-US" dirty="0"/>
              <a:t> &amp; … &amp; </a:t>
            </a:r>
            <a:r>
              <a:rPr lang="en-US" i="1" dirty="0" err="1"/>
              <a:t>P</a:t>
            </a:r>
            <a:r>
              <a:rPr lang="en-US" i="1" baseline="-25000" dirty="0" err="1"/>
              <a:t>n</a:t>
            </a:r>
            <a:r>
              <a:rPr lang="en-US" dirty="0"/>
              <a:t>) </a:t>
            </a:r>
            <a:r>
              <a:rPr lang="en-US" dirty="0">
                <a:sym typeface="Symbol" panose="05050102010706020507" pitchFamily="18" charset="2"/>
              </a:rPr>
              <a:t></a:t>
            </a:r>
            <a:r>
              <a:rPr lang="en-US" dirty="0"/>
              <a:t> </a:t>
            </a:r>
            <a:r>
              <a:rPr lang="en-US" i="1" dirty="0"/>
              <a:t>C</a:t>
            </a:r>
            <a:endParaRPr lang="en-US" dirty="0"/>
          </a:p>
        </p:txBody>
      </p:sp>
      <p:sp>
        <p:nvSpPr>
          <p:cNvPr id="4" name="Zástupný symbol pro číslo snímku 3">
            <a:extLst>
              <a:ext uri="{FF2B5EF4-FFF2-40B4-BE49-F238E27FC236}">
                <a16:creationId xmlns:a16="http://schemas.microsoft.com/office/drawing/2014/main" id="{5D9ADAE3-6853-4BC7-B265-771DA8BF03C1}"/>
              </a:ext>
            </a:extLst>
          </p:cNvPr>
          <p:cNvSpPr>
            <a:spLocks noGrp="1"/>
          </p:cNvSpPr>
          <p:nvPr>
            <p:ph type="sldNum" sz="quarter" idx="12"/>
          </p:nvPr>
        </p:nvSpPr>
        <p:spPr/>
        <p:txBody>
          <a:bodyPr/>
          <a:lstStyle/>
          <a:p>
            <a:fld id="{FF866376-18FF-4DCA-9D4A-E0BA9FCB2780}" type="slidenum">
              <a:rPr lang="cs-CZ" smtClean="0"/>
              <a:t>21</a:t>
            </a:fld>
            <a:endParaRPr lang="cs-CZ"/>
          </a:p>
        </p:txBody>
      </p:sp>
    </p:spTree>
    <p:extLst>
      <p:ext uri="{BB962C8B-B14F-4D97-AF65-F5344CB8AC3E}">
        <p14:creationId xmlns:p14="http://schemas.microsoft.com/office/powerpoint/2010/main" val="11951004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A5B9E4-19BE-4EA9-AFD5-E178A214E552}"/>
              </a:ext>
            </a:extLst>
          </p:cNvPr>
          <p:cNvSpPr>
            <a:spLocks noGrp="1"/>
          </p:cNvSpPr>
          <p:nvPr>
            <p:ph type="title"/>
          </p:nvPr>
        </p:nvSpPr>
        <p:spPr>
          <a:xfrm>
            <a:off x="838200" y="365126"/>
            <a:ext cx="10515600" cy="935774"/>
          </a:xfrm>
        </p:spPr>
        <p:txBody>
          <a:bodyPr>
            <a:normAutofit/>
          </a:bodyPr>
          <a:lstStyle/>
          <a:p>
            <a:r>
              <a:rPr lang="en-US" i="1" dirty="0">
                <a:effectLst>
                  <a:outerShdw blurRad="38100" dist="38100" dir="2700000" algn="tl">
                    <a:srgbClr val="000000">
                      <a:alpha val="43137"/>
                    </a:srgbClr>
                  </a:outerShdw>
                </a:effectLst>
              </a:rPr>
              <a:t>Valid arguments in mathematics</a:t>
            </a:r>
            <a:endParaRPr lang="cs-CZ" i="1" dirty="0">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5D1A1514-A2F6-4A2E-98E6-89C741DD81FA}"/>
              </a:ext>
            </a:extLst>
          </p:cNvPr>
          <p:cNvSpPr>
            <a:spLocks noGrp="1"/>
          </p:cNvSpPr>
          <p:nvPr>
            <p:ph idx="1"/>
          </p:nvPr>
        </p:nvSpPr>
        <p:spPr>
          <a:xfrm>
            <a:off x="838200" y="1602557"/>
            <a:ext cx="10515600" cy="4574406"/>
          </a:xfrm>
        </p:spPr>
        <p:txBody>
          <a:bodyPr>
            <a:normAutofit fontScale="92500"/>
          </a:bodyPr>
          <a:lstStyle/>
          <a:p>
            <a:r>
              <a:rPr lang="en-US" dirty="0"/>
              <a:t>Deductive entailment is a </a:t>
            </a:r>
            <a:r>
              <a:rPr lang="en-US" i="1" dirty="0"/>
              <a:t>necessary </a:t>
            </a:r>
            <a:r>
              <a:rPr lang="en-US" dirty="0"/>
              <a:t>relation between premises and conclusion. It holds </a:t>
            </a:r>
            <a:r>
              <a:rPr lang="en-US" i="1" dirty="0"/>
              <a:t>analytically</a:t>
            </a:r>
            <a:r>
              <a:rPr lang="en-US" dirty="0"/>
              <a:t> or </a:t>
            </a:r>
            <a:r>
              <a:rPr lang="en-US" i="1" dirty="0"/>
              <a:t>logically necessarily. </a:t>
            </a:r>
          </a:p>
          <a:p>
            <a:r>
              <a:rPr lang="en-US" dirty="0"/>
              <a:t>The question whether premises happen to be true is not a logical matter. It is a matter of empirical investigation of the state of affairs. </a:t>
            </a:r>
          </a:p>
          <a:p>
            <a:r>
              <a:rPr lang="en-US" dirty="0"/>
              <a:t>Logic is </a:t>
            </a:r>
            <a:r>
              <a:rPr lang="en-US" i="1" dirty="0"/>
              <a:t>analytic </a:t>
            </a:r>
            <a:r>
              <a:rPr lang="en-US" dirty="0"/>
              <a:t>science.</a:t>
            </a:r>
          </a:p>
          <a:p>
            <a:r>
              <a:rPr lang="en-US" dirty="0"/>
              <a:t>Mathematical sentences are true or false independently of the state of affairs. Yet, checking their truth value can often be very demanding. </a:t>
            </a:r>
          </a:p>
          <a:p>
            <a:r>
              <a:rPr lang="en-US" dirty="0"/>
              <a:t>However, if we find out that premises are true (for instance by consulting a mathematical text book or Stanford encyclopedia), we can rely on logic and derive other sentences that are entailed by these assumptions, and we know that they are true as well. </a:t>
            </a:r>
          </a:p>
          <a:p>
            <a:endParaRPr lang="en-US" dirty="0"/>
          </a:p>
        </p:txBody>
      </p:sp>
      <p:sp>
        <p:nvSpPr>
          <p:cNvPr id="4" name="Zástupný symbol pro číslo snímku 3">
            <a:extLst>
              <a:ext uri="{FF2B5EF4-FFF2-40B4-BE49-F238E27FC236}">
                <a16:creationId xmlns:a16="http://schemas.microsoft.com/office/drawing/2014/main" id="{A2C7A862-C33D-42AD-A7C6-75D7EFD07010}"/>
              </a:ext>
            </a:extLst>
          </p:cNvPr>
          <p:cNvSpPr>
            <a:spLocks noGrp="1"/>
          </p:cNvSpPr>
          <p:nvPr>
            <p:ph type="sldNum" sz="quarter" idx="12"/>
          </p:nvPr>
        </p:nvSpPr>
        <p:spPr/>
        <p:txBody>
          <a:bodyPr/>
          <a:lstStyle/>
          <a:p>
            <a:fld id="{FF866376-18FF-4DCA-9D4A-E0BA9FCB2780}" type="slidenum">
              <a:rPr lang="cs-CZ" smtClean="0"/>
              <a:t>22</a:t>
            </a:fld>
            <a:endParaRPr lang="cs-CZ"/>
          </a:p>
        </p:txBody>
      </p:sp>
    </p:spTree>
    <p:extLst>
      <p:ext uri="{BB962C8B-B14F-4D97-AF65-F5344CB8AC3E}">
        <p14:creationId xmlns:p14="http://schemas.microsoft.com/office/powerpoint/2010/main" val="37657744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A5B9E4-19BE-4EA9-AFD5-E178A214E552}"/>
              </a:ext>
            </a:extLst>
          </p:cNvPr>
          <p:cNvSpPr>
            <a:spLocks noGrp="1"/>
          </p:cNvSpPr>
          <p:nvPr>
            <p:ph type="title"/>
          </p:nvPr>
        </p:nvSpPr>
        <p:spPr>
          <a:xfrm>
            <a:off x="838200" y="365126"/>
            <a:ext cx="10515600" cy="935774"/>
          </a:xfrm>
        </p:spPr>
        <p:txBody>
          <a:bodyPr/>
          <a:lstStyle/>
          <a:p>
            <a:r>
              <a:rPr lang="en-US" i="1" dirty="0">
                <a:effectLst>
                  <a:outerShdw blurRad="38100" dist="38100" dir="2700000" algn="tl">
                    <a:srgbClr val="000000">
                      <a:alpha val="43137"/>
                    </a:srgbClr>
                  </a:outerShdw>
                </a:effectLst>
              </a:rPr>
              <a:t>Valid arguments in mathematics</a:t>
            </a:r>
            <a:endParaRPr lang="cs-CZ" i="1" dirty="0">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5D1A1514-A2F6-4A2E-98E6-89C741DD81FA}"/>
              </a:ext>
            </a:extLst>
          </p:cNvPr>
          <p:cNvSpPr>
            <a:spLocks noGrp="1"/>
          </p:cNvSpPr>
          <p:nvPr>
            <p:ph idx="1"/>
          </p:nvPr>
        </p:nvSpPr>
        <p:spPr>
          <a:xfrm>
            <a:off x="838200" y="1489435"/>
            <a:ext cx="10515600" cy="4687528"/>
          </a:xfrm>
        </p:spPr>
        <p:txBody>
          <a:bodyPr>
            <a:normAutofit/>
          </a:bodyPr>
          <a:lstStyle/>
          <a:p>
            <a:pPr marL="0" indent="0">
              <a:buNone/>
            </a:pPr>
            <a:r>
              <a:rPr lang="en-US" i="1" dirty="0"/>
              <a:t>Example</a:t>
            </a:r>
            <a:r>
              <a:rPr lang="en-US" dirty="0"/>
              <a:t>.</a:t>
            </a:r>
            <a:endParaRPr lang="en-US" dirty="0">
              <a:solidFill>
                <a:srgbClr val="0070C0"/>
              </a:solidFill>
            </a:endParaRPr>
          </a:p>
          <a:p>
            <a:pPr marL="0" indent="0" algn="ctr">
              <a:buNone/>
            </a:pPr>
            <a:r>
              <a:rPr lang="en-US" dirty="0">
                <a:solidFill>
                  <a:srgbClr val="0070C0"/>
                </a:solidFill>
              </a:rPr>
              <a:t>Natural number is divisible by </a:t>
            </a:r>
            <a:r>
              <a:rPr lang="cs-CZ" dirty="0">
                <a:solidFill>
                  <a:srgbClr val="0070C0"/>
                </a:solidFill>
              </a:rPr>
              <a:t>3</a:t>
            </a:r>
            <a:r>
              <a:rPr lang="en-US" dirty="0">
                <a:solidFill>
                  <a:srgbClr val="0070C0"/>
                </a:solidFill>
              </a:rPr>
              <a:t> </a:t>
            </a:r>
            <a:r>
              <a:rPr lang="en-US" dirty="0" err="1">
                <a:solidFill>
                  <a:srgbClr val="0070C0"/>
                </a:solidFill>
              </a:rPr>
              <a:t>iff</a:t>
            </a:r>
            <a:r>
              <a:rPr lang="cs-CZ" dirty="0">
                <a:solidFill>
                  <a:srgbClr val="0070C0"/>
                </a:solidFill>
              </a:rPr>
              <a:t> </a:t>
            </a:r>
            <a:br>
              <a:rPr lang="cs-CZ" dirty="0">
                <a:solidFill>
                  <a:srgbClr val="0070C0"/>
                </a:solidFill>
              </a:rPr>
            </a:br>
            <a:r>
              <a:rPr lang="en-US" dirty="0">
                <a:solidFill>
                  <a:srgbClr val="0070C0"/>
                </a:solidFill>
              </a:rPr>
              <a:t>the sum of its digits is divisible by </a:t>
            </a:r>
            <a:r>
              <a:rPr lang="cs-CZ" dirty="0">
                <a:solidFill>
                  <a:srgbClr val="0070C0"/>
                </a:solidFill>
              </a:rPr>
              <a:t>3.</a:t>
            </a:r>
          </a:p>
          <a:p>
            <a:pPr marL="0" indent="0" algn="ctr">
              <a:buNone/>
            </a:pPr>
            <a:r>
              <a:rPr lang="en-US" dirty="0">
                <a:solidFill>
                  <a:srgbClr val="0070C0"/>
                </a:solidFill>
              </a:rPr>
              <a:t>The sum of the digits of the number </a:t>
            </a:r>
            <a:r>
              <a:rPr lang="cs-CZ" dirty="0">
                <a:solidFill>
                  <a:srgbClr val="0070C0"/>
                </a:solidFill>
              </a:rPr>
              <a:t>5556 </a:t>
            </a:r>
            <a:r>
              <a:rPr lang="en-US" dirty="0">
                <a:solidFill>
                  <a:srgbClr val="0070C0"/>
                </a:solidFill>
              </a:rPr>
              <a:t>is</a:t>
            </a:r>
            <a:r>
              <a:rPr lang="cs-CZ" dirty="0">
                <a:solidFill>
                  <a:srgbClr val="0070C0"/>
                </a:solidFill>
              </a:rPr>
              <a:t> 21</a:t>
            </a:r>
            <a:r>
              <a:rPr lang="en-US" dirty="0">
                <a:solidFill>
                  <a:srgbClr val="0070C0"/>
                </a:solidFill>
              </a:rPr>
              <a:t>.</a:t>
            </a:r>
          </a:p>
          <a:p>
            <a:pPr marL="0" indent="0" algn="ctr">
              <a:buNone/>
            </a:pPr>
            <a:r>
              <a:rPr lang="en-US" u="sng" dirty="0">
                <a:solidFill>
                  <a:srgbClr val="0070C0"/>
                </a:solidFill>
              </a:rPr>
              <a:t>The number </a:t>
            </a:r>
            <a:r>
              <a:rPr lang="cs-CZ" u="sng" dirty="0">
                <a:solidFill>
                  <a:srgbClr val="0070C0"/>
                </a:solidFill>
              </a:rPr>
              <a:t>21 </a:t>
            </a:r>
            <a:r>
              <a:rPr lang="en-US" u="sng" dirty="0">
                <a:solidFill>
                  <a:srgbClr val="0070C0"/>
                </a:solidFill>
              </a:rPr>
              <a:t>is divisible by</a:t>
            </a:r>
            <a:r>
              <a:rPr lang="cs-CZ" u="sng" dirty="0">
                <a:solidFill>
                  <a:srgbClr val="0070C0"/>
                </a:solidFill>
              </a:rPr>
              <a:t> 3. </a:t>
            </a:r>
          </a:p>
          <a:p>
            <a:pPr marL="0" indent="0" algn="ctr">
              <a:buNone/>
            </a:pPr>
            <a:r>
              <a:rPr lang="en-US" dirty="0">
                <a:solidFill>
                  <a:srgbClr val="0070C0"/>
                </a:solidFill>
              </a:rPr>
              <a:t>The number</a:t>
            </a:r>
            <a:r>
              <a:rPr lang="cs-CZ" dirty="0">
                <a:solidFill>
                  <a:srgbClr val="0070C0"/>
                </a:solidFill>
              </a:rPr>
              <a:t> 5556 </a:t>
            </a:r>
            <a:r>
              <a:rPr lang="en-US" dirty="0">
                <a:solidFill>
                  <a:srgbClr val="0070C0"/>
                </a:solidFill>
              </a:rPr>
              <a:t>is divisible by</a:t>
            </a:r>
            <a:r>
              <a:rPr lang="cs-CZ" dirty="0">
                <a:solidFill>
                  <a:srgbClr val="0070C0"/>
                </a:solidFill>
              </a:rPr>
              <a:t> 3.</a:t>
            </a:r>
          </a:p>
          <a:p>
            <a:pPr>
              <a:spcBef>
                <a:spcPts val="2400"/>
              </a:spcBef>
            </a:pPr>
            <a:r>
              <a:rPr lang="en-US" dirty="0"/>
              <a:t>Hence, if by studying mathematics we get to know that the premises are true, we can rely on logic in order to know that the number</a:t>
            </a:r>
            <a:r>
              <a:rPr lang="cs-CZ" dirty="0"/>
              <a:t> 5556 </a:t>
            </a:r>
            <a:r>
              <a:rPr lang="en-US" dirty="0"/>
              <a:t>is divisible by three. There is no need to compute it any more</a:t>
            </a:r>
            <a:r>
              <a:rPr lang="cs-CZ" dirty="0"/>
              <a:t>.</a:t>
            </a:r>
          </a:p>
        </p:txBody>
      </p:sp>
      <p:sp>
        <p:nvSpPr>
          <p:cNvPr id="4" name="Zástupný symbol pro číslo snímku 3">
            <a:extLst>
              <a:ext uri="{FF2B5EF4-FFF2-40B4-BE49-F238E27FC236}">
                <a16:creationId xmlns:a16="http://schemas.microsoft.com/office/drawing/2014/main" id="{A2C7A862-C33D-42AD-A7C6-75D7EFD07010}"/>
              </a:ext>
            </a:extLst>
          </p:cNvPr>
          <p:cNvSpPr>
            <a:spLocks noGrp="1"/>
          </p:cNvSpPr>
          <p:nvPr>
            <p:ph type="sldNum" sz="quarter" idx="12"/>
          </p:nvPr>
        </p:nvSpPr>
        <p:spPr/>
        <p:txBody>
          <a:bodyPr/>
          <a:lstStyle/>
          <a:p>
            <a:fld id="{FF866376-18FF-4DCA-9D4A-E0BA9FCB2780}" type="slidenum">
              <a:rPr lang="cs-CZ" smtClean="0"/>
              <a:t>23</a:t>
            </a:fld>
            <a:endParaRPr lang="cs-CZ"/>
          </a:p>
        </p:txBody>
      </p:sp>
    </p:spTree>
    <p:extLst>
      <p:ext uri="{BB962C8B-B14F-4D97-AF65-F5344CB8AC3E}">
        <p14:creationId xmlns:p14="http://schemas.microsoft.com/office/powerpoint/2010/main" val="1118393056"/>
      </p:ext>
    </p:extLst>
  </p:cSld>
  <p:clrMapOvr>
    <a:masterClrMapping/>
  </p:clrMapOvr>
  <p:extLst mod="1">
    <p:ext uri="{6950BFC3-D8DA-4A85-94F7-54DA5524770B}">
      <p188:commentRel xmlns:p188="http://schemas.microsoft.com/office/powerpoint/2018/8/main" xmlns="" r:id="rId2"/>
    </p:ext>
  </p:extLs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A89EBA-A021-42EC-8EAE-1F0128A78F79}"/>
              </a:ext>
            </a:extLst>
          </p:cNvPr>
          <p:cNvSpPr>
            <a:spLocks noGrp="1"/>
          </p:cNvSpPr>
          <p:nvPr>
            <p:ph type="title"/>
          </p:nvPr>
        </p:nvSpPr>
        <p:spPr>
          <a:xfrm>
            <a:off x="838200" y="365126"/>
            <a:ext cx="10515600" cy="1162016"/>
          </a:xfrm>
        </p:spPr>
        <p:txBody>
          <a:bodyPr>
            <a:normAutofit fontScale="90000"/>
          </a:bodyPr>
          <a:lstStyle/>
          <a:p>
            <a:r>
              <a:rPr lang="en-US" i="1" dirty="0">
                <a:effectLst>
                  <a:outerShdw blurRad="38100" dist="38100" dir="2700000" algn="tl">
                    <a:srgbClr val="000000">
                      <a:alpha val="43137"/>
                    </a:srgbClr>
                  </a:outerShdw>
                </a:effectLst>
              </a:rPr>
              <a:t>S</a:t>
            </a:r>
            <a:r>
              <a:rPr lang="cs-CZ" i="1" dirty="0" err="1">
                <a:effectLst>
                  <a:outerShdw blurRad="38100" dist="38100" dir="2700000" algn="tl">
                    <a:srgbClr val="000000">
                      <a:alpha val="43137"/>
                    </a:srgbClr>
                  </a:outerShdw>
                </a:effectLst>
              </a:rPr>
              <a:t>ound</a:t>
            </a:r>
            <a:r>
              <a:rPr lang="cs-CZ" i="1" dirty="0">
                <a:effectLst>
                  <a:outerShdw blurRad="38100" dist="38100" dir="2700000" algn="tl">
                    <a:srgbClr val="000000">
                      <a:alpha val="43137"/>
                    </a:srgbClr>
                  </a:outerShdw>
                </a:effectLst>
              </a:rPr>
              <a:t> argument vs. </a:t>
            </a:r>
            <a:r>
              <a:rPr lang="cs-CZ" i="1" dirty="0" err="1">
                <a:effectLst>
                  <a:outerShdw blurRad="38100" dist="38100" dir="2700000" algn="tl">
                    <a:srgbClr val="000000">
                      <a:alpha val="43137"/>
                    </a:srgbClr>
                  </a:outerShdw>
                </a:effectLst>
              </a:rPr>
              <a:t>argumenta</a:t>
            </a:r>
            <a:r>
              <a:rPr lang="en-US" i="1" dirty="0" err="1">
                <a:effectLst>
                  <a:outerShdw blurRad="38100" dist="38100" dir="2700000" algn="tl">
                    <a:srgbClr val="000000">
                      <a:alpha val="43137"/>
                    </a:srgbClr>
                  </a:outerShdw>
                </a:effectLst>
              </a:rPr>
              <a:t>tion</a:t>
            </a:r>
            <a:r>
              <a:rPr lang="cs-CZ" i="1" dirty="0">
                <a:effectLst>
                  <a:outerShdw blurRad="38100" dist="38100" dir="2700000" algn="tl">
                    <a:srgbClr val="000000">
                      <a:alpha val="43137"/>
                    </a:srgbClr>
                  </a:outerShdw>
                </a:effectLst>
              </a:rPr>
              <a:t> ad absurdum</a:t>
            </a:r>
          </a:p>
        </p:txBody>
      </p:sp>
      <p:sp>
        <p:nvSpPr>
          <p:cNvPr id="3" name="Zástupný symbol pro obsah 2">
            <a:extLst>
              <a:ext uri="{FF2B5EF4-FFF2-40B4-BE49-F238E27FC236}">
                <a16:creationId xmlns:a16="http://schemas.microsoft.com/office/drawing/2014/main" id="{361585F0-8A80-44E9-BACB-B8F1AF2972EA}"/>
              </a:ext>
            </a:extLst>
          </p:cNvPr>
          <p:cNvSpPr>
            <a:spLocks noGrp="1"/>
          </p:cNvSpPr>
          <p:nvPr>
            <p:ph idx="1"/>
          </p:nvPr>
        </p:nvSpPr>
        <p:spPr>
          <a:xfrm>
            <a:off x="631596" y="1951348"/>
            <a:ext cx="10722204" cy="4013517"/>
          </a:xfrm>
        </p:spPr>
        <p:txBody>
          <a:bodyPr>
            <a:normAutofit/>
          </a:bodyPr>
          <a:lstStyle/>
          <a:p>
            <a:r>
              <a:rPr lang="en-US" dirty="0"/>
              <a:t>Valid argument with true premises is called </a:t>
            </a:r>
            <a:r>
              <a:rPr lang="en-US" i="1" dirty="0">
                <a:effectLst>
                  <a:outerShdw blurRad="38100" dist="38100" dir="2700000" algn="tl">
                    <a:srgbClr val="000000">
                      <a:alpha val="43137"/>
                    </a:srgbClr>
                  </a:outerShdw>
                </a:effectLst>
              </a:rPr>
              <a:t>sound. </a:t>
            </a:r>
            <a:r>
              <a:rPr lang="en-US" dirty="0"/>
              <a:t>A sound argument has the conclusion true as well. </a:t>
            </a:r>
            <a:endParaRPr lang="cs-CZ" dirty="0"/>
          </a:p>
          <a:p>
            <a:r>
              <a:rPr lang="en-US" dirty="0"/>
              <a:t>If a valid argument has a false conclusion, then at least one of the premises must be false; the argument is not sound. </a:t>
            </a:r>
            <a:endParaRPr lang="cs-CZ" dirty="0"/>
          </a:p>
          <a:p>
            <a:r>
              <a:rPr lang="en-US" dirty="0"/>
              <a:t>Thus, there is a question, what is a valid argument that is not sound good for? </a:t>
            </a:r>
          </a:p>
          <a:p>
            <a:r>
              <a:rPr lang="en-US" dirty="0"/>
              <a:t>The answer is this; it is used as an </a:t>
            </a:r>
            <a:r>
              <a:rPr lang="en-US" i="1" dirty="0">
                <a:effectLst>
                  <a:outerShdw blurRad="38100" dist="38100" dir="2700000" algn="tl">
                    <a:srgbClr val="000000">
                      <a:alpha val="43137"/>
                    </a:srgbClr>
                  </a:outerShdw>
                </a:effectLst>
              </a:rPr>
              <a:t>indirect proof</a:t>
            </a:r>
            <a:r>
              <a:rPr lang="en-US" dirty="0"/>
              <a:t>, argument ad absurdum.</a:t>
            </a:r>
          </a:p>
          <a:p>
            <a:endParaRPr lang="cs-CZ" dirty="0"/>
          </a:p>
          <a:p>
            <a:pPr marL="0" lvl="0" indent="0">
              <a:buNone/>
            </a:pPr>
            <a:endParaRPr lang="cs-CZ" dirty="0"/>
          </a:p>
        </p:txBody>
      </p:sp>
      <p:sp>
        <p:nvSpPr>
          <p:cNvPr id="4" name="Zástupný symbol pro číslo snímku 3">
            <a:extLst>
              <a:ext uri="{FF2B5EF4-FFF2-40B4-BE49-F238E27FC236}">
                <a16:creationId xmlns:a16="http://schemas.microsoft.com/office/drawing/2014/main" id="{17482144-F27F-4EAA-ABCD-424BA038A958}"/>
              </a:ext>
            </a:extLst>
          </p:cNvPr>
          <p:cNvSpPr>
            <a:spLocks noGrp="1"/>
          </p:cNvSpPr>
          <p:nvPr>
            <p:ph type="sldNum" sz="quarter" idx="12"/>
          </p:nvPr>
        </p:nvSpPr>
        <p:spPr/>
        <p:txBody>
          <a:bodyPr/>
          <a:lstStyle/>
          <a:p>
            <a:fld id="{FF866376-18FF-4DCA-9D4A-E0BA9FCB2780}" type="slidenum">
              <a:rPr lang="cs-CZ" smtClean="0"/>
              <a:t>24</a:t>
            </a:fld>
            <a:endParaRPr lang="cs-CZ"/>
          </a:p>
        </p:txBody>
      </p:sp>
    </p:spTree>
    <p:extLst>
      <p:ext uri="{BB962C8B-B14F-4D97-AF65-F5344CB8AC3E}">
        <p14:creationId xmlns:p14="http://schemas.microsoft.com/office/powerpoint/2010/main" val="1530874557"/>
      </p:ext>
    </p:extLst>
  </p:cSld>
  <p:clrMapOvr>
    <a:masterClrMapping/>
  </p:clrMapOvr>
  <p:extLst mod="1">
    <p:ext uri="{6950BFC3-D8DA-4A85-94F7-54DA5524770B}">
      <p188:commentRel xmlns:p188="http://schemas.microsoft.com/office/powerpoint/2018/8/main" xmlns="" r:id="rId2"/>
    </p:ext>
  </p:extLs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A89EBA-A021-42EC-8EAE-1F0128A78F79}"/>
              </a:ext>
            </a:extLst>
          </p:cNvPr>
          <p:cNvSpPr>
            <a:spLocks noGrp="1"/>
          </p:cNvSpPr>
          <p:nvPr>
            <p:ph type="title"/>
          </p:nvPr>
        </p:nvSpPr>
        <p:spPr>
          <a:xfrm>
            <a:off x="838200" y="365126"/>
            <a:ext cx="10515600" cy="715777"/>
          </a:xfrm>
        </p:spPr>
        <p:txBody>
          <a:bodyPr>
            <a:normAutofit/>
          </a:bodyPr>
          <a:lstStyle/>
          <a:p>
            <a:r>
              <a:rPr lang="en-US" i="1" dirty="0">
                <a:effectLst>
                  <a:outerShdw blurRad="38100" dist="38100" dir="2700000" algn="tl">
                    <a:srgbClr val="000000">
                      <a:alpha val="43137"/>
                    </a:srgbClr>
                  </a:outerShdw>
                </a:effectLst>
              </a:rPr>
              <a:t>Non-sound </a:t>
            </a:r>
            <a:r>
              <a:rPr lang="cs-CZ" i="1" dirty="0">
                <a:effectLst>
                  <a:outerShdw blurRad="38100" dist="38100" dir="2700000" algn="tl">
                    <a:srgbClr val="000000">
                      <a:alpha val="43137"/>
                    </a:srgbClr>
                  </a:outerShdw>
                </a:effectLst>
              </a:rPr>
              <a:t>argument</a:t>
            </a:r>
            <a:r>
              <a:rPr lang="en-US" i="1" dirty="0">
                <a:effectLst>
                  <a:outerShdw blurRad="38100" dist="38100" dir="2700000" algn="tl">
                    <a:srgbClr val="000000">
                      <a:alpha val="43137"/>
                    </a:srgbClr>
                  </a:outerShdw>
                </a:effectLst>
              </a:rPr>
              <a:t>s</a:t>
            </a:r>
            <a:endParaRPr lang="cs-CZ" i="1" dirty="0">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361585F0-8A80-44E9-BACB-B8F1AF2972EA}"/>
              </a:ext>
            </a:extLst>
          </p:cNvPr>
          <p:cNvSpPr>
            <a:spLocks noGrp="1"/>
          </p:cNvSpPr>
          <p:nvPr>
            <p:ph idx="1"/>
          </p:nvPr>
        </p:nvSpPr>
        <p:spPr>
          <a:xfrm>
            <a:off x="552893" y="1286540"/>
            <a:ext cx="10800907" cy="5069810"/>
          </a:xfrm>
        </p:spPr>
        <p:txBody>
          <a:bodyPr>
            <a:normAutofit fontScale="85000" lnSpcReduction="20000"/>
          </a:bodyPr>
          <a:lstStyle/>
          <a:p>
            <a:pPr marL="0" indent="0">
              <a:buNone/>
            </a:pPr>
            <a:r>
              <a:rPr lang="en-US" i="1" dirty="0"/>
              <a:t>Example</a:t>
            </a:r>
            <a:r>
              <a:rPr lang="cs-CZ" dirty="0"/>
              <a:t>:</a:t>
            </a:r>
          </a:p>
          <a:p>
            <a:pPr marL="0" indent="0">
              <a:buNone/>
            </a:pPr>
            <a:r>
              <a:rPr lang="cs-CZ" i="1" dirty="0"/>
              <a:t>a) </a:t>
            </a:r>
            <a:r>
              <a:rPr lang="en-US" i="1" dirty="0"/>
              <a:t>Invalid argument (conclusion is not entailed by the premises)</a:t>
            </a:r>
            <a:r>
              <a:rPr lang="cs-CZ" dirty="0"/>
              <a:t>:</a:t>
            </a:r>
          </a:p>
          <a:p>
            <a:pPr marL="0" indent="0" algn="ctr">
              <a:buNone/>
            </a:pPr>
            <a:r>
              <a:rPr lang="en-US" dirty="0"/>
              <a:t>All billionaires donate charity</a:t>
            </a:r>
            <a:r>
              <a:rPr lang="cs-CZ" dirty="0"/>
              <a:t>.</a:t>
            </a:r>
          </a:p>
          <a:p>
            <a:pPr marL="0" indent="0" algn="ctr">
              <a:buNone/>
            </a:pPr>
            <a:r>
              <a:rPr lang="cs-CZ" u="sng" dirty="0"/>
              <a:t>John </a:t>
            </a:r>
            <a:r>
              <a:rPr lang="en-US" u="sng" dirty="0"/>
              <a:t>donates charity</a:t>
            </a:r>
            <a:r>
              <a:rPr lang="cs-CZ" u="sng" dirty="0"/>
              <a:t>.</a:t>
            </a:r>
          </a:p>
          <a:p>
            <a:pPr marL="0" indent="0" algn="ctr">
              <a:buNone/>
            </a:pPr>
            <a:r>
              <a:rPr lang="cs-CZ" dirty="0"/>
              <a:t>John </a:t>
            </a:r>
            <a:r>
              <a:rPr lang="en-US" dirty="0"/>
              <a:t>is a </a:t>
            </a:r>
            <a:r>
              <a:rPr lang="en-US" dirty="0" err="1"/>
              <a:t>billionere</a:t>
            </a:r>
            <a:r>
              <a:rPr lang="cs-CZ" dirty="0"/>
              <a:t>.</a:t>
            </a:r>
          </a:p>
          <a:p>
            <a:pPr marL="0" indent="0">
              <a:buNone/>
            </a:pPr>
            <a:r>
              <a:rPr lang="cs-CZ" dirty="0"/>
              <a:t>b) </a:t>
            </a:r>
            <a:r>
              <a:rPr lang="en-US" i="1" dirty="0"/>
              <a:t>Valid argument but not sound</a:t>
            </a:r>
            <a:r>
              <a:rPr lang="cs-CZ" dirty="0"/>
              <a:t>:</a:t>
            </a:r>
          </a:p>
          <a:p>
            <a:pPr marL="0" indent="0" algn="ctr">
              <a:spcBef>
                <a:spcPts val="1800"/>
              </a:spcBef>
              <a:buNone/>
            </a:pPr>
            <a:r>
              <a:rPr lang="en-US" dirty="0"/>
              <a:t>Death cap is one of the most poisonous mushrooms.</a:t>
            </a:r>
            <a:endParaRPr lang="cs-CZ" dirty="0"/>
          </a:p>
          <a:p>
            <a:pPr marL="0" indent="0" algn="ctr">
              <a:buNone/>
            </a:pPr>
            <a:r>
              <a:rPr lang="en-US" u="sng" dirty="0"/>
              <a:t>This apple is a death cap. </a:t>
            </a:r>
            <a:endParaRPr lang="cs-CZ" dirty="0"/>
          </a:p>
          <a:p>
            <a:pPr marL="0" indent="0" algn="ctr">
              <a:spcAft>
                <a:spcPts val="1800"/>
              </a:spcAft>
              <a:buNone/>
            </a:pPr>
            <a:r>
              <a:rPr lang="en-US" dirty="0"/>
              <a:t>This apple is poisonous</a:t>
            </a:r>
            <a:r>
              <a:rPr lang="cs-CZ" dirty="0"/>
              <a:t>. </a:t>
            </a:r>
          </a:p>
          <a:p>
            <a:pPr marL="0" indent="0">
              <a:buNone/>
            </a:pPr>
            <a:r>
              <a:rPr lang="en-US" dirty="0"/>
              <a:t>Valid, non-sound argument can be used as an </a:t>
            </a:r>
            <a:r>
              <a:rPr lang="cs-CZ" i="1" dirty="0">
                <a:solidFill>
                  <a:srgbClr val="0070C0"/>
                </a:solidFill>
                <a:effectLst>
                  <a:outerShdw blurRad="38100" dist="38100" dir="2700000" algn="tl">
                    <a:srgbClr val="000000">
                      <a:alpha val="43137"/>
                    </a:srgbClr>
                  </a:outerShdw>
                </a:effectLst>
              </a:rPr>
              <a:t>argument ad absurdum</a:t>
            </a:r>
            <a:r>
              <a:rPr lang="cs-CZ" i="1" dirty="0"/>
              <a:t>, </a:t>
            </a:r>
            <a:r>
              <a:rPr lang="en-US" i="1" dirty="0"/>
              <a:t>i.e. indirect proof</a:t>
            </a:r>
            <a:r>
              <a:rPr lang="cs-CZ" dirty="0"/>
              <a:t>. </a:t>
            </a:r>
            <a:r>
              <a:rPr lang="en-US" dirty="0"/>
              <a:t>If you want to argue against the proposition that this apple is a death cap, you prove that in such a case it must be poisonous. Since it is not poisonous, it cannot be a death cap. </a:t>
            </a:r>
            <a:endParaRPr lang="cs-CZ" dirty="0"/>
          </a:p>
          <a:p>
            <a:pPr marL="0" indent="0">
              <a:buNone/>
            </a:pPr>
            <a:endParaRPr lang="cs-CZ" dirty="0"/>
          </a:p>
          <a:p>
            <a:endParaRPr lang="cs-CZ" dirty="0"/>
          </a:p>
          <a:p>
            <a:endParaRPr lang="cs-CZ" dirty="0"/>
          </a:p>
        </p:txBody>
      </p:sp>
      <p:sp>
        <p:nvSpPr>
          <p:cNvPr id="4" name="Zástupný symbol pro číslo snímku 3">
            <a:extLst>
              <a:ext uri="{FF2B5EF4-FFF2-40B4-BE49-F238E27FC236}">
                <a16:creationId xmlns:a16="http://schemas.microsoft.com/office/drawing/2014/main" id="{17482144-F27F-4EAA-ABCD-424BA038A958}"/>
              </a:ext>
            </a:extLst>
          </p:cNvPr>
          <p:cNvSpPr>
            <a:spLocks noGrp="1"/>
          </p:cNvSpPr>
          <p:nvPr>
            <p:ph type="sldNum" sz="quarter" idx="12"/>
          </p:nvPr>
        </p:nvSpPr>
        <p:spPr/>
        <p:txBody>
          <a:bodyPr/>
          <a:lstStyle/>
          <a:p>
            <a:fld id="{FF866376-18FF-4DCA-9D4A-E0BA9FCB2780}" type="slidenum">
              <a:rPr lang="cs-CZ" smtClean="0"/>
              <a:t>25</a:t>
            </a:fld>
            <a:endParaRPr lang="cs-CZ"/>
          </a:p>
        </p:txBody>
      </p:sp>
    </p:spTree>
    <p:extLst>
      <p:ext uri="{BB962C8B-B14F-4D97-AF65-F5344CB8AC3E}">
        <p14:creationId xmlns:p14="http://schemas.microsoft.com/office/powerpoint/2010/main" val="5132516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A89EBA-A021-42EC-8EAE-1F0128A78F79}"/>
              </a:ext>
            </a:extLst>
          </p:cNvPr>
          <p:cNvSpPr>
            <a:spLocks noGrp="1"/>
          </p:cNvSpPr>
          <p:nvPr>
            <p:ph type="title"/>
          </p:nvPr>
        </p:nvSpPr>
        <p:spPr>
          <a:xfrm>
            <a:off x="838200" y="365126"/>
            <a:ext cx="10515600" cy="1039468"/>
          </a:xfrm>
        </p:spPr>
        <p:txBody>
          <a:bodyPr>
            <a:normAutofit/>
          </a:bodyPr>
          <a:lstStyle/>
          <a:p>
            <a:r>
              <a:rPr lang="en-US" i="1" dirty="0">
                <a:effectLst>
                  <a:outerShdw blurRad="38100" dist="38100" dir="2700000" algn="tl">
                    <a:srgbClr val="000000">
                      <a:alpha val="43137"/>
                    </a:srgbClr>
                  </a:outerShdw>
                </a:effectLst>
              </a:rPr>
              <a:t>Non-sound </a:t>
            </a:r>
            <a:r>
              <a:rPr lang="cs-CZ" i="1" dirty="0">
                <a:effectLst>
                  <a:outerShdw blurRad="38100" dist="38100" dir="2700000" algn="tl">
                    <a:srgbClr val="000000">
                      <a:alpha val="43137"/>
                    </a:srgbClr>
                  </a:outerShdw>
                </a:effectLst>
              </a:rPr>
              <a:t>argument</a:t>
            </a:r>
            <a:r>
              <a:rPr lang="en-US" i="1" dirty="0">
                <a:effectLst>
                  <a:outerShdw blurRad="38100" dist="38100" dir="2700000" algn="tl">
                    <a:srgbClr val="000000">
                      <a:alpha val="43137"/>
                    </a:srgbClr>
                  </a:outerShdw>
                </a:effectLst>
              </a:rPr>
              <a:t>s</a:t>
            </a:r>
            <a:endParaRPr lang="cs-CZ" i="1" dirty="0">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361585F0-8A80-44E9-BACB-B8F1AF2972EA}"/>
              </a:ext>
            </a:extLst>
          </p:cNvPr>
          <p:cNvSpPr>
            <a:spLocks noGrp="1"/>
          </p:cNvSpPr>
          <p:nvPr>
            <p:ph idx="1"/>
          </p:nvPr>
        </p:nvSpPr>
        <p:spPr>
          <a:xfrm>
            <a:off x="471340" y="1630838"/>
            <a:ext cx="11010507" cy="4546126"/>
          </a:xfrm>
        </p:spPr>
        <p:txBody>
          <a:bodyPr>
            <a:normAutofit fontScale="92500" lnSpcReduction="20000"/>
          </a:bodyPr>
          <a:lstStyle/>
          <a:p>
            <a:r>
              <a:rPr lang="en-US" dirty="0"/>
              <a:t>For instance, if somebody claims that all the politicians are corrupted, but you believe that this is a bit exaggerated and thus don’t agree, you might argue against it like this. Well, but </a:t>
            </a:r>
            <a:r>
              <a:rPr lang="en-US" i="1" dirty="0" err="1"/>
              <a:t>Mr</a:t>
            </a:r>
            <a:r>
              <a:rPr lang="en-US" dirty="0"/>
              <a:t> </a:t>
            </a:r>
            <a:r>
              <a:rPr lang="en-US" i="1" dirty="0"/>
              <a:t>XY is a politician and he is not corrupted</a:t>
            </a:r>
            <a:r>
              <a:rPr lang="en-US" dirty="0"/>
              <a:t>! </a:t>
            </a:r>
          </a:p>
          <a:p>
            <a:r>
              <a:rPr lang="en-US" dirty="0"/>
              <a:t>Such an </a:t>
            </a:r>
            <a:r>
              <a:rPr lang="en-US" i="1" dirty="0"/>
              <a:t>argumentation in </a:t>
            </a:r>
            <a:r>
              <a:rPr lang="en-US" i="1" dirty="0" err="1"/>
              <a:t>favour</a:t>
            </a:r>
            <a:r>
              <a:rPr lang="en-US" i="1" dirty="0"/>
              <a:t> of falseness of some proposition</a:t>
            </a:r>
            <a:r>
              <a:rPr lang="en-US" dirty="0"/>
              <a:t> is</a:t>
            </a:r>
            <a:r>
              <a:rPr lang="en-US" dirty="0">
                <a:effectLst>
                  <a:outerShdw blurRad="38100" dist="38100" dir="2700000" algn="tl">
                    <a:srgbClr val="000000">
                      <a:alpha val="43137"/>
                    </a:srgbClr>
                  </a:outerShdw>
                </a:effectLst>
              </a:rPr>
              <a:t> argumentation </a:t>
            </a:r>
            <a:r>
              <a:rPr lang="en-US" i="1" dirty="0">
                <a:effectLst>
                  <a:outerShdw blurRad="38100" dist="38100" dir="2700000" algn="tl">
                    <a:srgbClr val="000000">
                      <a:alpha val="43137"/>
                    </a:srgbClr>
                  </a:outerShdw>
                </a:effectLst>
              </a:rPr>
              <a:t>ad absurdum</a:t>
            </a:r>
            <a:r>
              <a:rPr lang="en-US" i="1" dirty="0"/>
              <a:t>, or an indirect proof</a:t>
            </a:r>
            <a:r>
              <a:rPr lang="en-US" dirty="0"/>
              <a:t>.</a:t>
            </a:r>
            <a:r>
              <a:rPr lang="en-US" i="1" dirty="0"/>
              <a:t> </a:t>
            </a:r>
            <a:r>
              <a:rPr lang="en-US" dirty="0"/>
              <a:t>We show that when assuming true </a:t>
            </a:r>
            <a:r>
              <a:rPr lang="en-US" i="1" dirty="0"/>
              <a:t>C, </a:t>
            </a:r>
            <a:r>
              <a:rPr lang="en-US" dirty="0"/>
              <a:t>obvious falseness is entailed, or that assuming </a:t>
            </a:r>
            <a:r>
              <a:rPr lang="en-US" i="1" dirty="0"/>
              <a:t>C </a:t>
            </a:r>
            <a:r>
              <a:rPr lang="en-US" dirty="0"/>
              <a:t>yields a contradiction. </a:t>
            </a:r>
          </a:p>
          <a:p>
            <a:pPr marL="0" indent="0">
              <a:buNone/>
            </a:pPr>
            <a:r>
              <a:rPr lang="en-US" i="1" dirty="0"/>
              <a:t>Example</a:t>
            </a:r>
            <a:r>
              <a:rPr lang="en-US" dirty="0"/>
              <a:t> (Harry J. Gensler 2010):</a:t>
            </a:r>
          </a:p>
          <a:p>
            <a:r>
              <a:rPr lang="en-US" dirty="0"/>
              <a:t>In the Autumn of 2008, Barack Obama before his being elected to the office of US president, seemed to be a leading nominee of the majority of voters in public opinion surveys. But many believed he eventually wouldn’t win due to the so-called „Bradley effect“. It consists in the fact that white voters say they would vote for a black nominee, yet eventually they don’t. </a:t>
            </a:r>
          </a:p>
        </p:txBody>
      </p:sp>
      <p:sp>
        <p:nvSpPr>
          <p:cNvPr id="4" name="Zástupný symbol pro číslo snímku 3">
            <a:extLst>
              <a:ext uri="{FF2B5EF4-FFF2-40B4-BE49-F238E27FC236}">
                <a16:creationId xmlns:a16="http://schemas.microsoft.com/office/drawing/2014/main" id="{17482144-F27F-4EAA-ABCD-424BA038A958}"/>
              </a:ext>
            </a:extLst>
          </p:cNvPr>
          <p:cNvSpPr>
            <a:spLocks noGrp="1"/>
          </p:cNvSpPr>
          <p:nvPr>
            <p:ph type="sldNum" sz="quarter" idx="12"/>
          </p:nvPr>
        </p:nvSpPr>
        <p:spPr/>
        <p:txBody>
          <a:bodyPr/>
          <a:lstStyle/>
          <a:p>
            <a:fld id="{FF866376-18FF-4DCA-9D4A-E0BA9FCB2780}" type="slidenum">
              <a:rPr lang="cs-CZ" smtClean="0"/>
              <a:t>26</a:t>
            </a:fld>
            <a:endParaRPr lang="cs-CZ"/>
          </a:p>
        </p:txBody>
      </p:sp>
    </p:spTree>
    <p:extLst>
      <p:ext uri="{BB962C8B-B14F-4D97-AF65-F5344CB8AC3E}">
        <p14:creationId xmlns:p14="http://schemas.microsoft.com/office/powerpoint/2010/main" val="4685954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A89EBA-A021-42EC-8EAE-1F0128A78F79}"/>
              </a:ext>
            </a:extLst>
          </p:cNvPr>
          <p:cNvSpPr>
            <a:spLocks noGrp="1"/>
          </p:cNvSpPr>
          <p:nvPr>
            <p:ph type="title"/>
          </p:nvPr>
        </p:nvSpPr>
        <p:spPr>
          <a:xfrm>
            <a:off x="537327" y="365127"/>
            <a:ext cx="11010507" cy="992334"/>
          </a:xfrm>
        </p:spPr>
        <p:txBody>
          <a:bodyPr>
            <a:normAutofit/>
          </a:bodyPr>
          <a:lstStyle/>
          <a:p>
            <a:r>
              <a:rPr lang="en-US" i="1" dirty="0">
                <a:effectLst>
                  <a:outerShdw blurRad="38100" dist="38100" dir="2700000" algn="tl">
                    <a:srgbClr val="000000">
                      <a:alpha val="43137"/>
                    </a:srgbClr>
                  </a:outerShdw>
                </a:effectLst>
              </a:rPr>
              <a:t>Non-sound </a:t>
            </a:r>
            <a:r>
              <a:rPr lang="cs-CZ" i="1" dirty="0">
                <a:effectLst>
                  <a:outerShdw blurRad="38100" dist="38100" dir="2700000" algn="tl">
                    <a:srgbClr val="000000">
                      <a:alpha val="43137"/>
                    </a:srgbClr>
                  </a:outerShdw>
                </a:effectLst>
              </a:rPr>
              <a:t>argument</a:t>
            </a:r>
            <a:r>
              <a:rPr lang="en-US" i="1" dirty="0">
                <a:effectLst>
                  <a:outerShdw blurRad="38100" dist="38100" dir="2700000" algn="tl">
                    <a:srgbClr val="000000">
                      <a:alpha val="43137"/>
                    </a:srgbClr>
                  </a:outerShdw>
                </a:effectLst>
              </a:rPr>
              <a:t>; example</a:t>
            </a:r>
            <a:endParaRPr lang="cs-CZ" i="1" dirty="0">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361585F0-8A80-44E9-BACB-B8F1AF2972EA}"/>
              </a:ext>
            </a:extLst>
          </p:cNvPr>
          <p:cNvSpPr>
            <a:spLocks noGrp="1"/>
          </p:cNvSpPr>
          <p:nvPr>
            <p:ph idx="1"/>
          </p:nvPr>
        </p:nvSpPr>
        <p:spPr>
          <a:xfrm>
            <a:off x="471340" y="1517716"/>
            <a:ext cx="11010507" cy="4975158"/>
          </a:xfrm>
        </p:spPr>
        <p:txBody>
          <a:bodyPr>
            <a:normAutofit fontScale="92500" lnSpcReduction="20000"/>
          </a:bodyPr>
          <a:lstStyle/>
          <a:p>
            <a:r>
              <a:rPr lang="en-US" dirty="0"/>
              <a:t>In the CNN interview on October 8</a:t>
            </a:r>
            <a:r>
              <a:rPr lang="en-US" baseline="30000" dirty="0"/>
              <a:t>th</a:t>
            </a:r>
            <a:r>
              <a:rPr lang="en-US" dirty="0"/>
              <a:t>, 2008, lead by Larry King with the wife of Barack Obama, Michelle argued against the alleged statement that Obama will not be elected due to Bradley effect. She applied this argument.</a:t>
            </a:r>
          </a:p>
          <a:p>
            <a:pPr marL="0" indent="0" algn="ctr">
              <a:buNone/>
            </a:pPr>
            <a:r>
              <a:rPr lang="en-US" dirty="0">
                <a:solidFill>
                  <a:srgbClr val="0070C0"/>
                </a:solidFill>
              </a:rPr>
              <a:t>„Barack Obama is the Democratic nominee. </a:t>
            </a:r>
          </a:p>
          <a:p>
            <a:pPr marL="0" indent="0" algn="ctr">
              <a:buNone/>
            </a:pPr>
            <a:r>
              <a:rPr lang="en-US" dirty="0">
                <a:solidFill>
                  <a:srgbClr val="0070C0"/>
                </a:solidFill>
              </a:rPr>
              <a:t>If there was going to be a Bradley effect, Barack wouldn’t be the nominee [because the effect would have shown up in the primary elections]. </a:t>
            </a:r>
          </a:p>
          <a:p>
            <a:pPr marL="0" indent="0" algn="ctr">
              <a:buNone/>
            </a:pPr>
            <a:r>
              <a:rPr lang="en-US" dirty="0">
                <a:solidFill>
                  <a:srgbClr val="0070C0"/>
                </a:solidFill>
              </a:rPr>
              <a:t>[Hence,] there isn’t going to be a Bradley effect.”</a:t>
            </a:r>
          </a:p>
          <a:p>
            <a:r>
              <a:rPr lang="en-US" dirty="0"/>
              <a:t>After this statement Obama’s opponents couldn’t simply claim that there is going to be Bradley effect. Since the first premise was true, they’d have to raise doubts against the second premise. They’d have to claim that though Bradley effect did not show up in the primary elections, it will show up in the final round. Yet, this opinion could hardly be defended. </a:t>
            </a:r>
          </a:p>
          <a:p>
            <a:r>
              <a:rPr lang="en-US" dirty="0"/>
              <a:t>Indeed, on January 20, 2009, hundreds of thousands turned out in Washington, D.C., to witness Obama taking the oath of office as president.</a:t>
            </a:r>
          </a:p>
        </p:txBody>
      </p:sp>
      <p:sp>
        <p:nvSpPr>
          <p:cNvPr id="4" name="Zástupný symbol pro číslo snímku 3">
            <a:extLst>
              <a:ext uri="{FF2B5EF4-FFF2-40B4-BE49-F238E27FC236}">
                <a16:creationId xmlns:a16="http://schemas.microsoft.com/office/drawing/2014/main" id="{17482144-F27F-4EAA-ABCD-424BA038A958}"/>
              </a:ext>
            </a:extLst>
          </p:cNvPr>
          <p:cNvSpPr>
            <a:spLocks noGrp="1"/>
          </p:cNvSpPr>
          <p:nvPr>
            <p:ph type="sldNum" sz="quarter" idx="12"/>
          </p:nvPr>
        </p:nvSpPr>
        <p:spPr/>
        <p:txBody>
          <a:bodyPr/>
          <a:lstStyle/>
          <a:p>
            <a:fld id="{FF866376-18FF-4DCA-9D4A-E0BA9FCB2780}" type="slidenum">
              <a:rPr lang="cs-CZ" smtClean="0"/>
              <a:t>27</a:t>
            </a:fld>
            <a:endParaRPr lang="cs-CZ"/>
          </a:p>
        </p:txBody>
      </p:sp>
      <p:cxnSp>
        <p:nvCxnSpPr>
          <p:cNvPr id="6" name="Přímá spojnice 5">
            <a:extLst>
              <a:ext uri="{FF2B5EF4-FFF2-40B4-BE49-F238E27FC236}">
                <a16:creationId xmlns:a16="http://schemas.microsoft.com/office/drawing/2014/main" id="{E2E1EA40-5CA5-489C-B2B0-FF933BA5E45E}"/>
              </a:ext>
            </a:extLst>
          </p:cNvPr>
          <p:cNvCxnSpPr>
            <a:cxnSpLocks/>
          </p:cNvCxnSpPr>
          <p:nvPr/>
        </p:nvCxnSpPr>
        <p:spPr>
          <a:xfrm>
            <a:off x="1019666" y="3553903"/>
            <a:ext cx="9613769" cy="0"/>
          </a:xfrm>
          <a:prstGeom prst="line">
            <a:avLst/>
          </a:prstGeom>
          <a:ln w="158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3534236"/>
      </p:ext>
    </p:extLst>
  </p:cSld>
  <p:clrMapOvr>
    <a:masterClrMapping/>
  </p:clrMapOvr>
  <p:extLst mod="1">
    <p:ext uri="{6950BFC3-D8DA-4A85-94F7-54DA5524770B}">
      <p188:commentRel xmlns:p188="http://schemas.microsoft.com/office/powerpoint/2018/8/main" xmlns="" r:id="rId2"/>
    </p:ext>
  </p:extLs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63ED7C-5DBC-4386-8FB8-148C871FF557}"/>
              </a:ext>
            </a:extLst>
          </p:cNvPr>
          <p:cNvSpPr>
            <a:spLocks noGrp="1"/>
          </p:cNvSpPr>
          <p:nvPr>
            <p:ph type="title"/>
          </p:nvPr>
        </p:nvSpPr>
        <p:spPr>
          <a:xfrm>
            <a:off x="838200" y="365125"/>
            <a:ext cx="10515600" cy="1057275"/>
          </a:xfrm>
        </p:spPr>
        <p:txBody>
          <a:bodyPr>
            <a:normAutofit fontScale="90000"/>
          </a:bodyPr>
          <a:lstStyle/>
          <a:p>
            <a:r>
              <a:rPr lang="en-US" b="1" i="1" dirty="0"/>
              <a:t>Other ways of reasoning; deriving consequences from premises by </a:t>
            </a:r>
            <a:r>
              <a:rPr lang="en-US" b="1" i="1" dirty="0">
                <a:solidFill>
                  <a:srgbClr val="0070C0"/>
                </a:solidFill>
              </a:rPr>
              <a:t>induction and abduction</a:t>
            </a:r>
            <a:endParaRPr lang="cs-CZ" b="1" i="1" dirty="0">
              <a:solidFill>
                <a:srgbClr val="0070C0"/>
              </a:solidFill>
            </a:endParaRPr>
          </a:p>
        </p:txBody>
      </p:sp>
      <p:sp>
        <p:nvSpPr>
          <p:cNvPr id="3" name="Zástupný symbol pro obsah 2">
            <a:extLst>
              <a:ext uri="{FF2B5EF4-FFF2-40B4-BE49-F238E27FC236}">
                <a16:creationId xmlns:a16="http://schemas.microsoft.com/office/drawing/2014/main" id="{398205C5-AC1D-4520-BE29-3B9604CF20F9}"/>
              </a:ext>
            </a:extLst>
          </p:cNvPr>
          <p:cNvSpPr>
            <a:spLocks noGrp="1"/>
          </p:cNvSpPr>
          <p:nvPr>
            <p:ph idx="1"/>
          </p:nvPr>
        </p:nvSpPr>
        <p:spPr>
          <a:xfrm>
            <a:off x="589280" y="1762812"/>
            <a:ext cx="10764520" cy="4414151"/>
          </a:xfrm>
        </p:spPr>
        <p:txBody>
          <a:bodyPr>
            <a:normAutofit fontScale="92500"/>
          </a:bodyPr>
          <a:lstStyle/>
          <a:p>
            <a:r>
              <a:rPr lang="en-US" dirty="0"/>
              <a:t>In this course, we deal only with </a:t>
            </a:r>
            <a:r>
              <a:rPr lang="en-US" i="1" dirty="0">
                <a:effectLst>
                  <a:outerShdw blurRad="38100" dist="38100" dir="2700000" algn="tl">
                    <a:srgbClr val="000000">
                      <a:alpha val="43137"/>
                    </a:srgbClr>
                  </a:outerShdw>
                </a:effectLst>
              </a:rPr>
              <a:t>deductive</a:t>
            </a:r>
            <a:r>
              <a:rPr lang="en-US" i="1" dirty="0"/>
              <a:t> </a:t>
            </a:r>
            <a:r>
              <a:rPr lang="en-US" dirty="0"/>
              <a:t>reasoning that is </a:t>
            </a:r>
            <a:r>
              <a:rPr lang="en-US" i="1" dirty="0">
                <a:effectLst>
                  <a:outerShdw blurRad="38100" dist="38100" dir="2700000" algn="tl">
                    <a:srgbClr val="000000">
                      <a:alpha val="43137"/>
                    </a:srgbClr>
                  </a:outerShdw>
                </a:effectLst>
              </a:rPr>
              <a:t>truth-preserving</a:t>
            </a:r>
            <a:r>
              <a:rPr lang="en-US" dirty="0"/>
              <a:t>.</a:t>
            </a:r>
          </a:p>
          <a:p>
            <a:r>
              <a:rPr lang="en-US" dirty="0"/>
              <a:t>Recall; an argument is deductively valid </a:t>
            </a:r>
            <a:r>
              <a:rPr lang="en-US" dirty="0" err="1"/>
              <a:t>iff</a:t>
            </a:r>
            <a:r>
              <a:rPr lang="en-US" dirty="0"/>
              <a:t> </a:t>
            </a:r>
            <a:r>
              <a:rPr lang="en-US" i="1" dirty="0"/>
              <a:t>necessarily</a:t>
            </a:r>
            <a:r>
              <a:rPr lang="en-US" dirty="0"/>
              <a:t> holds this: if all the premises are true then the conclusion is true as well. In other words, the truth of premises and falseness of the conclusion is a contradiction. </a:t>
            </a:r>
          </a:p>
          <a:p>
            <a:r>
              <a:rPr lang="en-US" dirty="0"/>
              <a:t>In our everyday practice, other ways of reasoning (other “–ductions”) are used as well. They are those –ductions where the relation between premises and conclusion is not so strictly, necessarily truth-preserving. They are, in particular, </a:t>
            </a:r>
            <a:r>
              <a:rPr lang="en-US" i="1" dirty="0">
                <a:effectLst>
                  <a:outerShdw blurRad="38100" dist="38100" dir="2700000" algn="tl">
                    <a:srgbClr val="000000">
                      <a:alpha val="43137"/>
                    </a:srgbClr>
                  </a:outerShdw>
                </a:effectLst>
              </a:rPr>
              <a:t>induction</a:t>
            </a:r>
            <a:r>
              <a:rPr lang="en-US" i="1" dirty="0"/>
              <a:t> </a:t>
            </a:r>
            <a:r>
              <a:rPr lang="en-US" dirty="0"/>
              <a:t>and </a:t>
            </a:r>
            <a:r>
              <a:rPr lang="en-US" i="1" dirty="0">
                <a:effectLst>
                  <a:outerShdw blurRad="38100" dist="38100" dir="2700000" algn="tl">
                    <a:srgbClr val="000000">
                      <a:alpha val="43137"/>
                    </a:srgbClr>
                  </a:outerShdw>
                </a:effectLst>
              </a:rPr>
              <a:t>abduction</a:t>
            </a:r>
            <a:r>
              <a:rPr lang="en-US" i="1" dirty="0"/>
              <a:t>. </a:t>
            </a:r>
          </a:p>
          <a:p>
            <a:r>
              <a:rPr lang="en-US" i="1" dirty="0"/>
              <a:t>Comment</a:t>
            </a:r>
            <a:r>
              <a:rPr lang="en-US" dirty="0"/>
              <a:t>: In this course, we are going to deal only with deduction. Induction and abduction are under scrutiny in other disciplines, such as artificial intelligence.</a:t>
            </a:r>
            <a:r>
              <a:rPr lang="en-US" i="1" dirty="0"/>
              <a:t> </a:t>
            </a:r>
          </a:p>
        </p:txBody>
      </p:sp>
      <p:sp>
        <p:nvSpPr>
          <p:cNvPr id="4" name="Zástupný symbol pro číslo snímku 3">
            <a:extLst>
              <a:ext uri="{FF2B5EF4-FFF2-40B4-BE49-F238E27FC236}">
                <a16:creationId xmlns:a16="http://schemas.microsoft.com/office/drawing/2014/main" id="{8CA6FC3D-61B4-4E63-997B-8301C4661E70}"/>
              </a:ext>
            </a:extLst>
          </p:cNvPr>
          <p:cNvSpPr>
            <a:spLocks noGrp="1"/>
          </p:cNvSpPr>
          <p:nvPr>
            <p:ph type="sldNum" sz="quarter" idx="12"/>
          </p:nvPr>
        </p:nvSpPr>
        <p:spPr/>
        <p:txBody>
          <a:bodyPr/>
          <a:lstStyle/>
          <a:p>
            <a:fld id="{FF866376-18FF-4DCA-9D4A-E0BA9FCB2780}" type="slidenum">
              <a:rPr lang="cs-CZ" smtClean="0"/>
              <a:t>28</a:t>
            </a:fld>
            <a:endParaRPr lang="cs-CZ"/>
          </a:p>
        </p:txBody>
      </p:sp>
    </p:spTree>
    <p:extLst>
      <p:ext uri="{BB962C8B-B14F-4D97-AF65-F5344CB8AC3E}">
        <p14:creationId xmlns:p14="http://schemas.microsoft.com/office/powerpoint/2010/main" val="975819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63ED7C-5DBC-4386-8FB8-148C871FF557}"/>
              </a:ext>
            </a:extLst>
          </p:cNvPr>
          <p:cNvSpPr>
            <a:spLocks noGrp="1"/>
          </p:cNvSpPr>
          <p:nvPr>
            <p:ph type="title"/>
          </p:nvPr>
        </p:nvSpPr>
        <p:spPr>
          <a:xfrm>
            <a:off x="838200" y="365125"/>
            <a:ext cx="10515600" cy="671195"/>
          </a:xfrm>
        </p:spPr>
        <p:txBody>
          <a:bodyPr>
            <a:normAutofit fontScale="90000"/>
          </a:bodyPr>
          <a:lstStyle/>
          <a:p>
            <a:r>
              <a:rPr lang="cs-CZ" b="1" i="1" dirty="0">
                <a:solidFill>
                  <a:srgbClr val="0070C0"/>
                </a:solidFill>
              </a:rPr>
              <a:t>I</a:t>
            </a:r>
            <a:r>
              <a:rPr lang="en-US" b="1" i="1" dirty="0" err="1">
                <a:solidFill>
                  <a:srgbClr val="0070C0"/>
                </a:solidFill>
              </a:rPr>
              <a:t>nduction</a:t>
            </a:r>
            <a:r>
              <a:rPr lang="en-US" b="1" i="1" dirty="0">
                <a:solidFill>
                  <a:srgbClr val="0070C0"/>
                </a:solidFill>
              </a:rPr>
              <a:t> and </a:t>
            </a:r>
            <a:r>
              <a:rPr lang="cs-CZ" b="1" i="1" dirty="0">
                <a:solidFill>
                  <a:srgbClr val="0070C0"/>
                </a:solidFill>
              </a:rPr>
              <a:t>A</a:t>
            </a:r>
            <a:r>
              <a:rPr lang="en-US" b="1" i="1" dirty="0" err="1">
                <a:solidFill>
                  <a:srgbClr val="0070C0"/>
                </a:solidFill>
              </a:rPr>
              <a:t>bduction</a:t>
            </a:r>
            <a:r>
              <a:rPr lang="cs-CZ" b="1" i="1" dirty="0">
                <a:solidFill>
                  <a:srgbClr val="0070C0"/>
                </a:solidFill>
              </a:rPr>
              <a:t> vs. </a:t>
            </a:r>
            <a:r>
              <a:rPr lang="cs-CZ" b="1" i="1" dirty="0" err="1">
                <a:solidFill>
                  <a:srgbClr val="0070C0"/>
                </a:solidFill>
              </a:rPr>
              <a:t>deduction</a:t>
            </a:r>
            <a:endParaRPr lang="cs-CZ" b="1" i="1" dirty="0"/>
          </a:p>
        </p:txBody>
      </p:sp>
      <p:sp>
        <p:nvSpPr>
          <p:cNvPr id="3" name="Zástupný symbol pro obsah 2">
            <a:extLst>
              <a:ext uri="{FF2B5EF4-FFF2-40B4-BE49-F238E27FC236}">
                <a16:creationId xmlns:a16="http://schemas.microsoft.com/office/drawing/2014/main" id="{398205C5-AC1D-4520-BE29-3B9604CF20F9}"/>
              </a:ext>
            </a:extLst>
          </p:cNvPr>
          <p:cNvSpPr>
            <a:spLocks noGrp="1"/>
          </p:cNvSpPr>
          <p:nvPr>
            <p:ph idx="1"/>
          </p:nvPr>
        </p:nvSpPr>
        <p:spPr>
          <a:xfrm>
            <a:off x="518160" y="1300480"/>
            <a:ext cx="10835640" cy="5192395"/>
          </a:xfrm>
        </p:spPr>
        <p:txBody>
          <a:bodyPr>
            <a:normAutofit fontScale="92500" lnSpcReduction="10000"/>
          </a:bodyPr>
          <a:lstStyle/>
          <a:p>
            <a:r>
              <a:rPr lang="en-US" dirty="0"/>
              <a:t>Valid </a:t>
            </a:r>
            <a:r>
              <a:rPr lang="en-US" i="1" dirty="0"/>
              <a:t>deduction</a:t>
            </a:r>
            <a:r>
              <a:rPr lang="en-US" dirty="0"/>
              <a:t>.</a:t>
            </a:r>
          </a:p>
          <a:p>
            <a:pPr marL="0" indent="0" algn="ctr">
              <a:buNone/>
            </a:pPr>
            <a:r>
              <a:rPr lang="en-US" dirty="0">
                <a:solidFill>
                  <a:srgbClr val="0070C0"/>
                </a:solidFill>
              </a:rPr>
              <a:t>All citizens of the Czech Republic live in Europe.</a:t>
            </a:r>
          </a:p>
          <a:p>
            <a:pPr marL="0" indent="0" algn="ctr">
              <a:buNone/>
            </a:pPr>
            <a:r>
              <a:rPr lang="en-US" dirty="0">
                <a:solidFill>
                  <a:srgbClr val="0070C0"/>
                </a:solidFill>
              </a:rPr>
              <a:t>Petr is a citizen of the Czech Republic.</a:t>
            </a:r>
          </a:p>
          <a:p>
            <a:pPr marL="0" indent="0" algn="ctr">
              <a:spcBef>
                <a:spcPts val="1800"/>
              </a:spcBef>
              <a:buNone/>
            </a:pPr>
            <a:r>
              <a:rPr lang="en-US" dirty="0">
                <a:solidFill>
                  <a:srgbClr val="0070C0"/>
                </a:solidFill>
              </a:rPr>
              <a:t>Petr lives in Europe.</a:t>
            </a:r>
          </a:p>
          <a:p>
            <a:r>
              <a:rPr lang="en-US" i="1" dirty="0"/>
              <a:t>Inductive reasoning</a:t>
            </a:r>
            <a:r>
              <a:rPr lang="en-US" dirty="0"/>
              <a:t>:</a:t>
            </a:r>
          </a:p>
          <a:p>
            <a:pPr marL="0" indent="0" algn="ctr">
              <a:buNone/>
            </a:pPr>
            <a:r>
              <a:rPr lang="en-US" dirty="0">
                <a:solidFill>
                  <a:srgbClr val="0070C0"/>
                </a:solidFill>
              </a:rPr>
              <a:t>The citizens of the Czech Republic mostly speak Czech.</a:t>
            </a:r>
          </a:p>
          <a:p>
            <a:pPr marL="0" indent="0" algn="ctr">
              <a:buNone/>
            </a:pPr>
            <a:r>
              <a:rPr lang="en-US" dirty="0">
                <a:solidFill>
                  <a:srgbClr val="0070C0"/>
                </a:solidFill>
              </a:rPr>
              <a:t>Petr is a citizen of the Czech Republic.</a:t>
            </a:r>
          </a:p>
          <a:p>
            <a:pPr marL="0" indent="0" algn="ctr">
              <a:spcBef>
                <a:spcPts val="1200"/>
              </a:spcBef>
              <a:buNone/>
            </a:pPr>
            <a:r>
              <a:rPr lang="en-US" dirty="0">
                <a:solidFill>
                  <a:srgbClr val="0070C0"/>
                </a:solidFill>
              </a:rPr>
              <a:t>Petr speaks Czech. </a:t>
            </a:r>
            <a:br>
              <a:rPr lang="en-US" dirty="0"/>
            </a:br>
            <a:r>
              <a:rPr lang="en-US" sz="2600" dirty="0"/>
              <a:t>(most probably) </a:t>
            </a:r>
          </a:p>
          <a:p>
            <a:pPr lvl="1"/>
            <a:r>
              <a:rPr lang="en-US" dirty="0"/>
              <a:t>In this argument the truth of premises does not guarantee the truth of the conclusion. For instance, Petr could have moved to the CR from Bratislava, obtained the citizenship,  but he speaks only Slovak. Or, he might have been an immigrant who found here political asylum, obtained citizenship, yet still did not learn Czech properly. </a:t>
            </a:r>
          </a:p>
        </p:txBody>
      </p:sp>
      <p:sp>
        <p:nvSpPr>
          <p:cNvPr id="4" name="Zástupný symbol pro číslo snímku 3">
            <a:extLst>
              <a:ext uri="{FF2B5EF4-FFF2-40B4-BE49-F238E27FC236}">
                <a16:creationId xmlns:a16="http://schemas.microsoft.com/office/drawing/2014/main" id="{8CA6FC3D-61B4-4E63-997B-8301C4661E70}"/>
              </a:ext>
            </a:extLst>
          </p:cNvPr>
          <p:cNvSpPr>
            <a:spLocks noGrp="1"/>
          </p:cNvSpPr>
          <p:nvPr>
            <p:ph type="sldNum" sz="quarter" idx="12"/>
          </p:nvPr>
        </p:nvSpPr>
        <p:spPr/>
        <p:txBody>
          <a:bodyPr/>
          <a:lstStyle/>
          <a:p>
            <a:fld id="{FF866376-18FF-4DCA-9D4A-E0BA9FCB2780}" type="slidenum">
              <a:rPr lang="cs-CZ" smtClean="0"/>
              <a:t>29</a:t>
            </a:fld>
            <a:endParaRPr lang="cs-CZ"/>
          </a:p>
        </p:txBody>
      </p:sp>
      <p:cxnSp>
        <p:nvCxnSpPr>
          <p:cNvPr id="6" name="Přímá spojnice 5">
            <a:extLst>
              <a:ext uri="{FF2B5EF4-FFF2-40B4-BE49-F238E27FC236}">
                <a16:creationId xmlns:a16="http://schemas.microsoft.com/office/drawing/2014/main" id="{749A5874-58CB-46B8-AB95-CB0601749E35}"/>
              </a:ext>
            </a:extLst>
          </p:cNvPr>
          <p:cNvCxnSpPr/>
          <p:nvPr/>
        </p:nvCxnSpPr>
        <p:spPr>
          <a:xfrm flipV="1">
            <a:off x="2415540" y="2631440"/>
            <a:ext cx="7040880" cy="7112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7" name="Přímá spojnice 6">
            <a:extLst>
              <a:ext uri="{FF2B5EF4-FFF2-40B4-BE49-F238E27FC236}">
                <a16:creationId xmlns:a16="http://schemas.microsoft.com/office/drawing/2014/main" id="{0626B83E-BD09-43B5-BED1-4C0D40134132}"/>
              </a:ext>
            </a:extLst>
          </p:cNvPr>
          <p:cNvCxnSpPr/>
          <p:nvPr/>
        </p:nvCxnSpPr>
        <p:spPr>
          <a:xfrm flipV="1">
            <a:off x="2415540" y="4422775"/>
            <a:ext cx="7040880" cy="7112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2414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81BC8A-F183-4805-A391-FA81B64ED2E4}"/>
              </a:ext>
            </a:extLst>
          </p:cNvPr>
          <p:cNvSpPr>
            <a:spLocks noGrp="1"/>
          </p:cNvSpPr>
          <p:nvPr>
            <p:ph type="title"/>
          </p:nvPr>
        </p:nvSpPr>
        <p:spPr/>
        <p:txBody>
          <a:bodyPr/>
          <a:lstStyle/>
          <a:p>
            <a:r>
              <a:rPr lang="en-US" i="1" dirty="0">
                <a:solidFill>
                  <a:srgbClr val="0070C0"/>
                </a:solidFill>
                <a:effectLst>
                  <a:outerShdw blurRad="38100" dist="38100" dir="2700000" algn="tl">
                    <a:srgbClr val="000000">
                      <a:alpha val="43137"/>
                    </a:srgbClr>
                  </a:outerShdw>
                </a:effectLst>
              </a:rPr>
              <a:t>The subject of logic</a:t>
            </a:r>
            <a:r>
              <a:rPr lang="cs-CZ" dirty="0"/>
              <a:t>. </a:t>
            </a:r>
            <a:r>
              <a:rPr lang="en-US" dirty="0"/>
              <a:t>What is logic about</a:t>
            </a:r>
            <a:r>
              <a:rPr lang="cs-CZ" dirty="0"/>
              <a:t>?</a:t>
            </a:r>
          </a:p>
        </p:txBody>
      </p:sp>
      <p:sp>
        <p:nvSpPr>
          <p:cNvPr id="3" name="Zástupný symbol pro obsah 2">
            <a:extLst>
              <a:ext uri="{FF2B5EF4-FFF2-40B4-BE49-F238E27FC236}">
                <a16:creationId xmlns:a16="http://schemas.microsoft.com/office/drawing/2014/main" id="{200695E3-D98A-4933-83D9-8D13B6CB11FC}"/>
              </a:ext>
            </a:extLst>
          </p:cNvPr>
          <p:cNvSpPr>
            <a:spLocks noGrp="1"/>
          </p:cNvSpPr>
          <p:nvPr>
            <p:ph idx="1"/>
          </p:nvPr>
        </p:nvSpPr>
        <p:spPr>
          <a:xfrm>
            <a:off x="838200" y="1690688"/>
            <a:ext cx="10515600" cy="4486275"/>
          </a:xfrm>
        </p:spPr>
        <p:txBody>
          <a:bodyPr>
            <a:normAutofit/>
          </a:bodyPr>
          <a:lstStyle/>
          <a:p>
            <a:r>
              <a:rPr lang="en-GB" dirty="0"/>
              <a:t>Logic can be characterized as the science of </a:t>
            </a:r>
            <a:r>
              <a:rPr lang="en-GB" i="1" dirty="0">
                <a:effectLst>
                  <a:outerShdw blurRad="38100" dist="38100" dir="2700000" algn="tl">
                    <a:srgbClr val="000000">
                      <a:alpha val="43137"/>
                    </a:srgbClr>
                  </a:outerShdw>
                </a:effectLst>
              </a:rPr>
              <a:t>correct re</a:t>
            </a:r>
            <a:r>
              <a:rPr lang="cs-CZ" i="1" dirty="0">
                <a:effectLst>
                  <a:outerShdw blurRad="38100" dist="38100" dir="2700000" algn="tl">
                    <a:srgbClr val="000000">
                      <a:alpha val="43137"/>
                    </a:srgbClr>
                  </a:outerShdw>
                </a:effectLst>
              </a:rPr>
              <a:t>a</a:t>
            </a:r>
            <a:r>
              <a:rPr lang="en-GB" i="1" dirty="0" err="1">
                <a:effectLst>
                  <a:outerShdw blurRad="38100" dist="38100" dir="2700000" algn="tl">
                    <a:srgbClr val="000000">
                      <a:alpha val="43137"/>
                    </a:srgbClr>
                  </a:outerShdw>
                </a:effectLst>
              </a:rPr>
              <a:t>soning</a:t>
            </a:r>
            <a:r>
              <a:rPr lang="en-GB" dirty="0"/>
              <a:t>, the art of </a:t>
            </a:r>
            <a:r>
              <a:rPr lang="en-GB" i="1" dirty="0">
                <a:effectLst>
                  <a:outerShdw blurRad="38100" dist="38100" dir="2700000" algn="tl">
                    <a:srgbClr val="000000">
                      <a:alpha val="43137"/>
                    </a:srgbClr>
                  </a:outerShdw>
                </a:effectLst>
              </a:rPr>
              <a:t>valid argumentation</a:t>
            </a:r>
            <a:r>
              <a:rPr lang="en-GB" dirty="0"/>
              <a:t>. </a:t>
            </a:r>
          </a:p>
          <a:p>
            <a:r>
              <a:rPr lang="en-GB" dirty="0"/>
              <a:t>Logic investigates ways of </a:t>
            </a:r>
            <a:r>
              <a:rPr lang="en-GB" i="1" dirty="0">
                <a:effectLst>
                  <a:outerShdw blurRad="38100" dist="38100" dir="2700000" algn="tl">
                    <a:srgbClr val="000000">
                      <a:alpha val="43137"/>
                    </a:srgbClr>
                  </a:outerShdw>
                </a:effectLst>
              </a:rPr>
              <a:t>inferring conclusion from given assumptions</a:t>
            </a:r>
            <a:r>
              <a:rPr lang="en-GB" dirty="0"/>
              <a:t> and </a:t>
            </a:r>
            <a:r>
              <a:rPr lang="en-GB" i="1" dirty="0">
                <a:effectLst>
                  <a:outerShdw blurRad="38100" dist="38100" dir="2700000" algn="tl">
                    <a:srgbClr val="000000">
                      <a:alpha val="43137"/>
                    </a:srgbClr>
                  </a:outerShdw>
                </a:effectLst>
              </a:rPr>
              <a:t>proving validity </a:t>
            </a:r>
            <a:r>
              <a:rPr lang="en-GB" i="1" dirty="0"/>
              <a:t>of such an inference</a:t>
            </a:r>
            <a:r>
              <a:rPr lang="en-GB" i="1" dirty="0">
                <a:effectLst>
                  <a:outerShdw blurRad="38100" dist="38100" dir="2700000" algn="tl">
                    <a:srgbClr val="000000">
                      <a:alpha val="43137"/>
                    </a:srgbClr>
                  </a:outerShdw>
                </a:effectLst>
              </a:rPr>
              <a:t>.</a:t>
            </a:r>
            <a:endParaRPr lang="en-GB" dirty="0"/>
          </a:p>
          <a:p>
            <a:r>
              <a:rPr lang="en-GB" dirty="0"/>
              <a:t>When doing logic, we want to separate correct or valid ways of argumentation from those that are invalid.</a:t>
            </a:r>
          </a:p>
          <a:p>
            <a:r>
              <a:rPr lang="en-GB" dirty="0"/>
              <a:t>The assumptions and derived conclusion can concern many different areas. We can argue in favour of the existence of God, free will, or determinism. The defence lawyer argues in favour of the person charged while the prosecutor against the accused, etc.</a:t>
            </a:r>
          </a:p>
        </p:txBody>
      </p:sp>
      <p:sp>
        <p:nvSpPr>
          <p:cNvPr id="4" name="Zástupný symbol pro číslo snímku 3">
            <a:extLst>
              <a:ext uri="{FF2B5EF4-FFF2-40B4-BE49-F238E27FC236}">
                <a16:creationId xmlns:a16="http://schemas.microsoft.com/office/drawing/2014/main" id="{E3AF5846-AB44-4392-95B1-55A3AC023E73}"/>
              </a:ext>
            </a:extLst>
          </p:cNvPr>
          <p:cNvSpPr>
            <a:spLocks noGrp="1"/>
          </p:cNvSpPr>
          <p:nvPr>
            <p:ph type="sldNum" sz="quarter" idx="12"/>
          </p:nvPr>
        </p:nvSpPr>
        <p:spPr/>
        <p:txBody>
          <a:bodyPr/>
          <a:lstStyle/>
          <a:p>
            <a:fld id="{FF866376-18FF-4DCA-9D4A-E0BA9FCB2780}" type="slidenum">
              <a:rPr lang="cs-CZ" smtClean="0"/>
              <a:t>3</a:t>
            </a:fld>
            <a:endParaRPr lang="cs-CZ"/>
          </a:p>
        </p:txBody>
      </p:sp>
    </p:spTree>
    <p:extLst>
      <p:ext uri="{BB962C8B-B14F-4D97-AF65-F5344CB8AC3E}">
        <p14:creationId xmlns:p14="http://schemas.microsoft.com/office/powerpoint/2010/main" val="10360824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63ED7C-5DBC-4386-8FB8-148C871FF557}"/>
              </a:ext>
            </a:extLst>
          </p:cNvPr>
          <p:cNvSpPr>
            <a:spLocks noGrp="1"/>
          </p:cNvSpPr>
          <p:nvPr>
            <p:ph type="title"/>
          </p:nvPr>
        </p:nvSpPr>
        <p:spPr>
          <a:xfrm>
            <a:off x="838200" y="365125"/>
            <a:ext cx="10515600" cy="671195"/>
          </a:xfrm>
        </p:spPr>
        <p:txBody>
          <a:bodyPr>
            <a:normAutofit fontScale="90000"/>
          </a:bodyPr>
          <a:lstStyle/>
          <a:p>
            <a:r>
              <a:rPr lang="cs-CZ" b="1" i="1" dirty="0">
                <a:solidFill>
                  <a:srgbClr val="0070C0"/>
                </a:solidFill>
              </a:rPr>
              <a:t>I</a:t>
            </a:r>
            <a:r>
              <a:rPr lang="en-US" b="1" i="1" dirty="0" err="1">
                <a:solidFill>
                  <a:srgbClr val="0070C0"/>
                </a:solidFill>
              </a:rPr>
              <a:t>nduction</a:t>
            </a:r>
            <a:r>
              <a:rPr lang="en-US" b="1" i="1" dirty="0">
                <a:solidFill>
                  <a:srgbClr val="0070C0"/>
                </a:solidFill>
              </a:rPr>
              <a:t> and </a:t>
            </a:r>
            <a:r>
              <a:rPr lang="cs-CZ" b="1" i="1" dirty="0">
                <a:solidFill>
                  <a:srgbClr val="0070C0"/>
                </a:solidFill>
              </a:rPr>
              <a:t>A</a:t>
            </a:r>
            <a:r>
              <a:rPr lang="en-US" b="1" i="1" dirty="0" err="1">
                <a:solidFill>
                  <a:srgbClr val="0070C0"/>
                </a:solidFill>
              </a:rPr>
              <a:t>bduction</a:t>
            </a:r>
            <a:r>
              <a:rPr lang="cs-CZ" b="1" i="1" dirty="0">
                <a:solidFill>
                  <a:srgbClr val="0070C0"/>
                </a:solidFill>
              </a:rPr>
              <a:t> vs. </a:t>
            </a:r>
            <a:r>
              <a:rPr lang="cs-CZ" b="1" i="1" dirty="0" err="1">
                <a:solidFill>
                  <a:srgbClr val="0070C0"/>
                </a:solidFill>
              </a:rPr>
              <a:t>deduction</a:t>
            </a:r>
            <a:endParaRPr lang="cs-CZ" b="1" i="1" dirty="0"/>
          </a:p>
        </p:txBody>
      </p:sp>
      <p:sp>
        <p:nvSpPr>
          <p:cNvPr id="3" name="Zástupný symbol pro obsah 2">
            <a:extLst>
              <a:ext uri="{FF2B5EF4-FFF2-40B4-BE49-F238E27FC236}">
                <a16:creationId xmlns:a16="http://schemas.microsoft.com/office/drawing/2014/main" id="{398205C5-AC1D-4520-BE29-3B9604CF20F9}"/>
              </a:ext>
            </a:extLst>
          </p:cNvPr>
          <p:cNvSpPr>
            <a:spLocks noGrp="1"/>
          </p:cNvSpPr>
          <p:nvPr>
            <p:ph idx="1"/>
          </p:nvPr>
        </p:nvSpPr>
        <p:spPr>
          <a:xfrm>
            <a:off x="518160" y="1300481"/>
            <a:ext cx="10835640" cy="4845796"/>
          </a:xfrm>
        </p:spPr>
        <p:txBody>
          <a:bodyPr>
            <a:normAutofit fontScale="85000" lnSpcReduction="20000"/>
          </a:bodyPr>
          <a:lstStyle/>
          <a:p>
            <a:r>
              <a:rPr lang="en-US" i="1" dirty="0"/>
              <a:t>Abductive reasoning</a:t>
            </a:r>
            <a:r>
              <a:rPr lang="en-US" dirty="0"/>
              <a:t>: </a:t>
            </a:r>
          </a:p>
          <a:p>
            <a:pPr marL="0" indent="0" algn="ctr">
              <a:buNone/>
            </a:pPr>
            <a:r>
              <a:rPr lang="en-US" dirty="0">
                <a:solidFill>
                  <a:srgbClr val="0070C0"/>
                </a:solidFill>
              </a:rPr>
              <a:t>Petr speaks Czech.</a:t>
            </a:r>
          </a:p>
          <a:p>
            <a:pPr marL="0" indent="0" algn="ctr">
              <a:buNone/>
            </a:pPr>
            <a:r>
              <a:rPr lang="en-US" dirty="0">
                <a:solidFill>
                  <a:srgbClr val="0070C0"/>
                </a:solidFill>
              </a:rPr>
              <a:t>Czech language is spoken in the Czech republic</a:t>
            </a:r>
          </a:p>
          <a:p>
            <a:pPr marL="0" indent="0" algn="ctr">
              <a:spcBef>
                <a:spcPts val="1800"/>
              </a:spcBef>
              <a:buNone/>
            </a:pPr>
            <a:r>
              <a:rPr lang="en-US" dirty="0">
                <a:solidFill>
                  <a:srgbClr val="0070C0"/>
                </a:solidFill>
              </a:rPr>
              <a:t>Petr lives in the Czech Republic. </a:t>
            </a:r>
            <a:br>
              <a:rPr lang="en-US" dirty="0">
                <a:solidFill>
                  <a:srgbClr val="0070C0"/>
                </a:solidFill>
              </a:rPr>
            </a:br>
            <a:r>
              <a:rPr lang="en-US" sz="2400" dirty="0"/>
              <a:t>(most probably)</a:t>
            </a:r>
            <a:r>
              <a:rPr lang="en-US" dirty="0">
                <a:solidFill>
                  <a:srgbClr val="0070C0"/>
                </a:solidFill>
              </a:rPr>
              <a:t> </a:t>
            </a:r>
          </a:p>
          <a:p>
            <a:r>
              <a:rPr lang="en-US" dirty="0"/>
              <a:t>Abductive reasoning can be characterized as seeking the causes, facts that would explain observed symptoms. If you meet somebody who speaks Czech, you’d believe that this person is from the Czech Republic. Yet, you can’t be sure, he/she could have emigrated or be an offspring of Czech emigrants who stayed all his life in Australia. Yet his parents took care of not forgetting the mother tongue.</a:t>
            </a:r>
          </a:p>
          <a:p>
            <a:r>
              <a:rPr lang="en-US" dirty="0"/>
              <a:t>This kind of reasoning is applied, e.g., in medicine to indicate a diagnose based on the observed symptoms, or in industry when seeking the causes for malfunctioning device. It is actually a reasoning reversed to induction. We aim to find the assumptions from which it is possible to deduce or at least induce the observed facts, and thus to explain it. </a:t>
            </a:r>
          </a:p>
        </p:txBody>
      </p:sp>
      <p:sp>
        <p:nvSpPr>
          <p:cNvPr id="4" name="Zástupný symbol pro číslo snímku 3">
            <a:extLst>
              <a:ext uri="{FF2B5EF4-FFF2-40B4-BE49-F238E27FC236}">
                <a16:creationId xmlns:a16="http://schemas.microsoft.com/office/drawing/2014/main" id="{8CA6FC3D-61B4-4E63-997B-8301C4661E70}"/>
              </a:ext>
            </a:extLst>
          </p:cNvPr>
          <p:cNvSpPr>
            <a:spLocks noGrp="1"/>
          </p:cNvSpPr>
          <p:nvPr>
            <p:ph type="sldNum" sz="quarter" idx="12"/>
          </p:nvPr>
        </p:nvSpPr>
        <p:spPr/>
        <p:txBody>
          <a:bodyPr/>
          <a:lstStyle/>
          <a:p>
            <a:fld id="{FF866376-18FF-4DCA-9D4A-E0BA9FCB2780}" type="slidenum">
              <a:rPr lang="cs-CZ" smtClean="0"/>
              <a:t>30</a:t>
            </a:fld>
            <a:endParaRPr lang="cs-CZ"/>
          </a:p>
        </p:txBody>
      </p:sp>
      <p:cxnSp>
        <p:nvCxnSpPr>
          <p:cNvPr id="6" name="Přímá spojnice 5">
            <a:extLst>
              <a:ext uri="{FF2B5EF4-FFF2-40B4-BE49-F238E27FC236}">
                <a16:creationId xmlns:a16="http://schemas.microsoft.com/office/drawing/2014/main" id="{749A5874-58CB-46B8-AB95-CB0601749E35}"/>
              </a:ext>
            </a:extLst>
          </p:cNvPr>
          <p:cNvCxnSpPr>
            <a:cxnSpLocks/>
          </p:cNvCxnSpPr>
          <p:nvPr/>
        </p:nvCxnSpPr>
        <p:spPr>
          <a:xfrm>
            <a:off x="2922309" y="2423795"/>
            <a:ext cx="6070862"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68599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81BC8A-F183-4805-A391-FA81B64ED2E4}"/>
              </a:ext>
            </a:extLst>
          </p:cNvPr>
          <p:cNvSpPr>
            <a:spLocks noGrp="1"/>
          </p:cNvSpPr>
          <p:nvPr>
            <p:ph type="title"/>
          </p:nvPr>
        </p:nvSpPr>
        <p:spPr>
          <a:xfrm>
            <a:off x="838200" y="365125"/>
            <a:ext cx="10515600" cy="1039469"/>
          </a:xfrm>
        </p:spPr>
        <p:txBody>
          <a:bodyPr/>
          <a:lstStyle/>
          <a:p>
            <a:r>
              <a:rPr lang="en-US" dirty="0">
                <a:solidFill>
                  <a:srgbClr val="0070C0"/>
                </a:solidFill>
                <a:effectLst>
                  <a:outerShdw blurRad="38100" dist="38100" dir="2700000" algn="tl">
                    <a:srgbClr val="000000">
                      <a:alpha val="43137"/>
                    </a:srgbClr>
                  </a:outerShdw>
                </a:effectLst>
              </a:rPr>
              <a:t>The subject of logic</a:t>
            </a:r>
            <a:r>
              <a:rPr lang="cs-CZ" dirty="0"/>
              <a:t>. </a:t>
            </a:r>
            <a:r>
              <a:rPr lang="en-US" dirty="0"/>
              <a:t>What is logic about</a:t>
            </a:r>
            <a:r>
              <a:rPr lang="cs-CZ" dirty="0"/>
              <a:t>?</a:t>
            </a:r>
          </a:p>
        </p:txBody>
      </p:sp>
      <p:sp>
        <p:nvSpPr>
          <p:cNvPr id="3" name="Zástupný symbol pro obsah 2">
            <a:extLst>
              <a:ext uri="{FF2B5EF4-FFF2-40B4-BE49-F238E27FC236}">
                <a16:creationId xmlns:a16="http://schemas.microsoft.com/office/drawing/2014/main" id="{200695E3-D98A-4933-83D9-8D13B6CB11FC}"/>
              </a:ext>
            </a:extLst>
          </p:cNvPr>
          <p:cNvSpPr>
            <a:spLocks noGrp="1"/>
          </p:cNvSpPr>
          <p:nvPr>
            <p:ph idx="1"/>
          </p:nvPr>
        </p:nvSpPr>
        <p:spPr>
          <a:xfrm>
            <a:off x="838200" y="1602557"/>
            <a:ext cx="10515600" cy="4574406"/>
          </a:xfrm>
        </p:spPr>
        <p:txBody>
          <a:bodyPr>
            <a:normAutofit fontScale="92500"/>
          </a:bodyPr>
          <a:lstStyle/>
          <a:p>
            <a:r>
              <a:rPr lang="en-US" dirty="0"/>
              <a:t>In this course, logic will not be an irrelevant game playing with peculiar symbols. </a:t>
            </a:r>
            <a:endParaRPr lang="cs-CZ" dirty="0"/>
          </a:p>
          <a:p>
            <a:r>
              <a:rPr lang="en-US" dirty="0"/>
              <a:t>The goal of this course is to introduce </a:t>
            </a:r>
            <a:r>
              <a:rPr lang="en-US" i="1" dirty="0">
                <a:solidFill>
                  <a:srgbClr val="0070C0"/>
                </a:solidFill>
                <a:effectLst>
                  <a:outerShdw blurRad="38100" dist="38100" dir="2700000" algn="tl">
                    <a:srgbClr val="000000">
                      <a:alpha val="43137"/>
                    </a:srgbClr>
                  </a:outerShdw>
                </a:effectLst>
              </a:rPr>
              <a:t>logic as a useful tool</a:t>
            </a:r>
            <a:r>
              <a:rPr lang="en-US" dirty="0"/>
              <a:t> for the analysis and evaluation of arguments, and the proof of their validity. </a:t>
            </a:r>
            <a:endParaRPr lang="cs-CZ" dirty="0"/>
          </a:p>
          <a:p>
            <a:r>
              <a:rPr lang="en-US" dirty="0"/>
              <a:t>We will also deal with the way how to </a:t>
            </a:r>
            <a:r>
              <a:rPr lang="en-US" i="1" dirty="0">
                <a:effectLst>
                  <a:outerShdw blurRad="38100" dist="38100" dir="2700000" algn="tl">
                    <a:srgbClr val="000000">
                      <a:alpha val="43137"/>
                    </a:srgbClr>
                  </a:outerShdw>
                </a:effectLst>
              </a:rPr>
              <a:t>automatize</a:t>
            </a:r>
            <a:r>
              <a:rPr lang="en-US" dirty="0"/>
              <a:t> these analyses and proofs</a:t>
            </a:r>
            <a:r>
              <a:rPr lang="cs-CZ" i="1" dirty="0">
                <a:effectLst>
                  <a:outerShdw blurRad="38100" dist="38100" dir="2700000" algn="tl">
                    <a:srgbClr val="000000">
                      <a:alpha val="43137"/>
                    </a:srgbClr>
                  </a:outerShdw>
                </a:effectLst>
              </a:rPr>
              <a:t> </a:t>
            </a:r>
            <a:r>
              <a:rPr lang="cs-CZ" dirty="0"/>
              <a:t>(</a:t>
            </a:r>
            <a:r>
              <a:rPr lang="en-US" dirty="0"/>
              <a:t>how to “teach machines think</a:t>
            </a:r>
            <a:r>
              <a:rPr lang="cs-CZ" dirty="0" err="1"/>
              <a:t>ing</a:t>
            </a:r>
            <a:r>
              <a:rPr lang="en-US" dirty="0"/>
              <a:t> for us”</a:t>
            </a:r>
            <a:r>
              <a:rPr lang="cs-CZ" dirty="0"/>
              <a:t>). </a:t>
            </a:r>
          </a:p>
          <a:p>
            <a:r>
              <a:rPr lang="en-US" dirty="0"/>
              <a:t>In natural language, there are many ambiguous or vague formulations. Hence, we will also deal with the problem of a fine-grained rigorous analysis of language terms meaning. To this end, we will introduce an unambiguous </a:t>
            </a:r>
            <a:r>
              <a:rPr lang="en-US" i="1" dirty="0">
                <a:effectLst>
                  <a:outerShdw blurRad="38100" dist="38100" dir="2700000" algn="tl">
                    <a:srgbClr val="000000">
                      <a:alpha val="43137"/>
                    </a:srgbClr>
                  </a:outerShdw>
                </a:effectLst>
              </a:rPr>
              <a:t>formal language</a:t>
            </a:r>
            <a:r>
              <a:rPr lang="en-US" dirty="0"/>
              <a:t> with rigorously specified semantics, which is a necessary assumption for further automatization. </a:t>
            </a:r>
            <a:endParaRPr lang="cs-CZ" dirty="0"/>
          </a:p>
        </p:txBody>
      </p:sp>
      <p:sp>
        <p:nvSpPr>
          <p:cNvPr id="4" name="Zástupný symbol pro číslo snímku 3">
            <a:extLst>
              <a:ext uri="{FF2B5EF4-FFF2-40B4-BE49-F238E27FC236}">
                <a16:creationId xmlns:a16="http://schemas.microsoft.com/office/drawing/2014/main" id="{A71DB82F-EC5D-49C4-AF57-BC51D704917A}"/>
              </a:ext>
            </a:extLst>
          </p:cNvPr>
          <p:cNvSpPr>
            <a:spLocks noGrp="1"/>
          </p:cNvSpPr>
          <p:nvPr>
            <p:ph type="sldNum" sz="quarter" idx="12"/>
          </p:nvPr>
        </p:nvSpPr>
        <p:spPr/>
        <p:txBody>
          <a:bodyPr/>
          <a:lstStyle/>
          <a:p>
            <a:fld id="{FF866376-18FF-4DCA-9D4A-E0BA9FCB2780}" type="slidenum">
              <a:rPr lang="cs-CZ" smtClean="0"/>
              <a:t>4</a:t>
            </a:fld>
            <a:endParaRPr lang="cs-CZ"/>
          </a:p>
        </p:txBody>
      </p:sp>
    </p:spTree>
    <p:extLst>
      <p:ext uri="{BB962C8B-B14F-4D97-AF65-F5344CB8AC3E}">
        <p14:creationId xmlns:p14="http://schemas.microsoft.com/office/powerpoint/2010/main" val="1044644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81BC8A-F183-4805-A391-FA81B64ED2E4}"/>
              </a:ext>
            </a:extLst>
          </p:cNvPr>
          <p:cNvSpPr>
            <a:spLocks noGrp="1"/>
          </p:cNvSpPr>
          <p:nvPr>
            <p:ph type="title"/>
          </p:nvPr>
        </p:nvSpPr>
        <p:spPr>
          <a:xfrm>
            <a:off x="838200" y="365126"/>
            <a:ext cx="10515600" cy="900148"/>
          </a:xfrm>
        </p:spPr>
        <p:txBody>
          <a:bodyPr/>
          <a:lstStyle/>
          <a:p>
            <a:r>
              <a:rPr lang="en-US" dirty="0"/>
              <a:t>The subject of logic</a:t>
            </a:r>
            <a:r>
              <a:rPr lang="cs-CZ" dirty="0"/>
              <a:t>. </a:t>
            </a:r>
            <a:r>
              <a:rPr lang="en-US" dirty="0"/>
              <a:t>What is logic about</a:t>
            </a:r>
            <a:r>
              <a:rPr lang="cs-CZ" dirty="0"/>
              <a:t>?</a:t>
            </a:r>
          </a:p>
        </p:txBody>
      </p:sp>
      <p:sp>
        <p:nvSpPr>
          <p:cNvPr id="3" name="Zástupný symbol pro obsah 2">
            <a:extLst>
              <a:ext uri="{FF2B5EF4-FFF2-40B4-BE49-F238E27FC236}">
                <a16:creationId xmlns:a16="http://schemas.microsoft.com/office/drawing/2014/main" id="{200695E3-D98A-4933-83D9-8D13B6CB11FC}"/>
              </a:ext>
            </a:extLst>
          </p:cNvPr>
          <p:cNvSpPr>
            <a:spLocks noGrp="1"/>
          </p:cNvSpPr>
          <p:nvPr>
            <p:ph idx="1"/>
          </p:nvPr>
        </p:nvSpPr>
        <p:spPr>
          <a:xfrm>
            <a:off x="838200" y="1404594"/>
            <a:ext cx="10515600" cy="4951756"/>
          </a:xfrm>
        </p:spPr>
        <p:txBody>
          <a:bodyPr>
            <a:normAutofit fontScale="92500" lnSpcReduction="10000"/>
          </a:bodyPr>
          <a:lstStyle/>
          <a:p>
            <a:r>
              <a:rPr lang="en-US" dirty="0"/>
              <a:t>Logic has been applied in many areas:</a:t>
            </a:r>
          </a:p>
          <a:p>
            <a:pPr lvl="1"/>
            <a:r>
              <a:rPr lang="en-US" dirty="0"/>
              <a:t>We have ‘logic for computer science’, ‘logic for lawyers’ (deontic logic), ‘logic of question answering’ (erotetic logic), ‘</a:t>
            </a:r>
            <a:r>
              <a:rPr lang="en-US" dirty="0" err="1"/>
              <a:t>logika</a:t>
            </a:r>
            <a:r>
              <a:rPr lang="en-US" dirty="0"/>
              <a:t> of knowledge and beliefs’ (epistemic and  doxastic logic), etc.</a:t>
            </a:r>
          </a:p>
          <a:p>
            <a:pPr lvl="1"/>
            <a:r>
              <a:rPr lang="en-US" dirty="0"/>
              <a:t>There are many different logical systems; they are classic or non-classic, mathematical or philosophic logics. </a:t>
            </a:r>
          </a:p>
          <a:p>
            <a:r>
              <a:rPr lang="en-US" dirty="0"/>
              <a:t>In this course, we will deal only with classic logic in its two simple variants, namely </a:t>
            </a:r>
            <a:r>
              <a:rPr lang="en-US" i="1" dirty="0">
                <a:effectLst>
                  <a:outerShdw blurRad="38100" dist="38100" dir="2700000" algn="tl">
                    <a:srgbClr val="000000">
                      <a:alpha val="43137"/>
                    </a:srgbClr>
                  </a:outerShdw>
                </a:effectLst>
              </a:rPr>
              <a:t>propositional </a:t>
            </a:r>
            <a:r>
              <a:rPr lang="en-US" dirty="0"/>
              <a:t>and</a:t>
            </a:r>
            <a:r>
              <a:rPr lang="en-US" i="1" dirty="0">
                <a:effectLst>
                  <a:outerShdw blurRad="38100" dist="38100" dir="2700000" algn="tl">
                    <a:srgbClr val="000000">
                      <a:alpha val="43137"/>
                    </a:srgbClr>
                  </a:outerShdw>
                </a:effectLst>
              </a:rPr>
              <a:t> 1</a:t>
            </a:r>
            <a:r>
              <a:rPr lang="en-US" i="1" baseline="30000" dirty="0">
                <a:effectLst>
                  <a:outerShdw blurRad="38100" dist="38100" dir="2700000" algn="tl">
                    <a:srgbClr val="000000">
                      <a:alpha val="43137"/>
                    </a:srgbClr>
                  </a:outerShdw>
                </a:effectLst>
              </a:rPr>
              <a:t>st</a:t>
            </a:r>
            <a:r>
              <a:rPr lang="en-US" i="1" dirty="0">
                <a:effectLst>
                  <a:outerShdw blurRad="38100" dist="38100" dir="2700000" algn="tl">
                    <a:srgbClr val="000000">
                      <a:alpha val="43137"/>
                    </a:srgbClr>
                  </a:outerShdw>
                </a:effectLst>
              </a:rPr>
              <a:t>-order predicate logic. </a:t>
            </a:r>
            <a:endParaRPr lang="en-US" dirty="0"/>
          </a:p>
          <a:p>
            <a:r>
              <a:rPr lang="en-US" i="1" dirty="0">
                <a:effectLst>
                  <a:outerShdw blurRad="38100" dist="38100" dir="2700000" algn="tl">
                    <a:srgbClr val="000000">
                      <a:alpha val="43137"/>
                    </a:srgbClr>
                  </a:outerShdw>
                </a:effectLst>
              </a:rPr>
              <a:t>Why to study logic</a:t>
            </a:r>
            <a:r>
              <a:rPr lang="en-US" dirty="0"/>
              <a:t>? </a:t>
            </a:r>
          </a:p>
          <a:p>
            <a:r>
              <a:rPr lang="en-US" dirty="0"/>
              <a:t>Logic cultivates our reasoning and expressing ideas in a precise way; it makes our mutual communication easier; it also makes it possible to automatize valid ways of reasoning in a computer accessible way. </a:t>
            </a:r>
          </a:p>
          <a:p>
            <a:r>
              <a:rPr lang="en-US" dirty="0"/>
              <a:t>Last but not least, it is good to study logic because </a:t>
            </a:r>
            <a:r>
              <a:rPr lang="en-US" i="1" dirty="0">
                <a:solidFill>
                  <a:srgbClr val="0070C0"/>
                </a:solidFill>
                <a:effectLst>
                  <a:outerShdw blurRad="38100" dist="38100" dir="2700000" algn="tl">
                    <a:srgbClr val="000000">
                      <a:alpha val="43137"/>
                    </a:srgbClr>
                  </a:outerShdw>
                </a:effectLst>
              </a:rPr>
              <a:t>logic is a joy</a:t>
            </a:r>
            <a:r>
              <a:rPr lang="en-US" dirty="0"/>
              <a:t>. </a:t>
            </a:r>
            <a:r>
              <a:rPr lang="en-US" dirty="0">
                <a:sym typeface="Wingdings" panose="05000000000000000000" pitchFamily="2" charset="2"/>
              </a:rPr>
              <a:t> </a:t>
            </a:r>
            <a:endParaRPr lang="en-US" dirty="0"/>
          </a:p>
        </p:txBody>
      </p:sp>
      <p:sp>
        <p:nvSpPr>
          <p:cNvPr id="4" name="Zástupný symbol pro číslo snímku 3">
            <a:extLst>
              <a:ext uri="{FF2B5EF4-FFF2-40B4-BE49-F238E27FC236}">
                <a16:creationId xmlns:a16="http://schemas.microsoft.com/office/drawing/2014/main" id="{30F7024A-F799-4D39-B3B7-29C4BEB61466}"/>
              </a:ext>
            </a:extLst>
          </p:cNvPr>
          <p:cNvSpPr>
            <a:spLocks noGrp="1"/>
          </p:cNvSpPr>
          <p:nvPr>
            <p:ph type="sldNum" sz="quarter" idx="12"/>
          </p:nvPr>
        </p:nvSpPr>
        <p:spPr/>
        <p:txBody>
          <a:bodyPr/>
          <a:lstStyle/>
          <a:p>
            <a:fld id="{FF866376-18FF-4DCA-9D4A-E0BA9FCB2780}" type="slidenum">
              <a:rPr lang="cs-CZ" smtClean="0"/>
              <a:t>5</a:t>
            </a:fld>
            <a:endParaRPr lang="cs-CZ"/>
          </a:p>
        </p:txBody>
      </p:sp>
    </p:spTree>
    <p:extLst>
      <p:ext uri="{BB962C8B-B14F-4D97-AF65-F5344CB8AC3E}">
        <p14:creationId xmlns:p14="http://schemas.microsoft.com/office/powerpoint/2010/main" val="18106458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1443E06-6FCD-4078-B0C5-D03C241D8E9B}"/>
              </a:ext>
            </a:extLst>
          </p:cNvPr>
          <p:cNvSpPr>
            <a:spLocks noGrp="1"/>
          </p:cNvSpPr>
          <p:nvPr>
            <p:ph type="title"/>
          </p:nvPr>
        </p:nvSpPr>
        <p:spPr>
          <a:xfrm>
            <a:off x="838200" y="365125"/>
            <a:ext cx="10515600" cy="850933"/>
          </a:xfrm>
        </p:spPr>
        <p:txBody>
          <a:bodyPr>
            <a:normAutofit/>
          </a:bodyPr>
          <a:lstStyle/>
          <a:p>
            <a:r>
              <a:rPr lang="en-US" i="1" dirty="0">
                <a:effectLst>
                  <a:outerShdw blurRad="38100" dist="38100" dir="2700000" algn="tl">
                    <a:srgbClr val="000000">
                      <a:alpha val="43137"/>
                    </a:srgbClr>
                  </a:outerShdw>
                </a:effectLst>
              </a:rPr>
              <a:t>Deductively valid arguments; test</a:t>
            </a:r>
          </a:p>
        </p:txBody>
      </p:sp>
      <p:sp>
        <p:nvSpPr>
          <p:cNvPr id="3" name="Zástupný symbol pro obsah 2">
            <a:extLst>
              <a:ext uri="{FF2B5EF4-FFF2-40B4-BE49-F238E27FC236}">
                <a16:creationId xmlns:a16="http://schemas.microsoft.com/office/drawing/2014/main" id="{6FDA36F8-7D14-4058-9E80-342D65818BC5}"/>
              </a:ext>
            </a:extLst>
          </p:cNvPr>
          <p:cNvSpPr>
            <a:spLocks noGrp="1"/>
          </p:cNvSpPr>
          <p:nvPr>
            <p:ph idx="1"/>
          </p:nvPr>
        </p:nvSpPr>
        <p:spPr>
          <a:xfrm>
            <a:off x="838200" y="1470581"/>
            <a:ext cx="10515600" cy="4835951"/>
          </a:xfrm>
        </p:spPr>
        <p:txBody>
          <a:bodyPr>
            <a:normAutofit/>
          </a:bodyPr>
          <a:lstStyle/>
          <a:p>
            <a:pPr marL="0" indent="0">
              <a:spcBef>
                <a:spcPts val="1800"/>
              </a:spcBef>
              <a:buNone/>
            </a:pPr>
            <a:r>
              <a:rPr lang="en-US" b="1" dirty="0"/>
              <a:t>If I oversleep</a:t>
            </a:r>
            <a:r>
              <a:rPr lang="cs-CZ" b="1" dirty="0"/>
              <a:t>, </a:t>
            </a:r>
            <a:r>
              <a:rPr lang="en-US" b="1" dirty="0"/>
              <a:t>I’ll be late</a:t>
            </a:r>
            <a:r>
              <a:rPr lang="cs-CZ" b="1" dirty="0"/>
              <a:t>.		</a:t>
            </a:r>
            <a:r>
              <a:rPr lang="en-US" b="1" dirty="0"/>
              <a:t>	If I oversleep</a:t>
            </a:r>
            <a:r>
              <a:rPr lang="cs-CZ" b="1" dirty="0"/>
              <a:t>, </a:t>
            </a:r>
            <a:r>
              <a:rPr lang="en-US" b="1" dirty="0"/>
              <a:t>I’ll be late</a:t>
            </a:r>
            <a:r>
              <a:rPr lang="cs-CZ" b="1" dirty="0"/>
              <a:t>.</a:t>
            </a:r>
          </a:p>
          <a:p>
            <a:pPr marL="0" indent="0">
              <a:buNone/>
            </a:pPr>
            <a:r>
              <a:rPr lang="en-US" b="1" dirty="0"/>
              <a:t>I wasn’t late</a:t>
            </a:r>
            <a:r>
              <a:rPr lang="cs-CZ" b="1" dirty="0"/>
              <a:t>.			</a:t>
            </a:r>
            <a:r>
              <a:rPr lang="en-US" b="1" dirty="0"/>
              <a:t>	I did not oversleep</a:t>
            </a:r>
            <a:r>
              <a:rPr lang="cs-CZ" b="1" dirty="0"/>
              <a:t>.</a:t>
            </a:r>
          </a:p>
          <a:p>
            <a:pPr marL="0" indent="0">
              <a:spcBef>
                <a:spcPts val="1800"/>
              </a:spcBef>
              <a:buNone/>
            </a:pPr>
            <a:r>
              <a:rPr lang="cs-CZ" dirty="0"/>
              <a:t>	</a:t>
            </a:r>
            <a:r>
              <a:rPr lang="en-US" i="1" dirty="0"/>
              <a:t>From these premises it follows that (mark the correct answer):</a:t>
            </a:r>
            <a:endParaRPr lang="cs-CZ" i="1" dirty="0"/>
          </a:p>
          <a:p>
            <a:pPr marL="0" indent="0">
              <a:spcBef>
                <a:spcPts val="1800"/>
              </a:spcBef>
              <a:buNone/>
            </a:pPr>
            <a:r>
              <a:rPr lang="cs-CZ" dirty="0"/>
              <a:t>a) </a:t>
            </a:r>
            <a:r>
              <a:rPr lang="en-US" dirty="0"/>
              <a:t>I overslept</a:t>
            </a:r>
            <a:r>
              <a:rPr lang="cs-CZ" dirty="0"/>
              <a:t>				a) </a:t>
            </a:r>
            <a:r>
              <a:rPr lang="en-US" dirty="0"/>
              <a:t>I was late</a:t>
            </a:r>
            <a:endParaRPr lang="cs-CZ" dirty="0"/>
          </a:p>
          <a:p>
            <a:pPr marL="0" indent="0">
              <a:spcBef>
                <a:spcPts val="1800"/>
              </a:spcBef>
              <a:buNone/>
            </a:pPr>
            <a:r>
              <a:rPr lang="cs-CZ" dirty="0"/>
              <a:t>b) </a:t>
            </a:r>
            <a:r>
              <a:rPr lang="en-US" dirty="0"/>
              <a:t>I did not oversleep</a:t>
            </a:r>
            <a:r>
              <a:rPr lang="cs-CZ" dirty="0"/>
              <a:t> 			b) </a:t>
            </a:r>
            <a:r>
              <a:rPr lang="en-US" dirty="0"/>
              <a:t>I was not late</a:t>
            </a:r>
            <a:endParaRPr lang="cs-CZ" dirty="0"/>
          </a:p>
          <a:p>
            <a:pPr marL="0" indent="0">
              <a:spcBef>
                <a:spcPts val="1800"/>
              </a:spcBef>
              <a:buNone/>
            </a:pPr>
            <a:r>
              <a:rPr lang="cs-CZ" dirty="0"/>
              <a:t>c) </a:t>
            </a:r>
            <a:r>
              <a:rPr lang="en-US" dirty="0"/>
              <a:t>I was late		</a:t>
            </a:r>
            <a:r>
              <a:rPr lang="cs-CZ" dirty="0"/>
              <a:t>			c) </a:t>
            </a:r>
            <a:r>
              <a:rPr lang="en-US" dirty="0"/>
              <a:t>I overslept</a:t>
            </a:r>
            <a:endParaRPr lang="cs-CZ" dirty="0"/>
          </a:p>
          <a:p>
            <a:pPr marL="0" indent="0">
              <a:spcBef>
                <a:spcPts val="1800"/>
              </a:spcBef>
              <a:buNone/>
            </a:pPr>
            <a:r>
              <a:rPr lang="cs-CZ" dirty="0"/>
              <a:t>d) N</a:t>
            </a:r>
            <a:r>
              <a:rPr lang="en-US" dirty="0" err="1"/>
              <a:t>othing</a:t>
            </a:r>
            <a:r>
              <a:rPr lang="en-US" dirty="0"/>
              <a:t> of the above</a:t>
            </a:r>
            <a:r>
              <a:rPr lang="cs-CZ" dirty="0"/>
              <a:t>			d) </a:t>
            </a:r>
            <a:r>
              <a:rPr lang="en-US" dirty="0"/>
              <a:t>Nothing of the above</a:t>
            </a:r>
            <a:r>
              <a:rPr lang="cs-CZ" dirty="0"/>
              <a:t> </a:t>
            </a:r>
            <a:endParaRPr lang="en-US" dirty="0"/>
          </a:p>
          <a:p>
            <a:pPr marL="0" indent="0">
              <a:spcBef>
                <a:spcPts val="1800"/>
              </a:spcBef>
              <a:buNone/>
            </a:pPr>
            <a:r>
              <a:rPr lang="en-US" dirty="0"/>
              <a:t>     	(b)						(d)</a:t>
            </a:r>
            <a:endParaRPr lang="cs-CZ" dirty="0"/>
          </a:p>
        </p:txBody>
      </p:sp>
      <p:cxnSp>
        <p:nvCxnSpPr>
          <p:cNvPr id="11" name="Přímá spojnice 10">
            <a:extLst>
              <a:ext uri="{FF2B5EF4-FFF2-40B4-BE49-F238E27FC236}">
                <a16:creationId xmlns:a16="http://schemas.microsoft.com/office/drawing/2014/main" id="{4C4EDD3C-6FA5-4BF5-8FD3-4BC6D30F1E23}"/>
              </a:ext>
            </a:extLst>
          </p:cNvPr>
          <p:cNvCxnSpPr/>
          <p:nvPr/>
        </p:nvCxnSpPr>
        <p:spPr>
          <a:xfrm>
            <a:off x="5099901" y="1468224"/>
            <a:ext cx="0" cy="4374037"/>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4" name="Zástupný symbol pro číslo snímku 3">
            <a:extLst>
              <a:ext uri="{FF2B5EF4-FFF2-40B4-BE49-F238E27FC236}">
                <a16:creationId xmlns:a16="http://schemas.microsoft.com/office/drawing/2014/main" id="{5973F78C-DD34-43A8-97B2-903895102C3A}"/>
              </a:ext>
            </a:extLst>
          </p:cNvPr>
          <p:cNvSpPr>
            <a:spLocks noGrp="1"/>
          </p:cNvSpPr>
          <p:nvPr>
            <p:ph type="sldNum" sz="quarter" idx="12"/>
          </p:nvPr>
        </p:nvSpPr>
        <p:spPr/>
        <p:txBody>
          <a:bodyPr/>
          <a:lstStyle/>
          <a:p>
            <a:fld id="{FF866376-18FF-4DCA-9D4A-E0BA9FCB2780}" type="slidenum">
              <a:rPr lang="cs-CZ" smtClean="0"/>
              <a:t>6</a:t>
            </a:fld>
            <a:endParaRPr lang="cs-CZ"/>
          </a:p>
        </p:txBody>
      </p:sp>
    </p:spTree>
    <p:extLst>
      <p:ext uri="{BB962C8B-B14F-4D97-AF65-F5344CB8AC3E}">
        <p14:creationId xmlns:p14="http://schemas.microsoft.com/office/powerpoint/2010/main" val="3384859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 calcmode="lin" valueType="num">
                                      <p:cBhvr additive="base">
                                        <p:cTn id="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50B66C-36CC-4820-B4C2-87A6D394FBDC}"/>
              </a:ext>
            </a:extLst>
          </p:cNvPr>
          <p:cNvSpPr>
            <a:spLocks noGrp="1"/>
          </p:cNvSpPr>
          <p:nvPr>
            <p:ph type="title"/>
          </p:nvPr>
        </p:nvSpPr>
        <p:spPr>
          <a:xfrm>
            <a:off x="838200" y="365126"/>
            <a:ext cx="10515600" cy="850932"/>
          </a:xfrm>
        </p:spPr>
        <p:txBody>
          <a:bodyPr/>
          <a:lstStyle/>
          <a:p>
            <a:r>
              <a:rPr lang="cs-CZ" i="1" dirty="0" err="1">
                <a:solidFill>
                  <a:srgbClr val="0070C0"/>
                </a:solidFill>
                <a:effectLst>
                  <a:outerShdw blurRad="38100" dist="38100" dir="2700000" algn="tl">
                    <a:srgbClr val="000000">
                      <a:alpha val="43137"/>
                    </a:srgbClr>
                  </a:outerShdw>
                </a:effectLst>
              </a:rPr>
              <a:t>Dedu</a:t>
            </a:r>
            <a:r>
              <a:rPr lang="en-US" i="1" dirty="0" err="1">
                <a:solidFill>
                  <a:srgbClr val="0070C0"/>
                </a:solidFill>
                <a:effectLst>
                  <a:outerShdw blurRad="38100" dist="38100" dir="2700000" algn="tl">
                    <a:srgbClr val="000000">
                      <a:alpha val="43137"/>
                    </a:srgbClr>
                  </a:outerShdw>
                </a:effectLst>
              </a:rPr>
              <a:t>ctively</a:t>
            </a:r>
            <a:r>
              <a:rPr lang="en-US" i="1" dirty="0">
                <a:solidFill>
                  <a:srgbClr val="0070C0"/>
                </a:solidFill>
                <a:effectLst>
                  <a:outerShdw blurRad="38100" dist="38100" dir="2700000" algn="tl">
                    <a:srgbClr val="000000">
                      <a:alpha val="43137"/>
                    </a:srgbClr>
                  </a:outerShdw>
                </a:effectLst>
              </a:rPr>
              <a:t> valid arguments</a:t>
            </a:r>
            <a:endParaRPr lang="cs-CZ" dirty="0">
              <a:solidFill>
                <a:srgbClr val="0070C0"/>
              </a:solidFill>
            </a:endParaRPr>
          </a:p>
        </p:txBody>
      </p:sp>
      <p:sp>
        <p:nvSpPr>
          <p:cNvPr id="3" name="Zástupný symbol pro obsah 2">
            <a:extLst>
              <a:ext uri="{FF2B5EF4-FFF2-40B4-BE49-F238E27FC236}">
                <a16:creationId xmlns:a16="http://schemas.microsoft.com/office/drawing/2014/main" id="{6D823349-E89E-4C8C-847D-86EAB4014E56}"/>
              </a:ext>
            </a:extLst>
          </p:cNvPr>
          <p:cNvSpPr>
            <a:spLocks noGrp="1"/>
          </p:cNvSpPr>
          <p:nvPr>
            <p:ph idx="1"/>
          </p:nvPr>
        </p:nvSpPr>
        <p:spPr>
          <a:xfrm>
            <a:off x="754144" y="1432875"/>
            <a:ext cx="10599656" cy="4744090"/>
          </a:xfrm>
        </p:spPr>
        <p:txBody>
          <a:bodyPr>
            <a:normAutofit fontScale="92500" lnSpcReduction="10000"/>
          </a:bodyPr>
          <a:lstStyle/>
          <a:p>
            <a:pPr marL="457200" lvl="1" indent="0">
              <a:buNone/>
            </a:pPr>
            <a:r>
              <a:rPr lang="en-GB" dirty="0"/>
              <a:t>Consider three similar sentences:</a:t>
            </a:r>
          </a:p>
          <a:p>
            <a:pPr marL="514350" lvl="0" indent="-514350">
              <a:spcBef>
                <a:spcPts val="1800"/>
              </a:spcBef>
              <a:buFont typeface="+mj-lt"/>
              <a:buAutoNum type="alphaLcParenR"/>
            </a:pPr>
            <a:r>
              <a:rPr lang="en-GB" b="1" dirty="0"/>
              <a:t>Some accountants issue invoices</a:t>
            </a:r>
          </a:p>
          <a:p>
            <a:pPr marL="514350" lvl="0" indent="-514350">
              <a:buFont typeface="+mj-lt"/>
              <a:buAutoNum type="alphaLcParenR"/>
            </a:pPr>
            <a:r>
              <a:rPr lang="en-GB" b="1" dirty="0"/>
              <a:t>All accountants issue invoices</a:t>
            </a:r>
          </a:p>
          <a:p>
            <a:pPr marL="514350" lvl="0" indent="-514350">
              <a:buFont typeface="+mj-lt"/>
              <a:buAutoNum type="alphaLcParenR"/>
            </a:pPr>
            <a:r>
              <a:rPr lang="en-GB" b="1" dirty="0"/>
              <a:t>Only accountants issue invoices</a:t>
            </a:r>
          </a:p>
          <a:p>
            <a:pPr marL="457200" lvl="1" indent="0">
              <a:spcBef>
                <a:spcPts val="1800"/>
              </a:spcBef>
              <a:buNone/>
            </a:pPr>
            <a:r>
              <a:rPr lang="en-GB" dirty="0"/>
              <a:t>Assume that </a:t>
            </a:r>
          </a:p>
          <a:p>
            <a:pPr marL="514350" lvl="0" indent="-514350">
              <a:spcBef>
                <a:spcPts val="1800"/>
              </a:spcBef>
              <a:buFont typeface="+mj-lt"/>
              <a:buAutoNum type="alphaLcParenR"/>
            </a:pPr>
            <a:r>
              <a:rPr lang="en-GB" b="1" dirty="0"/>
              <a:t>Tom is an accountant</a:t>
            </a:r>
          </a:p>
          <a:p>
            <a:pPr marL="457200" lvl="1" indent="0">
              <a:spcBef>
                <a:spcPts val="1800"/>
              </a:spcBef>
              <a:buNone/>
            </a:pPr>
            <a:r>
              <a:rPr lang="en-GB" dirty="0"/>
              <a:t>In which case can we validly infer that Tom issues invoices?</a:t>
            </a:r>
          </a:p>
          <a:p>
            <a:pPr marL="0" indent="0">
              <a:spcBef>
                <a:spcPts val="1800"/>
              </a:spcBef>
              <a:buNone/>
            </a:pPr>
            <a:r>
              <a:rPr lang="en-GB" dirty="0"/>
              <a:t>Assumption (a) does not suffice, of course. </a:t>
            </a:r>
          </a:p>
          <a:p>
            <a:pPr marL="0" indent="0">
              <a:spcBef>
                <a:spcPts val="1800"/>
              </a:spcBef>
              <a:buNone/>
            </a:pPr>
            <a:r>
              <a:rPr lang="en-GB" dirty="0"/>
              <a:t>Hence, consider two variants of an argument:</a:t>
            </a:r>
          </a:p>
        </p:txBody>
      </p:sp>
      <p:sp>
        <p:nvSpPr>
          <p:cNvPr id="4" name="Zástupný symbol pro číslo snímku 3">
            <a:extLst>
              <a:ext uri="{FF2B5EF4-FFF2-40B4-BE49-F238E27FC236}">
                <a16:creationId xmlns:a16="http://schemas.microsoft.com/office/drawing/2014/main" id="{EC4521DC-724C-4B6D-8DE1-2D7EBCED3845}"/>
              </a:ext>
            </a:extLst>
          </p:cNvPr>
          <p:cNvSpPr>
            <a:spLocks noGrp="1"/>
          </p:cNvSpPr>
          <p:nvPr>
            <p:ph type="sldNum" sz="quarter" idx="12"/>
          </p:nvPr>
        </p:nvSpPr>
        <p:spPr/>
        <p:txBody>
          <a:bodyPr/>
          <a:lstStyle/>
          <a:p>
            <a:fld id="{FF866376-18FF-4DCA-9D4A-E0BA9FCB2780}" type="slidenum">
              <a:rPr lang="cs-CZ" smtClean="0"/>
              <a:t>7</a:t>
            </a:fld>
            <a:endParaRPr lang="cs-CZ"/>
          </a:p>
        </p:txBody>
      </p:sp>
    </p:spTree>
    <p:extLst>
      <p:ext uri="{BB962C8B-B14F-4D97-AF65-F5344CB8AC3E}">
        <p14:creationId xmlns:p14="http://schemas.microsoft.com/office/powerpoint/2010/main" val="17106441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50B66C-36CC-4820-B4C2-87A6D394FBDC}"/>
              </a:ext>
            </a:extLst>
          </p:cNvPr>
          <p:cNvSpPr>
            <a:spLocks noGrp="1"/>
          </p:cNvSpPr>
          <p:nvPr>
            <p:ph type="title"/>
          </p:nvPr>
        </p:nvSpPr>
        <p:spPr>
          <a:xfrm>
            <a:off x="838200" y="365126"/>
            <a:ext cx="10515600" cy="1199724"/>
          </a:xfrm>
        </p:spPr>
        <p:txBody>
          <a:bodyPr/>
          <a:lstStyle/>
          <a:p>
            <a:r>
              <a:rPr lang="en-US" i="1" dirty="0">
                <a:solidFill>
                  <a:srgbClr val="0070C0"/>
                </a:solidFill>
                <a:effectLst>
                  <a:outerShdw blurRad="38100" dist="38100" dir="2700000" algn="tl">
                    <a:srgbClr val="000000">
                      <a:alpha val="43137"/>
                    </a:srgbClr>
                  </a:outerShdw>
                </a:effectLst>
              </a:rPr>
              <a:t>Deductively valid arguments</a:t>
            </a:r>
            <a:endParaRPr lang="en-US" dirty="0"/>
          </a:p>
        </p:txBody>
      </p:sp>
      <p:sp>
        <p:nvSpPr>
          <p:cNvPr id="3" name="Zástupný symbol pro obsah 2">
            <a:extLst>
              <a:ext uri="{FF2B5EF4-FFF2-40B4-BE49-F238E27FC236}">
                <a16:creationId xmlns:a16="http://schemas.microsoft.com/office/drawing/2014/main" id="{6D823349-E89E-4C8C-847D-86EAB4014E56}"/>
              </a:ext>
            </a:extLst>
          </p:cNvPr>
          <p:cNvSpPr>
            <a:spLocks noGrp="1"/>
          </p:cNvSpPr>
          <p:nvPr>
            <p:ph idx="1"/>
          </p:nvPr>
        </p:nvSpPr>
        <p:spPr>
          <a:xfrm>
            <a:off x="838200" y="1913640"/>
            <a:ext cx="10515600" cy="4263323"/>
          </a:xfrm>
        </p:spPr>
        <p:txBody>
          <a:bodyPr>
            <a:normAutofit/>
          </a:bodyPr>
          <a:lstStyle/>
          <a:p>
            <a:pPr marL="0" indent="0">
              <a:buNone/>
            </a:pPr>
            <a:r>
              <a:rPr lang="en-US" dirty="0"/>
              <a:t>	</a:t>
            </a:r>
            <a:r>
              <a:rPr lang="en-US" dirty="0">
                <a:solidFill>
                  <a:srgbClr val="0070C0"/>
                </a:solidFill>
              </a:rPr>
              <a:t>All accountants issue invoices</a:t>
            </a:r>
          </a:p>
          <a:p>
            <a:pPr marL="0" indent="0">
              <a:buNone/>
            </a:pPr>
            <a:r>
              <a:rPr lang="en-US" dirty="0">
                <a:solidFill>
                  <a:srgbClr val="0070C0"/>
                </a:solidFill>
              </a:rPr>
              <a:t>	Tom is an accountant</a:t>
            </a:r>
          </a:p>
          <a:p>
            <a:pPr marL="0" indent="0">
              <a:spcBef>
                <a:spcPts val="0"/>
              </a:spcBef>
              <a:buNone/>
            </a:pPr>
            <a:r>
              <a:rPr lang="en-US" dirty="0">
                <a:solidFill>
                  <a:srgbClr val="0070C0"/>
                </a:solidFill>
              </a:rPr>
              <a:t>U</a:t>
            </a:r>
            <a:r>
              <a:rPr lang="en-US" baseline="-25000" dirty="0">
                <a:solidFill>
                  <a:srgbClr val="0070C0"/>
                </a:solidFill>
              </a:rPr>
              <a:t>1	</a:t>
            </a:r>
            <a:r>
              <a:rPr lang="en-US" dirty="0">
                <a:solidFill>
                  <a:srgbClr val="0070C0"/>
                </a:solidFill>
              </a:rPr>
              <a:t>––––––––––––––––––––––––––</a:t>
            </a:r>
          </a:p>
          <a:p>
            <a:pPr marL="0" indent="0">
              <a:spcBef>
                <a:spcPts val="0"/>
              </a:spcBef>
              <a:buNone/>
            </a:pPr>
            <a:r>
              <a:rPr lang="en-US" dirty="0">
                <a:solidFill>
                  <a:srgbClr val="0070C0"/>
                </a:solidFill>
              </a:rPr>
              <a:t>	Tom issues invoices</a:t>
            </a:r>
          </a:p>
          <a:p>
            <a:pPr>
              <a:spcBef>
                <a:spcPts val="2400"/>
              </a:spcBef>
            </a:pPr>
            <a:r>
              <a:rPr lang="en-US" dirty="0"/>
              <a:t>The first assumption expresses the fact that being an accountant is a </a:t>
            </a:r>
            <a:r>
              <a:rPr lang="en-US" i="1" dirty="0">
                <a:effectLst>
                  <a:outerShdw blurRad="38100" dist="38100" dir="2700000" algn="tl">
                    <a:srgbClr val="000000">
                      <a:alpha val="43137"/>
                    </a:srgbClr>
                  </a:outerShdw>
                </a:effectLst>
              </a:rPr>
              <a:t>sufficient condition</a:t>
            </a:r>
            <a:r>
              <a:rPr lang="en-US" dirty="0"/>
              <a:t> for issuing invoices (but invoices can be issued also by other people, not only by accountants, of course). </a:t>
            </a:r>
          </a:p>
          <a:p>
            <a:pPr>
              <a:spcBef>
                <a:spcPts val="2400"/>
              </a:spcBef>
            </a:pPr>
            <a:r>
              <a:rPr lang="en-US" dirty="0"/>
              <a:t>Hence, the argument </a:t>
            </a:r>
            <a:r>
              <a:rPr lang="en-US" b="1" dirty="0"/>
              <a:t>U</a:t>
            </a:r>
            <a:r>
              <a:rPr lang="en-US" b="1" baseline="-25000" dirty="0"/>
              <a:t>1</a:t>
            </a:r>
            <a:r>
              <a:rPr lang="en-US" b="1" dirty="0"/>
              <a:t> is valid</a:t>
            </a:r>
            <a:r>
              <a:rPr lang="en-US" dirty="0"/>
              <a:t>. </a:t>
            </a:r>
          </a:p>
        </p:txBody>
      </p:sp>
      <p:sp>
        <p:nvSpPr>
          <p:cNvPr id="4" name="Zástupný symbol pro číslo snímku 3">
            <a:extLst>
              <a:ext uri="{FF2B5EF4-FFF2-40B4-BE49-F238E27FC236}">
                <a16:creationId xmlns:a16="http://schemas.microsoft.com/office/drawing/2014/main" id="{C52AABFF-067F-4E0A-947A-E9CD0A62898A}"/>
              </a:ext>
            </a:extLst>
          </p:cNvPr>
          <p:cNvSpPr>
            <a:spLocks noGrp="1"/>
          </p:cNvSpPr>
          <p:nvPr>
            <p:ph type="sldNum" sz="quarter" idx="12"/>
          </p:nvPr>
        </p:nvSpPr>
        <p:spPr/>
        <p:txBody>
          <a:bodyPr/>
          <a:lstStyle/>
          <a:p>
            <a:fld id="{FF866376-18FF-4DCA-9D4A-E0BA9FCB2780}" type="slidenum">
              <a:rPr lang="cs-CZ" smtClean="0"/>
              <a:t>8</a:t>
            </a:fld>
            <a:endParaRPr lang="cs-CZ"/>
          </a:p>
        </p:txBody>
      </p:sp>
    </p:spTree>
    <p:extLst>
      <p:ext uri="{BB962C8B-B14F-4D97-AF65-F5344CB8AC3E}">
        <p14:creationId xmlns:p14="http://schemas.microsoft.com/office/powerpoint/2010/main" val="14800240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50B66C-36CC-4820-B4C2-87A6D394FBDC}"/>
              </a:ext>
            </a:extLst>
          </p:cNvPr>
          <p:cNvSpPr>
            <a:spLocks noGrp="1"/>
          </p:cNvSpPr>
          <p:nvPr>
            <p:ph type="title"/>
          </p:nvPr>
        </p:nvSpPr>
        <p:spPr>
          <a:xfrm>
            <a:off x="838200" y="365126"/>
            <a:ext cx="10515600" cy="869785"/>
          </a:xfrm>
        </p:spPr>
        <p:txBody>
          <a:bodyPr/>
          <a:lstStyle/>
          <a:p>
            <a:r>
              <a:rPr lang="en-US" i="1" dirty="0">
                <a:solidFill>
                  <a:srgbClr val="0070C0"/>
                </a:solidFill>
                <a:effectLst>
                  <a:outerShdw blurRad="38100" dist="38100" dir="2700000" algn="tl">
                    <a:srgbClr val="000000">
                      <a:alpha val="43137"/>
                    </a:srgbClr>
                  </a:outerShdw>
                </a:effectLst>
              </a:rPr>
              <a:t>Deductively valid arguments</a:t>
            </a:r>
            <a:endParaRPr lang="cs-CZ" dirty="0"/>
          </a:p>
        </p:txBody>
      </p:sp>
      <p:sp>
        <p:nvSpPr>
          <p:cNvPr id="3" name="Zástupný symbol pro obsah 2">
            <a:extLst>
              <a:ext uri="{FF2B5EF4-FFF2-40B4-BE49-F238E27FC236}">
                <a16:creationId xmlns:a16="http://schemas.microsoft.com/office/drawing/2014/main" id="{6D823349-E89E-4C8C-847D-86EAB4014E56}"/>
              </a:ext>
            </a:extLst>
          </p:cNvPr>
          <p:cNvSpPr>
            <a:spLocks noGrp="1"/>
          </p:cNvSpPr>
          <p:nvPr>
            <p:ph idx="1"/>
          </p:nvPr>
        </p:nvSpPr>
        <p:spPr>
          <a:xfrm>
            <a:off x="650449" y="1442301"/>
            <a:ext cx="10703351" cy="5050573"/>
          </a:xfrm>
        </p:spPr>
        <p:txBody>
          <a:bodyPr>
            <a:normAutofit fontScale="85000" lnSpcReduction="20000"/>
          </a:bodyPr>
          <a:lstStyle/>
          <a:p>
            <a:pPr marL="0" indent="0">
              <a:buNone/>
            </a:pPr>
            <a:r>
              <a:rPr lang="en-US" dirty="0"/>
              <a:t>	</a:t>
            </a:r>
            <a:r>
              <a:rPr lang="en-US" dirty="0">
                <a:solidFill>
                  <a:srgbClr val="0070C0"/>
                </a:solidFill>
              </a:rPr>
              <a:t>Only accountants issue invoices</a:t>
            </a:r>
          </a:p>
          <a:p>
            <a:pPr marL="0" indent="0">
              <a:buNone/>
            </a:pPr>
            <a:r>
              <a:rPr lang="en-US" dirty="0">
                <a:solidFill>
                  <a:srgbClr val="0070C0"/>
                </a:solidFill>
              </a:rPr>
              <a:t>	Tom is an accountant</a:t>
            </a:r>
            <a:endParaRPr lang="en-US" dirty="0"/>
          </a:p>
          <a:p>
            <a:pPr marL="0" indent="0">
              <a:spcBef>
                <a:spcPts val="0"/>
              </a:spcBef>
              <a:buNone/>
            </a:pPr>
            <a:r>
              <a:rPr lang="en-US" b="1" dirty="0">
                <a:solidFill>
                  <a:srgbClr val="0070C0"/>
                </a:solidFill>
              </a:rPr>
              <a:t>U</a:t>
            </a:r>
            <a:r>
              <a:rPr lang="en-US" b="1" baseline="-25000" dirty="0">
                <a:solidFill>
                  <a:srgbClr val="0070C0"/>
                </a:solidFill>
              </a:rPr>
              <a:t>2</a:t>
            </a:r>
            <a:r>
              <a:rPr lang="en-US" baseline="-25000" dirty="0">
                <a:solidFill>
                  <a:srgbClr val="0070C0"/>
                </a:solidFill>
              </a:rPr>
              <a:t>	</a:t>
            </a:r>
            <a:r>
              <a:rPr lang="en-US" dirty="0">
                <a:solidFill>
                  <a:srgbClr val="0070C0"/>
                </a:solidFill>
              </a:rPr>
              <a:t>––––––––––––––––––––––––––</a:t>
            </a:r>
          </a:p>
          <a:p>
            <a:pPr marL="0" indent="0">
              <a:spcBef>
                <a:spcPts val="0"/>
              </a:spcBef>
              <a:buNone/>
            </a:pPr>
            <a:r>
              <a:rPr lang="en-US" dirty="0">
                <a:solidFill>
                  <a:srgbClr val="0070C0"/>
                </a:solidFill>
              </a:rPr>
              <a:t>	Tom issues invoices</a:t>
            </a:r>
          </a:p>
          <a:p>
            <a:pPr>
              <a:spcBef>
                <a:spcPts val="1800"/>
              </a:spcBef>
            </a:pPr>
            <a:r>
              <a:rPr lang="en-US" dirty="0"/>
              <a:t>Does the first assumption together with the second one suffice to validly infer that Tom issues invoices? In other words, is U</a:t>
            </a:r>
            <a:r>
              <a:rPr lang="en-US" baseline="-25000" dirty="0"/>
              <a:t>2 </a:t>
            </a:r>
            <a:r>
              <a:rPr lang="en-US" dirty="0"/>
              <a:t>valid?</a:t>
            </a:r>
          </a:p>
          <a:p>
            <a:pPr>
              <a:spcBef>
                <a:spcPts val="1800"/>
              </a:spcBef>
            </a:pPr>
            <a:r>
              <a:rPr lang="en-US" dirty="0"/>
              <a:t>According to the first assumption, being an accountant is a </a:t>
            </a:r>
            <a:r>
              <a:rPr lang="en-US" i="1" dirty="0">
                <a:effectLst>
                  <a:outerShdw blurRad="38100" dist="38100" dir="2700000" algn="tl">
                    <a:srgbClr val="000000">
                      <a:alpha val="43137"/>
                    </a:srgbClr>
                  </a:outerShdw>
                </a:effectLst>
              </a:rPr>
              <a:t>necessary condition</a:t>
            </a:r>
            <a:r>
              <a:rPr lang="en-US" i="1" dirty="0"/>
              <a:t> </a:t>
            </a:r>
            <a:r>
              <a:rPr lang="en-US" dirty="0"/>
              <a:t>for issuing invoices. In other words, </a:t>
            </a:r>
          </a:p>
          <a:p>
            <a:pPr marL="0" indent="0">
              <a:spcBef>
                <a:spcPts val="1800"/>
              </a:spcBef>
              <a:buNone/>
            </a:pPr>
            <a:r>
              <a:rPr lang="en-US" dirty="0"/>
              <a:t>	If somebody issues invoices then he/she is an accountant</a:t>
            </a:r>
          </a:p>
          <a:p>
            <a:pPr marL="0" indent="0">
              <a:spcBef>
                <a:spcPts val="600"/>
              </a:spcBef>
              <a:buNone/>
            </a:pPr>
            <a:r>
              <a:rPr lang="en-US" dirty="0"/>
              <a:t>	There is nobody who would issue invoices and were not an accountant</a:t>
            </a:r>
          </a:p>
          <a:p>
            <a:pPr>
              <a:spcBef>
                <a:spcPts val="1800"/>
              </a:spcBef>
            </a:pPr>
            <a:r>
              <a:rPr lang="en-US" dirty="0"/>
              <a:t>H</a:t>
            </a:r>
            <a:r>
              <a:rPr lang="cs-CZ" dirty="0"/>
              <a:t>e</a:t>
            </a:r>
            <a:r>
              <a:rPr lang="en-US" dirty="0" err="1"/>
              <a:t>nce</a:t>
            </a:r>
            <a:r>
              <a:rPr lang="en-US" dirty="0"/>
              <a:t>, invoices can be issued </a:t>
            </a:r>
            <a:r>
              <a:rPr lang="en-US" i="1" dirty="0"/>
              <a:t>only</a:t>
            </a:r>
            <a:r>
              <a:rPr lang="en-US" dirty="0"/>
              <a:t> by accountants, which does not mean that </a:t>
            </a:r>
            <a:r>
              <a:rPr lang="en-US" i="1" dirty="0"/>
              <a:t>all </a:t>
            </a:r>
            <a:r>
              <a:rPr lang="en-US" dirty="0"/>
              <a:t>the accountants issue invoices. Some of them can be involved in other financial operations.</a:t>
            </a:r>
          </a:p>
          <a:p>
            <a:pPr marL="0" indent="0">
              <a:spcBef>
                <a:spcPts val="1800"/>
              </a:spcBef>
              <a:buNone/>
            </a:pPr>
            <a:r>
              <a:rPr lang="cs-CZ" dirty="0"/>
              <a:t>T</a:t>
            </a:r>
            <a:r>
              <a:rPr lang="en-US" dirty="0"/>
              <a:t>he argument </a:t>
            </a:r>
            <a:r>
              <a:rPr lang="en-US" b="1" dirty="0"/>
              <a:t>U</a:t>
            </a:r>
            <a:r>
              <a:rPr lang="en-US" b="1" baseline="-25000" dirty="0"/>
              <a:t>2</a:t>
            </a:r>
            <a:r>
              <a:rPr lang="en-US" b="1" dirty="0"/>
              <a:t> is not valid</a:t>
            </a:r>
            <a:r>
              <a:rPr lang="en-US" dirty="0"/>
              <a:t>.</a:t>
            </a:r>
          </a:p>
          <a:p>
            <a:pPr marL="0" indent="0">
              <a:buNone/>
            </a:pPr>
            <a:endParaRPr lang="en-US" dirty="0"/>
          </a:p>
        </p:txBody>
      </p:sp>
      <p:sp>
        <p:nvSpPr>
          <p:cNvPr id="4" name="Zástupný symbol pro číslo snímku 3">
            <a:extLst>
              <a:ext uri="{FF2B5EF4-FFF2-40B4-BE49-F238E27FC236}">
                <a16:creationId xmlns:a16="http://schemas.microsoft.com/office/drawing/2014/main" id="{F3CAB594-62F8-46D1-84AC-DC3BC792325B}"/>
              </a:ext>
            </a:extLst>
          </p:cNvPr>
          <p:cNvSpPr>
            <a:spLocks noGrp="1"/>
          </p:cNvSpPr>
          <p:nvPr>
            <p:ph type="sldNum" sz="quarter" idx="12"/>
          </p:nvPr>
        </p:nvSpPr>
        <p:spPr/>
        <p:txBody>
          <a:bodyPr/>
          <a:lstStyle/>
          <a:p>
            <a:fld id="{FF866376-18FF-4DCA-9D4A-E0BA9FCB2780}" type="slidenum">
              <a:rPr lang="cs-CZ" smtClean="0"/>
              <a:t>9</a:t>
            </a:fld>
            <a:endParaRPr lang="cs-CZ"/>
          </a:p>
        </p:txBody>
      </p:sp>
    </p:spTree>
    <p:extLst>
      <p:ext uri="{BB962C8B-B14F-4D97-AF65-F5344CB8AC3E}">
        <p14:creationId xmlns:p14="http://schemas.microsoft.com/office/powerpoint/2010/main" val="1401305181"/>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1997</TotalTime>
  <Words>3744</Words>
  <Application>Microsoft Office PowerPoint</Application>
  <PresentationFormat>Širokoúhlá obrazovka</PresentationFormat>
  <Paragraphs>255</Paragraphs>
  <Slides>30</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30</vt:i4>
      </vt:variant>
    </vt:vector>
  </HeadingPairs>
  <TitlesOfParts>
    <vt:vector size="36" baseType="lpstr">
      <vt:lpstr>Arial</vt:lpstr>
      <vt:lpstr>Calibri</vt:lpstr>
      <vt:lpstr>Calibri Light</vt:lpstr>
      <vt:lpstr>Symbol</vt:lpstr>
      <vt:lpstr>Wingdings</vt:lpstr>
      <vt:lpstr>Motiv Office</vt:lpstr>
      <vt:lpstr>Introduction to Logical Thinking; </vt:lpstr>
      <vt:lpstr>Materials to study</vt:lpstr>
      <vt:lpstr>The subject of logic. What is logic about?</vt:lpstr>
      <vt:lpstr>The subject of logic. What is logic about?</vt:lpstr>
      <vt:lpstr>The subject of logic. What is logic about?</vt:lpstr>
      <vt:lpstr>Deductively valid arguments; test</vt:lpstr>
      <vt:lpstr>Deductively valid arguments</vt:lpstr>
      <vt:lpstr>Deductively valid arguments</vt:lpstr>
      <vt:lpstr>Deductively valid arguments</vt:lpstr>
      <vt:lpstr>Deductively valid arguments</vt:lpstr>
      <vt:lpstr>Deductively valid arguments (important schemas)</vt:lpstr>
      <vt:lpstr>Deductively valid arguments (important schemas)</vt:lpstr>
      <vt:lpstr>Deductively valid arguments (examples)</vt:lpstr>
      <vt:lpstr>Deductively valid arguments (examples)</vt:lpstr>
      <vt:lpstr>Example; more and a little bit more complicated premises</vt:lpstr>
      <vt:lpstr>Definition of a valid argument</vt:lpstr>
      <vt:lpstr>Definition of a valid argument; comments</vt:lpstr>
      <vt:lpstr>Definition of a valid argument; comments</vt:lpstr>
      <vt:lpstr>Definition of a valid argument; comments</vt:lpstr>
      <vt:lpstr>Analytically true vs. contradiction</vt:lpstr>
      <vt:lpstr>Valid argument and analytically true proposition</vt:lpstr>
      <vt:lpstr>Valid arguments in mathematics</vt:lpstr>
      <vt:lpstr>Valid arguments in mathematics</vt:lpstr>
      <vt:lpstr>Sound argument vs. argumentation ad absurdum</vt:lpstr>
      <vt:lpstr>Non-sound arguments</vt:lpstr>
      <vt:lpstr>Non-sound arguments</vt:lpstr>
      <vt:lpstr>Non-sound argument; example</vt:lpstr>
      <vt:lpstr>Other ways of reasoning; deriving consequences from premises by induction and abduction</vt:lpstr>
      <vt:lpstr>Induction and Abduction vs. deduction</vt:lpstr>
      <vt:lpstr>Induction and Abduction vs. deduction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Úvod do logického myšlení</dc:title>
  <dc:creator>Duzi Marie</dc:creator>
  <cp:lastModifiedBy>Duzi Marie</cp:lastModifiedBy>
  <cp:revision>95</cp:revision>
  <dcterms:created xsi:type="dcterms:W3CDTF">2023-02-13T21:48:30Z</dcterms:created>
  <dcterms:modified xsi:type="dcterms:W3CDTF">2023-03-03T18:05:37Z</dcterms:modified>
</cp:coreProperties>
</file>